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8" r:id="rId2"/>
    <p:sldId id="269" r:id="rId3"/>
    <p:sldId id="270" r:id="rId4"/>
    <p:sldId id="265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6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86" autoAdjust="0"/>
    <p:restoredTop sz="96242" autoAdjust="0"/>
  </p:normalViewPr>
  <p:slideViewPr>
    <p:cSldViewPr snapToGrid="0" showGuides="1">
      <p:cViewPr varScale="1">
        <p:scale>
          <a:sx n="62" d="100"/>
          <a:sy n="62" d="100"/>
        </p:scale>
        <p:origin x="606" y="66"/>
      </p:cViewPr>
      <p:guideLst>
        <p:guide orient="horz" pos="2160"/>
        <p:guide pos="1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6FF71-626A-44F2-B413-1867CEE2048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984AB-755E-40A9-A693-7A74E2A63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226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4BD46-5E87-44DD-9BE8-157EE7A6A660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7365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2611-9330-4AC7-A545-74693B562B64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693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FE72-E83D-413C-941B-F03B129D3782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68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D7B2-1706-4EA0-A89C-C5393CA40DEA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98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9A4EF-6E0B-4F5F-B065-E5F04589DD8F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90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84A9B-D9E6-4809-800C-69B5CB513E11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66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E5F64-8F79-4338-A710-5226B34F1D36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03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8043-6A5A-4FD4-A1C3-4EBCAF196BCE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45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C4E94-178E-40AE-B534-C9FCE11717A7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95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0A16-623D-40BA-B1C5-802E8262BFF7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91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DB16-B89C-4C9F-8224-603232BABA60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811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330A4D-9BB5-436E-A218-A2CAE0B63C8F}" type="datetime1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37FCE7-4EB4-47AD-8466-4F69F6F8CC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01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5.png"/><Relationship Id="rId3" Type="http://schemas.openxmlformats.org/officeDocument/2006/relationships/image" Target="../media/image10.svg"/><Relationship Id="rId21" Type="http://schemas.openxmlformats.org/officeDocument/2006/relationships/image" Target="../media/image28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../media/image24.svg"/><Relationship Id="rId25" Type="http://schemas.openxmlformats.org/officeDocument/2006/relationships/image" Target="../media/image32.sv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24" Type="http://schemas.openxmlformats.org/officeDocument/2006/relationships/image" Target="../media/image31.pn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23" Type="http://schemas.openxmlformats.org/officeDocument/2006/relationships/image" Target="../media/image30.svg"/><Relationship Id="rId10" Type="http://schemas.openxmlformats.org/officeDocument/2006/relationships/image" Target="../media/image17.png"/><Relationship Id="rId19" Type="http://schemas.openxmlformats.org/officeDocument/2006/relationships/image" Target="../media/image26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26" Type="http://schemas.openxmlformats.org/officeDocument/2006/relationships/image" Target="../media/image55.png"/><Relationship Id="rId3" Type="http://schemas.openxmlformats.org/officeDocument/2006/relationships/image" Target="../media/image34.svg"/><Relationship Id="rId21" Type="http://schemas.openxmlformats.org/officeDocument/2006/relationships/image" Target="../media/image52.svg"/><Relationship Id="rId34" Type="http://schemas.openxmlformats.org/officeDocument/2006/relationships/image" Target="../media/image61.png"/><Relationship Id="rId7" Type="http://schemas.openxmlformats.org/officeDocument/2006/relationships/image" Target="../media/image38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4.svg"/><Relationship Id="rId33" Type="http://schemas.openxmlformats.org/officeDocument/2006/relationships/image" Target="../media/image60.sv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5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24" Type="http://schemas.openxmlformats.org/officeDocument/2006/relationships/image" Target="../media/image53.png"/><Relationship Id="rId32" Type="http://schemas.openxmlformats.org/officeDocument/2006/relationships/image" Target="../media/image59.png"/><Relationship Id="rId5" Type="http://schemas.openxmlformats.org/officeDocument/2006/relationships/image" Target="../media/image36.svg"/><Relationship Id="rId15" Type="http://schemas.openxmlformats.org/officeDocument/2006/relationships/image" Target="../media/image46.svg"/><Relationship Id="rId23" Type="http://schemas.openxmlformats.org/officeDocument/2006/relationships/image" Target="../media/image4.svg"/><Relationship Id="rId28" Type="http://schemas.openxmlformats.org/officeDocument/2006/relationships/image" Target="../media/image57.pn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31" Type="http://schemas.openxmlformats.org/officeDocument/2006/relationships/image" Target="../media/image14.svg"/><Relationship Id="rId4" Type="http://schemas.openxmlformats.org/officeDocument/2006/relationships/image" Target="../media/image35.png"/><Relationship Id="rId9" Type="http://schemas.openxmlformats.org/officeDocument/2006/relationships/image" Target="../media/image40.svg"/><Relationship Id="rId14" Type="http://schemas.openxmlformats.org/officeDocument/2006/relationships/image" Target="../media/image45.png"/><Relationship Id="rId22" Type="http://schemas.openxmlformats.org/officeDocument/2006/relationships/image" Target="../media/image3.png"/><Relationship Id="rId27" Type="http://schemas.openxmlformats.org/officeDocument/2006/relationships/image" Target="../media/image56.svg"/><Relationship Id="rId30" Type="http://schemas.openxmlformats.org/officeDocument/2006/relationships/image" Target="../media/image13.png"/><Relationship Id="rId35" Type="http://schemas.openxmlformats.org/officeDocument/2006/relationships/image" Target="../media/image62.svg"/><Relationship Id="rId8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hyperlink" Target="https://adaptation-platform.nies.go.jp/tools/illustration.html" TargetMode="External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357F8-814A-4029-D4DA-6DB1C4EA0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0DA568D-0324-C83F-F437-019BC28E3EE8}"/>
              </a:ext>
            </a:extLst>
          </p:cNvPr>
          <p:cNvSpPr txBox="1"/>
          <p:nvPr/>
        </p:nvSpPr>
        <p:spPr>
          <a:xfrm>
            <a:off x="700116" y="1147946"/>
            <a:ext cx="81317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箕輪町において、どういう視点を大切にしたいですか？</a:t>
            </a:r>
            <a:endParaRPr kumimoji="1" lang="en-US" altLang="ja-JP" sz="2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～重点的（優先的）に取組むものを明らかにするために～</a:t>
            </a:r>
            <a:endParaRPr lang="ja-JP" altLang="en-US" sz="2400" b="1" dirty="0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D092057E-FEAE-5BEC-F98E-A2408AF12A8B}"/>
              </a:ext>
            </a:extLst>
          </p:cNvPr>
          <p:cNvCxnSpPr>
            <a:cxnSpLocks/>
          </p:cNvCxnSpPr>
          <p:nvPr/>
        </p:nvCxnSpPr>
        <p:spPr>
          <a:xfrm>
            <a:off x="1362744" y="4113825"/>
            <a:ext cx="691019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763995D-44CD-0F19-C99A-BFBAFD0DD747}"/>
              </a:ext>
            </a:extLst>
          </p:cNvPr>
          <p:cNvSpPr txBox="1"/>
          <p:nvPr/>
        </p:nvSpPr>
        <p:spPr>
          <a:xfrm>
            <a:off x="1135162" y="4234322"/>
            <a:ext cx="1255594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現在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E0651E7-E822-15D1-95C8-4484F119630F}"/>
              </a:ext>
            </a:extLst>
          </p:cNvPr>
          <p:cNvSpPr txBox="1"/>
          <p:nvPr/>
        </p:nvSpPr>
        <p:spPr>
          <a:xfrm>
            <a:off x="2502213" y="4234323"/>
            <a:ext cx="1255594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2030</a:t>
            </a: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9ADA549-C77D-9325-EFCB-126065B275AF}"/>
              </a:ext>
            </a:extLst>
          </p:cNvPr>
          <p:cNvSpPr txBox="1"/>
          <p:nvPr/>
        </p:nvSpPr>
        <p:spPr>
          <a:xfrm>
            <a:off x="4279264" y="4234323"/>
            <a:ext cx="1255594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2040</a:t>
            </a: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C039998-BA8B-109E-2BAD-6EB0B493083B}"/>
              </a:ext>
            </a:extLst>
          </p:cNvPr>
          <p:cNvSpPr txBox="1"/>
          <p:nvPr/>
        </p:nvSpPr>
        <p:spPr>
          <a:xfrm>
            <a:off x="6264448" y="4234321"/>
            <a:ext cx="1255594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ja-JP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2050</a:t>
            </a: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</a:t>
            </a:r>
          </a:p>
        </p:txBody>
      </p:sp>
      <p:pic>
        <p:nvPicPr>
          <p:cNvPr id="21" name="グラフィックス 20" descr="ハイハイ 枠線">
            <a:extLst>
              <a:ext uri="{FF2B5EF4-FFF2-40B4-BE49-F238E27FC236}">
                <a16:creationId xmlns:a16="http://schemas.microsoft.com/office/drawing/2014/main" id="{0ABAAC65-9F35-7AA2-0B78-3E97D414E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9739" y="3590605"/>
            <a:ext cx="523220" cy="523220"/>
          </a:xfrm>
          <a:prstGeom prst="rect">
            <a:avLst/>
          </a:prstGeom>
        </p:spPr>
      </p:pic>
      <p:pic>
        <p:nvPicPr>
          <p:cNvPr id="23" name="グラフィックス 22" descr="子供と風船 枠線">
            <a:extLst>
              <a:ext uri="{FF2B5EF4-FFF2-40B4-BE49-F238E27FC236}">
                <a16:creationId xmlns:a16="http://schemas.microsoft.com/office/drawing/2014/main" id="{3128A1BC-1BA6-3331-9C64-6AF539843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9788" y="3234742"/>
            <a:ext cx="758586" cy="758586"/>
          </a:xfrm>
          <a:prstGeom prst="rect">
            <a:avLst/>
          </a:prstGeom>
        </p:spPr>
      </p:pic>
      <p:pic>
        <p:nvPicPr>
          <p:cNvPr id="31" name="グラフィックス 30" descr="教室 枠線">
            <a:extLst>
              <a:ext uri="{FF2B5EF4-FFF2-40B4-BE49-F238E27FC236}">
                <a16:creationId xmlns:a16="http://schemas.microsoft.com/office/drawing/2014/main" id="{FE65FCC8-29EF-169E-55A9-001DBAE4E8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59129" y="3211311"/>
            <a:ext cx="758587" cy="758587"/>
          </a:xfrm>
          <a:prstGeom prst="rect">
            <a:avLst/>
          </a:prstGeom>
        </p:spPr>
      </p:pic>
      <p:pic>
        <p:nvPicPr>
          <p:cNvPr id="33" name="グラフィックス 32" descr="男性と女性 枠線">
            <a:extLst>
              <a:ext uri="{FF2B5EF4-FFF2-40B4-BE49-F238E27FC236}">
                <a16:creationId xmlns:a16="http://schemas.microsoft.com/office/drawing/2014/main" id="{A26547B0-EFB9-6502-3A11-0C41EDF957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58471" y="3127462"/>
            <a:ext cx="914400" cy="91440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E1F97C-FEDC-0D95-0087-FC10586B5E39}"/>
              </a:ext>
            </a:extLst>
          </p:cNvPr>
          <p:cNvSpPr txBox="1"/>
          <p:nvPr/>
        </p:nvSpPr>
        <p:spPr>
          <a:xfrm>
            <a:off x="7642297" y="4234321"/>
            <a:ext cx="1255594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・・・・・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E87B134-6590-67AF-856C-47E7BFC06B92}"/>
              </a:ext>
            </a:extLst>
          </p:cNvPr>
          <p:cNvSpPr txBox="1"/>
          <p:nvPr/>
        </p:nvSpPr>
        <p:spPr>
          <a:xfrm>
            <a:off x="1362744" y="6058666"/>
            <a:ext cx="69101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国立環境研究所 社会システム領域</a:t>
            </a:r>
            <a:r>
              <a:rPr kumimoji="1" lang="en-US" altLang="ja-JP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/</a:t>
            </a: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気候変動適応センター</a:t>
            </a:r>
            <a:endParaRPr lang="ja-JP" altLang="en-US" sz="20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295D2E2-B392-6C6C-6DFB-0FFF47C7F865}"/>
              </a:ext>
            </a:extLst>
          </p:cNvPr>
          <p:cNvSpPr txBox="1"/>
          <p:nvPr/>
        </p:nvSpPr>
        <p:spPr>
          <a:xfrm>
            <a:off x="5696984" y="9870"/>
            <a:ext cx="3427822" cy="6463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長野県箕輪町「気候変動に備える分科会（第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4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回）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　日時：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2026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9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12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日（土）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　場所：産業支援センターみのわ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6055430-255F-6D44-F102-2AA08DC31E5C}"/>
              </a:ext>
            </a:extLst>
          </p:cNvPr>
          <p:cNvSpPr txBox="1"/>
          <p:nvPr/>
        </p:nvSpPr>
        <p:spPr>
          <a:xfrm>
            <a:off x="7520808" y="686281"/>
            <a:ext cx="153619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資料２　</a:t>
            </a:r>
          </a:p>
        </p:txBody>
      </p:sp>
    </p:spTree>
    <p:extLst>
      <p:ext uri="{BB962C8B-B14F-4D97-AF65-F5344CB8AC3E}">
        <p14:creationId xmlns:p14="http://schemas.microsoft.com/office/powerpoint/2010/main" val="3053941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F27AE-F27D-E99C-245C-B3F9A16B1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楕円 59">
            <a:extLst>
              <a:ext uri="{FF2B5EF4-FFF2-40B4-BE49-F238E27FC236}">
                <a16:creationId xmlns:a16="http://schemas.microsoft.com/office/drawing/2014/main" id="{32C48EA8-448C-080D-91C0-E71546615176}"/>
              </a:ext>
            </a:extLst>
          </p:cNvPr>
          <p:cNvSpPr/>
          <p:nvPr/>
        </p:nvSpPr>
        <p:spPr>
          <a:xfrm>
            <a:off x="4193369" y="1330669"/>
            <a:ext cx="3486031" cy="3449831"/>
          </a:xfrm>
          <a:prstGeom prst="ellipse">
            <a:avLst/>
          </a:prstGeom>
          <a:solidFill>
            <a:srgbClr val="00B050">
              <a:alpha val="18000"/>
            </a:srgbClr>
          </a:solidFill>
          <a:ln w="825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endParaRPr kumimoji="1" lang="ja-JP" altLang="en-US" sz="200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6D8EF72-830D-57B5-A8EB-368ED38B1A4C}"/>
              </a:ext>
            </a:extLst>
          </p:cNvPr>
          <p:cNvSpPr txBox="1"/>
          <p:nvPr/>
        </p:nvSpPr>
        <p:spPr>
          <a:xfrm>
            <a:off x="4729691" y="5789784"/>
            <a:ext cx="2831210" cy="3731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町へ適応策の提案</a:t>
            </a:r>
            <a:endParaRPr lang="ja-JP" altLang="en-US" sz="2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B62AB6-F884-E0D1-A343-EB1A902A0AEA}"/>
              </a:ext>
            </a:extLst>
          </p:cNvPr>
          <p:cNvSpPr txBox="1"/>
          <p:nvPr/>
        </p:nvSpPr>
        <p:spPr>
          <a:xfrm>
            <a:off x="0" y="-16862"/>
            <a:ext cx="9144000" cy="436004"/>
          </a:xfrm>
          <a:prstGeom prst="rect">
            <a:avLst/>
          </a:prstGeom>
          <a:solidFill>
            <a:srgbClr val="00B0F0"/>
          </a:solidFill>
        </p:spPr>
        <p:txBody>
          <a:bodyPr wrap="square" tIns="10800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2400" b="1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分科会の位置付けと参加者</a:t>
            </a:r>
            <a:endParaRPr lang="en-US" altLang="ja-JP" sz="2400" b="1" dirty="0">
              <a:solidFill>
                <a:schemeClr val="bg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8" name="グラフィックス 7" descr="ユニバーサル アクセス 枠線">
            <a:extLst>
              <a:ext uri="{FF2B5EF4-FFF2-40B4-BE49-F238E27FC236}">
                <a16:creationId xmlns:a16="http://schemas.microsoft.com/office/drawing/2014/main" id="{20D69B33-3CD3-4FC4-126C-902178E52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119" y="2024799"/>
            <a:ext cx="853220" cy="853220"/>
          </a:xfrm>
          <a:prstGeom prst="rect">
            <a:avLst/>
          </a:prstGeom>
        </p:spPr>
      </p:pic>
      <p:pic>
        <p:nvPicPr>
          <p:cNvPr id="10" name="グラフィックス 9" descr="2 人の子供がいる家族 枠線">
            <a:extLst>
              <a:ext uri="{FF2B5EF4-FFF2-40B4-BE49-F238E27FC236}">
                <a16:creationId xmlns:a16="http://schemas.microsoft.com/office/drawing/2014/main" id="{40AF89B8-2F08-414F-AD5A-55A4740C6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9877" y="1393956"/>
            <a:ext cx="914400" cy="914400"/>
          </a:xfrm>
          <a:prstGeom prst="rect">
            <a:avLst/>
          </a:prstGeom>
        </p:spPr>
      </p:pic>
      <p:pic>
        <p:nvPicPr>
          <p:cNvPr id="12" name="グラフィックス 11" descr="杖を持った女性 枠線">
            <a:extLst>
              <a:ext uri="{FF2B5EF4-FFF2-40B4-BE49-F238E27FC236}">
                <a16:creationId xmlns:a16="http://schemas.microsoft.com/office/drawing/2014/main" id="{126F5E53-9695-EA81-B85E-CC22772BE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594" y="2192988"/>
            <a:ext cx="506978" cy="50697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95A7737-B53D-4C7E-F739-E5F3CF836B0A}"/>
              </a:ext>
            </a:extLst>
          </p:cNvPr>
          <p:cNvSpPr txBox="1"/>
          <p:nvPr/>
        </p:nvSpPr>
        <p:spPr>
          <a:xfrm>
            <a:off x="1080243" y="1050403"/>
            <a:ext cx="853221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町民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2B73B4B5-BD18-5C01-11B8-C453911A0881}"/>
              </a:ext>
            </a:extLst>
          </p:cNvPr>
          <p:cNvSpPr/>
          <p:nvPr/>
        </p:nvSpPr>
        <p:spPr>
          <a:xfrm>
            <a:off x="1996160" y="926923"/>
            <a:ext cx="1369637" cy="2674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endParaRPr kumimoji="1" lang="ja-JP" altLang="en-US" sz="200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00F923-37E0-1FD4-0D2B-0978DA63C4C4}"/>
              </a:ext>
            </a:extLst>
          </p:cNvPr>
          <p:cNvSpPr txBox="1"/>
          <p:nvPr/>
        </p:nvSpPr>
        <p:spPr>
          <a:xfrm>
            <a:off x="3463658" y="961525"/>
            <a:ext cx="2090747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無作為抽出により選出され、参加許諾した方々</a:t>
            </a:r>
          </a:p>
        </p:txBody>
      </p:sp>
      <p:pic>
        <p:nvPicPr>
          <p:cNvPr id="18" name="グラフィックス 17" descr="グループ 枠線">
            <a:extLst>
              <a:ext uri="{FF2B5EF4-FFF2-40B4-BE49-F238E27FC236}">
                <a16:creationId xmlns:a16="http://schemas.microsoft.com/office/drawing/2014/main" id="{6579027E-114F-5FC7-37FD-5ABA9ABCAC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96888" y="1417678"/>
            <a:ext cx="914400" cy="914400"/>
          </a:xfrm>
          <a:prstGeom prst="rect">
            <a:avLst/>
          </a:prstGeom>
        </p:spPr>
      </p:pic>
      <p:pic>
        <p:nvPicPr>
          <p:cNvPr id="22" name="グラフィックス 21" descr="杖を持った男性 枠線">
            <a:extLst>
              <a:ext uri="{FF2B5EF4-FFF2-40B4-BE49-F238E27FC236}">
                <a16:creationId xmlns:a16="http://schemas.microsoft.com/office/drawing/2014/main" id="{21C13A8F-3508-DA68-650B-0411C2E6B2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8444" y="2171996"/>
            <a:ext cx="548963" cy="548963"/>
          </a:xfrm>
          <a:prstGeom prst="rect">
            <a:avLst/>
          </a:prstGeom>
        </p:spPr>
      </p:pic>
      <p:pic>
        <p:nvPicPr>
          <p:cNvPr id="28" name="グラフィックス 27" descr="子供 枠線">
            <a:extLst>
              <a:ext uri="{FF2B5EF4-FFF2-40B4-BE49-F238E27FC236}">
                <a16:creationId xmlns:a16="http://schemas.microsoft.com/office/drawing/2014/main" id="{D465608B-491F-1331-2AC2-0E9D6F62F7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03289" y="2131743"/>
            <a:ext cx="734368" cy="734368"/>
          </a:xfrm>
          <a:prstGeom prst="rect">
            <a:avLst/>
          </a:prstGeom>
        </p:spPr>
      </p:pic>
      <p:pic>
        <p:nvPicPr>
          <p:cNvPr id="36" name="グラフィックス 35" descr="グループでのブレーンストーミング 枠線">
            <a:extLst>
              <a:ext uri="{FF2B5EF4-FFF2-40B4-BE49-F238E27FC236}">
                <a16:creationId xmlns:a16="http://schemas.microsoft.com/office/drawing/2014/main" id="{5E75C39B-A79C-537B-5D68-AEDF4C346B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50807" y="1667223"/>
            <a:ext cx="1085123" cy="1085123"/>
          </a:xfrm>
          <a:prstGeom prst="rect">
            <a:avLst/>
          </a:prstGeom>
        </p:spPr>
      </p:pic>
      <p:pic>
        <p:nvPicPr>
          <p:cNvPr id="38" name="グラフィックス 37" descr="最新のアーキテクチャ 枠線">
            <a:extLst>
              <a:ext uri="{FF2B5EF4-FFF2-40B4-BE49-F238E27FC236}">
                <a16:creationId xmlns:a16="http://schemas.microsoft.com/office/drawing/2014/main" id="{80FCC9BF-816E-A2CD-714C-8C9AF5C748A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41516" y="3649584"/>
            <a:ext cx="914400" cy="914400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972915-883F-9B8C-9371-A8BABA1E1885}"/>
              </a:ext>
            </a:extLst>
          </p:cNvPr>
          <p:cNvSpPr txBox="1"/>
          <p:nvPr/>
        </p:nvSpPr>
        <p:spPr>
          <a:xfrm>
            <a:off x="3365797" y="4556020"/>
            <a:ext cx="1804628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箕輪町関係課</a:t>
            </a:r>
          </a:p>
        </p:txBody>
      </p:sp>
      <p:pic>
        <p:nvPicPr>
          <p:cNvPr id="44" name="グラフィックス 43" descr="男性 枠線">
            <a:extLst>
              <a:ext uri="{FF2B5EF4-FFF2-40B4-BE49-F238E27FC236}">
                <a16:creationId xmlns:a16="http://schemas.microsoft.com/office/drawing/2014/main" id="{D33F57D4-0900-1E2B-8D33-8D22DC1C5DF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30716" y="2796055"/>
            <a:ext cx="632724" cy="632724"/>
          </a:xfrm>
          <a:prstGeom prst="rect">
            <a:avLst/>
          </a:prstGeom>
        </p:spPr>
      </p:pic>
      <p:pic>
        <p:nvPicPr>
          <p:cNvPr id="46" name="グラフィックス 45" descr="女性 枠線">
            <a:extLst>
              <a:ext uri="{FF2B5EF4-FFF2-40B4-BE49-F238E27FC236}">
                <a16:creationId xmlns:a16="http://schemas.microsoft.com/office/drawing/2014/main" id="{22B14941-1D14-B7E1-45A8-CE2A0C49660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628791" y="2800936"/>
            <a:ext cx="627843" cy="627843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B6DCEED-1492-088C-9E8D-049B80635ACC}"/>
              </a:ext>
            </a:extLst>
          </p:cNvPr>
          <p:cNvSpPr txBox="1"/>
          <p:nvPr/>
        </p:nvSpPr>
        <p:spPr>
          <a:xfrm>
            <a:off x="7640908" y="2139125"/>
            <a:ext cx="1507660" cy="614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会議の委員の方々</a:t>
            </a:r>
          </a:p>
        </p:txBody>
      </p:sp>
      <p:pic>
        <p:nvPicPr>
          <p:cNvPr id="50" name="グラフィックス 49" descr="人の集団 枠線">
            <a:extLst>
              <a:ext uri="{FF2B5EF4-FFF2-40B4-BE49-F238E27FC236}">
                <a16:creationId xmlns:a16="http://schemas.microsoft.com/office/drawing/2014/main" id="{10AABDAD-5248-093C-2A7E-C11871AA426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74363" y="3802415"/>
            <a:ext cx="1093331" cy="1093331"/>
          </a:xfrm>
          <a:prstGeom prst="rect">
            <a:avLst/>
          </a:prstGeom>
        </p:spPr>
      </p:pic>
      <p:pic>
        <p:nvPicPr>
          <p:cNvPr id="52" name="グラフィックス 51" descr="ユーザー 枠線">
            <a:extLst>
              <a:ext uri="{FF2B5EF4-FFF2-40B4-BE49-F238E27FC236}">
                <a16:creationId xmlns:a16="http://schemas.microsoft.com/office/drawing/2014/main" id="{12585B32-735D-1444-102D-E5FD3045D27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617843" y="1002067"/>
            <a:ext cx="914400" cy="914400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17D077A-2EA4-B4CC-DCC3-E631E3BCAFDE}"/>
              </a:ext>
            </a:extLst>
          </p:cNvPr>
          <p:cNvSpPr txBox="1"/>
          <p:nvPr/>
        </p:nvSpPr>
        <p:spPr>
          <a:xfrm>
            <a:off x="7715471" y="4189164"/>
            <a:ext cx="1824251" cy="35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信州大学生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3C6EB2B-0BE7-FD7B-C83D-80DC28DA6058}"/>
              </a:ext>
            </a:extLst>
          </p:cNvPr>
          <p:cNvSpPr txBox="1"/>
          <p:nvPr/>
        </p:nvSpPr>
        <p:spPr>
          <a:xfrm>
            <a:off x="6550288" y="608452"/>
            <a:ext cx="2258224" cy="614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防災士・農家・建築土木事業者の方々</a:t>
            </a:r>
          </a:p>
        </p:txBody>
      </p:sp>
      <p:pic>
        <p:nvPicPr>
          <p:cNvPr id="62" name="グラフィックス 61" descr="男性 枠線">
            <a:extLst>
              <a:ext uri="{FF2B5EF4-FFF2-40B4-BE49-F238E27FC236}">
                <a16:creationId xmlns:a16="http://schemas.microsoft.com/office/drawing/2014/main" id="{02DABFAF-BA2E-31B0-900E-DA872C9F111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943872" y="2752346"/>
            <a:ext cx="632724" cy="632724"/>
          </a:xfrm>
          <a:prstGeom prst="rect">
            <a:avLst/>
          </a:prstGeom>
        </p:spPr>
      </p:pic>
      <p:pic>
        <p:nvPicPr>
          <p:cNvPr id="64" name="グラフィックス 63" descr="女性 枠線">
            <a:extLst>
              <a:ext uri="{FF2B5EF4-FFF2-40B4-BE49-F238E27FC236}">
                <a16:creationId xmlns:a16="http://schemas.microsoft.com/office/drawing/2014/main" id="{32061D89-EC61-7CA9-3306-7EC7B6EFE4F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241947" y="2757227"/>
            <a:ext cx="627843" cy="627843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A6D9D8B-1049-3424-1349-C2C420301799}"/>
              </a:ext>
            </a:extLst>
          </p:cNvPr>
          <p:cNvSpPr txBox="1"/>
          <p:nvPr/>
        </p:nvSpPr>
        <p:spPr>
          <a:xfrm>
            <a:off x="4548220" y="2744333"/>
            <a:ext cx="2776327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2000" dirty="0">
                <a:solidFill>
                  <a:schemeClr val="accent6">
                    <a:lumMod val="50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情報提供を受けグループディスカッションを実施、投票による重みづけ</a:t>
            </a:r>
          </a:p>
        </p:txBody>
      </p:sp>
      <p:sp>
        <p:nvSpPr>
          <p:cNvPr id="68" name="矢印: 右 67">
            <a:extLst>
              <a:ext uri="{FF2B5EF4-FFF2-40B4-BE49-F238E27FC236}">
                <a16:creationId xmlns:a16="http://schemas.microsoft.com/office/drawing/2014/main" id="{E4ED6A57-3737-EF12-5EC8-A21356AEC419}"/>
              </a:ext>
            </a:extLst>
          </p:cNvPr>
          <p:cNvSpPr/>
          <p:nvPr/>
        </p:nvSpPr>
        <p:spPr>
          <a:xfrm rot="5400000">
            <a:off x="5720226" y="4812096"/>
            <a:ext cx="655343" cy="914399"/>
          </a:xfrm>
          <a:prstGeom prst="rightArrow">
            <a:avLst/>
          </a:prstGeom>
          <a:solidFill>
            <a:srgbClr val="00B05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endParaRPr kumimoji="1" lang="ja-JP" altLang="en-US" sz="200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3A346FA-C0AB-D65C-1A79-05A5DE2E2643}"/>
              </a:ext>
            </a:extLst>
          </p:cNvPr>
          <p:cNvSpPr txBox="1"/>
          <p:nvPr/>
        </p:nvSpPr>
        <p:spPr>
          <a:xfrm>
            <a:off x="201499" y="5482650"/>
            <a:ext cx="3991870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sz="2000" u="sng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学びや熟議を通じて、町民が適応策を検討し、住み良い箕輪町であり続けるため提案を町に行う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6E643E6-6A3D-7230-9D01-DDCC4B279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740" y="6416569"/>
            <a:ext cx="2057400" cy="365125"/>
          </a:xfrm>
        </p:spPr>
        <p:txBody>
          <a:bodyPr/>
          <a:lstStyle/>
          <a:p>
            <a:fld id="{3E37FCE7-4EB4-47AD-8466-4F69F6F8CC0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18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B40EF-14A7-4FF2-48F3-BB5406CFD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8D3807C-0FB9-B8E9-72BE-D30E3EC557FE}"/>
              </a:ext>
            </a:extLst>
          </p:cNvPr>
          <p:cNvSpPr txBox="1"/>
          <p:nvPr/>
        </p:nvSpPr>
        <p:spPr>
          <a:xfrm>
            <a:off x="0" y="-16862"/>
            <a:ext cx="9144000" cy="436004"/>
          </a:xfrm>
          <a:prstGeom prst="rect">
            <a:avLst/>
          </a:prstGeom>
          <a:solidFill>
            <a:srgbClr val="00B0F0"/>
          </a:solidFill>
        </p:spPr>
        <p:txBody>
          <a:bodyPr wrap="square" tIns="10800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2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箕輪町において、どういう視点を大切にしたいですか？</a:t>
            </a:r>
            <a:endParaRPr lang="en-US" altLang="ja-JP" sz="2400" b="1" dirty="0">
              <a:solidFill>
                <a:schemeClr val="bg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AA0C3FF-4236-1759-C732-F79983E6D57B}"/>
              </a:ext>
            </a:extLst>
          </p:cNvPr>
          <p:cNvSpPr txBox="1"/>
          <p:nvPr/>
        </p:nvSpPr>
        <p:spPr>
          <a:xfrm>
            <a:off x="1783161" y="2238323"/>
            <a:ext cx="17428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多様な考え</a:t>
            </a:r>
          </a:p>
        </p:txBody>
      </p:sp>
      <p:sp>
        <p:nvSpPr>
          <p:cNvPr id="9" name="思考の吹き出し: 雲形 8">
            <a:extLst>
              <a:ext uri="{FF2B5EF4-FFF2-40B4-BE49-F238E27FC236}">
                <a16:creationId xmlns:a16="http://schemas.microsoft.com/office/drawing/2014/main" id="{E5EA5D09-61EB-D739-7216-F115CCB2CE71}"/>
              </a:ext>
            </a:extLst>
          </p:cNvPr>
          <p:cNvSpPr/>
          <p:nvPr/>
        </p:nvSpPr>
        <p:spPr>
          <a:xfrm>
            <a:off x="3228959" y="1871932"/>
            <a:ext cx="668740" cy="436004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思考の吹き出し: 雲形 10">
            <a:extLst>
              <a:ext uri="{FF2B5EF4-FFF2-40B4-BE49-F238E27FC236}">
                <a16:creationId xmlns:a16="http://schemas.microsoft.com/office/drawing/2014/main" id="{4DC9013F-A0C2-39A0-5754-846BD32D5ADB}"/>
              </a:ext>
            </a:extLst>
          </p:cNvPr>
          <p:cNvSpPr/>
          <p:nvPr/>
        </p:nvSpPr>
        <p:spPr>
          <a:xfrm flipH="1">
            <a:off x="1207019" y="1807130"/>
            <a:ext cx="462199" cy="646331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思考の吹き出し: 雲形 12">
            <a:extLst>
              <a:ext uri="{FF2B5EF4-FFF2-40B4-BE49-F238E27FC236}">
                <a16:creationId xmlns:a16="http://schemas.microsoft.com/office/drawing/2014/main" id="{CF02B3CE-2DF1-3234-E99B-03C04DBC5FC4}"/>
              </a:ext>
            </a:extLst>
          </p:cNvPr>
          <p:cNvSpPr/>
          <p:nvPr/>
        </p:nvSpPr>
        <p:spPr>
          <a:xfrm>
            <a:off x="2654568" y="2809434"/>
            <a:ext cx="668740" cy="436004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思考の吹き出し: 雲形 14">
            <a:extLst>
              <a:ext uri="{FF2B5EF4-FFF2-40B4-BE49-F238E27FC236}">
                <a16:creationId xmlns:a16="http://schemas.microsoft.com/office/drawing/2014/main" id="{9BBF3EF5-808D-41BC-98D1-4E2E3453B0A2}"/>
              </a:ext>
            </a:extLst>
          </p:cNvPr>
          <p:cNvSpPr/>
          <p:nvPr/>
        </p:nvSpPr>
        <p:spPr>
          <a:xfrm flipH="1">
            <a:off x="2081820" y="1400762"/>
            <a:ext cx="668741" cy="557727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思考の吹き出し: 雲形 16">
            <a:extLst>
              <a:ext uri="{FF2B5EF4-FFF2-40B4-BE49-F238E27FC236}">
                <a16:creationId xmlns:a16="http://schemas.microsoft.com/office/drawing/2014/main" id="{38DB45BD-CEC1-C9CB-28EA-0E949446BCEC}"/>
              </a:ext>
            </a:extLst>
          </p:cNvPr>
          <p:cNvSpPr/>
          <p:nvPr/>
        </p:nvSpPr>
        <p:spPr>
          <a:xfrm flipH="1" flipV="1">
            <a:off x="1409214" y="2903365"/>
            <a:ext cx="821140" cy="436004"/>
          </a:xfrm>
          <a:prstGeom prst="cloud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4FAF15-B691-1DCE-256E-717DDBC962C5}"/>
              </a:ext>
            </a:extLst>
          </p:cNvPr>
          <p:cNvSpPr txBox="1"/>
          <p:nvPr/>
        </p:nvSpPr>
        <p:spPr>
          <a:xfrm>
            <a:off x="440108" y="4328665"/>
            <a:ext cx="1001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共感</a:t>
            </a:r>
          </a:p>
        </p:txBody>
      </p:sp>
      <p:pic>
        <p:nvPicPr>
          <p:cNvPr id="23" name="グラフィックス 22" descr="ハート付きの笑顔 (塗りつぶしなし) 枠線">
            <a:extLst>
              <a:ext uri="{FF2B5EF4-FFF2-40B4-BE49-F238E27FC236}">
                <a16:creationId xmlns:a16="http://schemas.microsoft.com/office/drawing/2014/main" id="{D66AF524-946E-3EB9-57F0-E281433BA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620" y="4599443"/>
            <a:ext cx="1027147" cy="1027147"/>
          </a:xfrm>
          <a:prstGeom prst="rect">
            <a:avLst/>
          </a:prstGeom>
        </p:spPr>
      </p:pic>
      <p:pic>
        <p:nvPicPr>
          <p:cNvPr id="22" name="グラフィックス 21" descr="右矢印 単色塗りつぶし">
            <a:extLst>
              <a:ext uri="{FF2B5EF4-FFF2-40B4-BE49-F238E27FC236}">
                <a16:creationId xmlns:a16="http://schemas.microsoft.com/office/drawing/2014/main" id="{D5CD26A2-649E-BD4B-6123-53786023E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885392">
            <a:off x="6921665" y="1628830"/>
            <a:ext cx="470902" cy="658000"/>
          </a:xfrm>
          <a:prstGeom prst="rect">
            <a:avLst/>
          </a:prstGeom>
        </p:spPr>
      </p:pic>
      <p:pic>
        <p:nvPicPr>
          <p:cNvPr id="26" name="グラフィックス 25" descr="下矢印 単色塗りつぶし">
            <a:extLst>
              <a:ext uri="{FF2B5EF4-FFF2-40B4-BE49-F238E27FC236}">
                <a16:creationId xmlns:a16="http://schemas.microsoft.com/office/drawing/2014/main" id="{075A5E94-9FAA-659F-6A3A-A924E993D6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7702091">
            <a:off x="5994737" y="1626188"/>
            <a:ext cx="470902" cy="498439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D51D1EB-899E-D9D3-542B-41F59AC66D74}"/>
              </a:ext>
            </a:extLst>
          </p:cNvPr>
          <p:cNvSpPr txBox="1"/>
          <p:nvPr/>
        </p:nvSpPr>
        <p:spPr>
          <a:xfrm>
            <a:off x="231443" y="3602262"/>
            <a:ext cx="84724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皆さんは、投票する際に、どういう点を大切にされたいですか？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1C6BF4E-BF8F-AC7C-2A96-FFE22D5BFF33}"/>
              </a:ext>
            </a:extLst>
          </p:cNvPr>
          <p:cNvSpPr txBox="1"/>
          <p:nvPr/>
        </p:nvSpPr>
        <p:spPr>
          <a:xfrm>
            <a:off x="231442" y="475027"/>
            <a:ext cx="89125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70C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参加者により多様な考えがあること、同じ物事でも様々な見方があること等をご経験されたと思います。</a:t>
            </a:r>
          </a:p>
        </p:txBody>
      </p:sp>
      <p:pic>
        <p:nvPicPr>
          <p:cNvPr id="34" name="グラフィックス 33" descr="右矢印 単色塗りつぶし">
            <a:extLst>
              <a:ext uri="{FF2B5EF4-FFF2-40B4-BE49-F238E27FC236}">
                <a16:creationId xmlns:a16="http://schemas.microsoft.com/office/drawing/2014/main" id="{ABA82FA7-E8DE-E90E-D2AE-7BFECFB92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353925" flipH="1">
            <a:off x="5952920" y="2139096"/>
            <a:ext cx="466909" cy="658000"/>
          </a:xfrm>
          <a:prstGeom prst="rect">
            <a:avLst/>
          </a:prstGeom>
        </p:spPr>
      </p:pic>
      <p:pic>
        <p:nvPicPr>
          <p:cNvPr id="38" name="グラフィックス 37" descr="食品の安全性 枠線">
            <a:extLst>
              <a:ext uri="{FF2B5EF4-FFF2-40B4-BE49-F238E27FC236}">
                <a16:creationId xmlns:a16="http://schemas.microsoft.com/office/drawing/2014/main" id="{33FF5A9F-45E9-3203-3ECC-D7D1F31C3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81207" y="1043240"/>
            <a:ext cx="714194" cy="714194"/>
          </a:xfrm>
          <a:prstGeom prst="rect">
            <a:avLst/>
          </a:prstGeom>
        </p:spPr>
      </p:pic>
      <p:pic>
        <p:nvPicPr>
          <p:cNvPr id="40" name="グラフィックス 39" descr="りんご 枠線">
            <a:extLst>
              <a:ext uri="{FF2B5EF4-FFF2-40B4-BE49-F238E27FC236}">
                <a16:creationId xmlns:a16="http://schemas.microsoft.com/office/drawing/2014/main" id="{AC75B456-9847-EC6D-CBD9-DEBED2D482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05181" y="1831560"/>
            <a:ext cx="711662" cy="711662"/>
          </a:xfrm>
          <a:prstGeom prst="rect">
            <a:avLst/>
          </a:prstGeom>
        </p:spPr>
      </p:pic>
      <p:pic>
        <p:nvPicPr>
          <p:cNvPr id="42" name="グラフィックス 41" descr="ランチ ボックス 枠線">
            <a:extLst>
              <a:ext uri="{FF2B5EF4-FFF2-40B4-BE49-F238E27FC236}">
                <a16:creationId xmlns:a16="http://schemas.microsoft.com/office/drawing/2014/main" id="{8314A5CC-0FFC-0FB6-A97C-3220D56084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78020" y="1241110"/>
            <a:ext cx="714194" cy="714194"/>
          </a:xfrm>
          <a:prstGeom prst="rect">
            <a:avLst/>
          </a:prstGeom>
        </p:spPr>
      </p:pic>
      <p:pic>
        <p:nvPicPr>
          <p:cNvPr id="44" name="グラフィックス 43" descr="農業従事者女性 枠線">
            <a:extLst>
              <a:ext uri="{FF2B5EF4-FFF2-40B4-BE49-F238E27FC236}">
                <a16:creationId xmlns:a16="http://schemas.microsoft.com/office/drawing/2014/main" id="{29117400-69D0-B645-8C1B-6E7BDC1855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325143" y="2293797"/>
            <a:ext cx="620788" cy="620788"/>
          </a:xfrm>
          <a:prstGeom prst="rect">
            <a:avLst/>
          </a:prstGeom>
        </p:spPr>
      </p:pic>
      <p:pic>
        <p:nvPicPr>
          <p:cNvPr id="46" name="グラフィックス 45" descr="農産物 枠線">
            <a:extLst>
              <a:ext uri="{FF2B5EF4-FFF2-40B4-BE49-F238E27FC236}">
                <a16:creationId xmlns:a16="http://schemas.microsoft.com/office/drawing/2014/main" id="{182DEBF2-B47F-324A-4BF9-90C2D9DAD4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260481" y="2362198"/>
            <a:ext cx="701922" cy="701922"/>
          </a:xfrm>
          <a:prstGeom prst="rect">
            <a:avLst/>
          </a:prstGeom>
        </p:spPr>
      </p:pic>
      <p:pic>
        <p:nvPicPr>
          <p:cNvPr id="48" name="グラフィックス 47" descr="下矢印 単色塗りつぶし">
            <a:extLst>
              <a:ext uri="{FF2B5EF4-FFF2-40B4-BE49-F238E27FC236}">
                <a16:creationId xmlns:a16="http://schemas.microsoft.com/office/drawing/2014/main" id="{C9084777-2072-FE61-A652-7C2A71AA68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532198">
            <a:off x="6856137" y="2250763"/>
            <a:ext cx="470902" cy="498439"/>
          </a:xfrm>
          <a:prstGeom prst="rect">
            <a:avLst/>
          </a:prstGeom>
        </p:spPr>
      </p:pic>
      <p:pic>
        <p:nvPicPr>
          <p:cNvPr id="54" name="グラフィックス 53" descr="男性のシェフ 枠線">
            <a:extLst>
              <a:ext uri="{FF2B5EF4-FFF2-40B4-BE49-F238E27FC236}">
                <a16:creationId xmlns:a16="http://schemas.microsoft.com/office/drawing/2014/main" id="{8D2736D2-5DE2-E618-40D2-BAD05F3B53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343497" y="1232108"/>
            <a:ext cx="696491" cy="696491"/>
          </a:xfrm>
          <a:prstGeom prst="rect">
            <a:avLst/>
          </a:prstGeom>
        </p:spPr>
      </p:pic>
      <p:pic>
        <p:nvPicPr>
          <p:cNvPr id="56" name="グラフィックス 55" descr="家 枠線">
            <a:extLst>
              <a:ext uri="{FF2B5EF4-FFF2-40B4-BE49-F238E27FC236}">
                <a16:creationId xmlns:a16="http://schemas.microsoft.com/office/drawing/2014/main" id="{07C5A87C-FE06-5007-6593-0D90ECFE4DD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365841" y="5668322"/>
            <a:ext cx="1027147" cy="1027147"/>
          </a:xfrm>
          <a:prstGeom prst="rect">
            <a:avLst/>
          </a:prstGeom>
        </p:spPr>
      </p:pic>
      <p:pic>
        <p:nvPicPr>
          <p:cNvPr id="58" name="グラフィックス 57" descr="子供と風船 枠線">
            <a:extLst>
              <a:ext uri="{FF2B5EF4-FFF2-40B4-BE49-F238E27FC236}">
                <a16:creationId xmlns:a16="http://schemas.microsoft.com/office/drawing/2014/main" id="{9B0024ED-425B-408E-E166-3D83567083B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84111" y="5645698"/>
            <a:ext cx="914400" cy="914400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B87FFAF-88D5-8DAB-8905-6B464528D651}"/>
              </a:ext>
            </a:extLst>
          </p:cNvPr>
          <p:cNvSpPr txBox="1"/>
          <p:nvPr/>
        </p:nvSpPr>
        <p:spPr>
          <a:xfrm>
            <a:off x="1577117" y="5380082"/>
            <a:ext cx="1001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生活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D3B61B6-229F-CFA4-A0EB-08D437E6E6FF}"/>
              </a:ext>
            </a:extLst>
          </p:cNvPr>
          <p:cNvSpPr txBox="1"/>
          <p:nvPr/>
        </p:nvSpPr>
        <p:spPr>
          <a:xfrm>
            <a:off x="5066729" y="5430551"/>
            <a:ext cx="1001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次世代</a:t>
            </a:r>
          </a:p>
        </p:txBody>
      </p:sp>
      <p:pic>
        <p:nvPicPr>
          <p:cNvPr id="64" name="グラフィックス 63" descr="喝采 枠線">
            <a:extLst>
              <a:ext uri="{FF2B5EF4-FFF2-40B4-BE49-F238E27FC236}">
                <a16:creationId xmlns:a16="http://schemas.microsoft.com/office/drawing/2014/main" id="{C7CEE999-F23F-7339-A5DC-2BF11093CB7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232367" y="4459218"/>
            <a:ext cx="914400" cy="914400"/>
          </a:xfrm>
          <a:prstGeom prst="rect">
            <a:avLst/>
          </a:prstGeom>
        </p:spPr>
      </p:pic>
      <p:pic>
        <p:nvPicPr>
          <p:cNvPr id="66" name="グラフィックス 65" descr="手のひらと植物 枠線">
            <a:extLst>
              <a:ext uri="{FF2B5EF4-FFF2-40B4-BE49-F238E27FC236}">
                <a16:creationId xmlns:a16="http://schemas.microsoft.com/office/drawing/2014/main" id="{A63A7419-8877-5A37-A30E-8AC0C97B81F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167177" y="4488170"/>
            <a:ext cx="914400" cy="914400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441168A-1598-913D-B919-7346521556FB}"/>
              </a:ext>
            </a:extLst>
          </p:cNvPr>
          <p:cNvSpPr txBox="1"/>
          <p:nvPr/>
        </p:nvSpPr>
        <p:spPr>
          <a:xfrm>
            <a:off x="4282461" y="4123696"/>
            <a:ext cx="1001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繋がり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B366EFB-AFB7-F274-7977-2944BAE3F4A6}"/>
              </a:ext>
            </a:extLst>
          </p:cNvPr>
          <p:cNvSpPr txBox="1"/>
          <p:nvPr/>
        </p:nvSpPr>
        <p:spPr>
          <a:xfrm>
            <a:off x="2317683" y="4273481"/>
            <a:ext cx="1001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安心</a:t>
            </a:r>
          </a:p>
        </p:txBody>
      </p:sp>
      <p:pic>
        <p:nvPicPr>
          <p:cNvPr id="72" name="グラフィックス 71" descr="車いすに乗った人 枠線">
            <a:extLst>
              <a:ext uri="{FF2B5EF4-FFF2-40B4-BE49-F238E27FC236}">
                <a16:creationId xmlns:a16="http://schemas.microsoft.com/office/drawing/2014/main" id="{DC1B4E73-4211-23F0-6172-91E700D7A03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037476" y="5829394"/>
            <a:ext cx="731619" cy="731619"/>
          </a:xfrm>
          <a:prstGeom prst="rect">
            <a:avLst/>
          </a:prstGeom>
        </p:spPr>
      </p:pic>
      <p:pic>
        <p:nvPicPr>
          <p:cNvPr id="74" name="グラフィックス 73" descr="杖を持った女性 枠線">
            <a:extLst>
              <a:ext uri="{FF2B5EF4-FFF2-40B4-BE49-F238E27FC236}">
                <a16:creationId xmlns:a16="http://schemas.microsoft.com/office/drawing/2014/main" id="{8A965B6F-9C85-B9D0-8D00-67FB16EDE05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7606602" y="5730008"/>
            <a:ext cx="818377" cy="818377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428AD31-CA9C-332D-7CC6-385255AFB0DA}"/>
              </a:ext>
            </a:extLst>
          </p:cNvPr>
          <p:cNvSpPr txBox="1"/>
          <p:nvPr/>
        </p:nvSpPr>
        <p:spPr>
          <a:xfrm>
            <a:off x="6519623" y="5456271"/>
            <a:ext cx="21954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誰も取り残さない</a:t>
            </a:r>
          </a:p>
        </p:txBody>
      </p:sp>
      <p:pic>
        <p:nvPicPr>
          <p:cNvPr id="80" name="グラフィックス 79" descr="入院 枠線">
            <a:extLst>
              <a:ext uri="{FF2B5EF4-FFF2-40B4-BE49-F238E27FC236}">
                <a16:creationId xmlns:a16="http://schemas.microsoft.com/office/drawing/2014/main" id="{1F2FB029-75A7-0D0F-0036-0919970473A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300332" y="5822668"/>
            <a:ext cx="725646" cy="725646"/>
          </a:xfrm>
          <a:prstGeom prst="rect">
            <a:avLst/>
          </a:prstGeom>
        </p:spPr>
      </p:pic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9432E0DE-C8DA-3F4A-1C0C-BFA2319FB2CD}"/>
              </a:ext>
            </a:extLst>
          </p:cNvPr>
          <p:cNvSpPr/>
          <p:nvPr/>
        </p:nvSpPr>
        <p:spPr>
          <a:xfrm>
            <a:off x="6569054" y="5846253"/>
            <a:ext cx="407769" cy="251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スライド番号プレースホルダー 81">
            <a:extLst>
              <a:ext uri="{FF2B5EF4-FFF2-40B4-BE49-F238E27FC236}">
                <a16:creationId xmlns:a16="http://schemas.microsoft.com/office/drawing/2014/main" id="{5BCB931E-75E2-0E41-11E4-4EB571B4E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7916" y="6382973"/>
            <a:ext cx="2057400" cy="365125"/>
          </a:xfrm>
        </p:spPr>
        <p:txBody>
          <a:bodyPr/>
          <a:lstStyle/>
          <a:p>
            <a:fld id="{3E37FCE7-4EB4-47AD-8466-4F69F6F8CC07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pic>
        <p:nvPicPr>
          <p:cNvPr id="3" name="グラフィックス 2" descr="財布 枠線">
            <a:extLst>
              <a:ext uri="{FF2B5EF4-FFF2-40B4-BE49-F238E27FC236}">
                <a16:creationId xmlns:a16="http://schemas.microsoft.com/office/drawing/2014/main" id="{F8B180F0-EA0D-3F5B-80B1-B21BDE258E2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023091" y="5724695"/>
            <a:ext cx="914400" cy="914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C7224D5-3337-F271-1A43-F1FC0E15C5C7}"/>
              </a:ext>
            </a:extLst>
          </p:cNvPr>
          <p:cNvSpPr txBox="1"/>
          <p:nvPr/>
        </p:nvSpPr>
        <p:spPr>
          <a:xfrm>
            <a:off x="3142974" y="5446143"/>
            <a:ext cx="1001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お金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8B1C4A8-FB96-0F40-1626-97EB5E9A84F4}"/>
              </a:ext>
            </a:extLst>
          </p:cNvPr>
          <p:cNvSpPr txBox="1"/>
          <p:nvPr/>
        </p:nvSpPr>
        <p:spPr>
          <a:xfrm>
            <a:off x="5995606" y="4301004"/>
            <a:ext cx="13288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現在</a:t>
            </a:r>
            <a:r>
              <a:rPr lang="en-US" altLang="ja-JP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/</a:t>
            </a:r>
            <a:r>
              <a:rPr lang="ja-JP" altLang="en-US" sz="2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未来</a:t>
            </a: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4EC7B03C-2550-798E-EB82-D63F2816B499}"/>
              </a:ext>
            </a:extLst>
          </p:cNvPr>
          <p:cNvSpPr/>
          <p:nvPr/>
        </p:nvSpPr>
        <p:spPr>
          <a:xfrm>
            <a:off x="6048851" y="4605151"/>
            <a:ext cx="1306270" cy="400110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09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101C5-663B-764D-D377-9FF8542E7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A70834A-AF8A-F378-44FE-7D40FD6E1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54" y="4707334"/>
            <a:ext cx="2759716" cy="135220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B5D224-27CC-6092-2F2F-5253130E2D6C}"/>
              </a:ext>
            </a:extLst>
          </p:cNvPr>
          <p:cNvSpPr txBox="1"/>
          <p:nvPr/>
        </p:nvSpPr>
        <p:spPr>
          <a:xfrm>
            <a:off x="116530" y="4175767"/>
            <a:ext cx="592666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3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＜少し残念だったこと＞</a:t>
            </a:r>
            <a:endParaRPr kumimoji="1" lang="en-US" altLang="ja-JP" sz="23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marL="176213" indent="1588"/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「誰も取り残さない」について、高齢者やこども、農業従事者等は出てきたが、身体的弱者（障がいのある方、アレルギー等）や経済的弱者（小規模事業者、貧困）や社会的弱者（孤立）については記述に残っていない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8C182B-4831-F1D9-10DA-5D5F2427ADA4}"/>
              </a:ext>
            </a:extLst>
          </p:cNvPr>
          <p:cNvSpPr txBox="1"/>
          <p:nvPr/>
        </p:nvSpPr>
        <p:spPr>
          <a:xfrm>
            <a:off x="0" y="0"/>
            <a:ext cx="9144000" cy="436004"/>
          </a:xfrm>
          <a:prstGeom prst="rect">
            <a:avLst/>
          </a:prstGeom>
          <a:solidFill>
            <a:srgbClr val="00B0F0"/>
          </a:solidFill>
        </p:spPr>
        <p:txBody>
          <a:bodyPr wrap="square" tIns="10800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2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第</a:t>
            </a:r>
            <a:r>
              <a:rPr lang="en-US" altLang="ja-JP" sz="2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</a:t>
            </a:r>
            <a:r>
              <a:rPr lang="ja-JP" altLang="en-US" sz="2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回・</a:t>
            </a:r>
            <a:r>
              <a:rPr lang="en-US" altLang="ja-JP" sz="2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</a:t>
            </a:r>
            <a:r>
              <a:rPr lang="ja-JP" altLang="en-US" sz="2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回で出された町民意見の振り返り（私の個人的な視点）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2DD4EA-89DC-2F9C-3405-820C2631972D}"/>
              </a:ext>
            </a:extLst>
          </p:cNvPr>
          <p:cNvSpPr txBox="1"/>
          <p:nvPr/>
        </p:nvSpPr>
        <p:spPr>
          <a:xfrm>
            <a:off x="-3" y="490004"/>
            <a:ext cx="8980979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3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＜素晴らしいと感じたこと＞</a:t>
            </a:r>
            <a:endParaRPr kumimoji="1" lang="en-US" altLang="ja-JP" sz="23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①協働の視点（町・町民・事業者）がでている</a:t>
            </a:r>
            <a:endParaRPr kumimoji="1" lang="en-US" altLang="ja-JP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②長期的な視点も出ている（若者、将来世代）</a:t>
            </a:r>
            <a:endParaRPr kumimoji="1" lang="en-US" altLang="ja-JP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③気候町民会議を実施したからこそ、出された対策がある</a:t>
            </a:r>
            <a:endParaRPr kumimoji="1" lang="en-US" altLang="ja-JP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⇒地元の食と農を知り支える、地域のつながりを強める　など</a:t>
            </a:r>
            <a:endParaRPr kumimoji="1" lang="en-US" altLang="ja-JP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④原因となっている温室効果ガス削減（脱炭素）の提案もでている</a:t>
            </a:r>
            <a:endParaRPr kumimoji="1" lang="en-US" altLang="ja-JP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⑤地域の活性化に繋がる提案も出ている</a:t>
            </a:r>
            <a:endParaRPr kumimoji="1" lang="en-US" altLang="ja-JP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marL="355600" indent="-355600"/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（第</a:t>
            </a:r>
            <a:r>
              <a:rPr kumimoji="1" lang="en-US" altLang="ja-JP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</a:t>
            </a:r>
            <a:r>
              <a:rPr kumimoji="1" lang="ja-JP" altLang="en-US" sz="23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回で出された「体を冷やす新たな郷土料理」、「標高が高い所でトマト栽培」など）</a:t>
            </a:r>
            <a:endParaRPr kumimoji="1" lang="en-US" altLang="ja-JP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ja-JP" altLang="en-US" sz="23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38AC1B59-2E30-8107-2464-0518C31CF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5097" y="6492875"/>
            <a:ext cx="735879" cy="365125"/>
          </a:xfrm>
        </p:spPr>
        <p:txBody>
          <a:bodyPr/>
          <a:lstStyle/>
          <a:p>
            <a:fld id="{3E37FCE7-4EB4-47AD-8466-4F69F6F8CC07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pic>
        <p:nvPicPr>
          <p:cNvPr id="5" name="グラフィックス 4" descr="チャット 枠線">
            <a:extLst>
              <a:ext uri="{FF2B5EF4-FFF2-40B4-BE49-F238E27FC236}">
                <a16:creationId xmlns:a16="http://schemas.microsoft.com/office/drawing/2014/main" id="{D5F4DFC3-EC87-5BD5-F462-20124B493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40045" y="4099614"/>
            <a:ext cx="1105052" cy="110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5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2E6E7-9B98-012E-41AB-16EC02E93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23F1E4-BDCB-7021-BEE5-D2F804CA1183}"/>
              </a:ext>
            </a:extLst>
          </p:cNvPr>
          <p:cNvSpPr txBox="1"/>
          <p:nvPr/>
        </p:nvSpPr>
        <p:spPr>
          <a:xfrm>
            <a:off x="1142182" y="2669584"/>
            <a:ext cx="72693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重点的（優先的）に取組むものを明らかにするために、</a:t>
            </a:r>
            <a:endParaRPr lang="en-US" altLang="ja-JP" sz="2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箕輪町において、どういう視点を大切にしたらよいか、</a:t>
            </a:r>
            <a:endParaRPr lang="en-US" altLang="ja-JP" sz="2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グループで話しあってみましょう</a:t>
            </a:r>
            <a:endParaRPr lang="en-US" altLang="ja-JP" sz="2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1093C20-60A9-691A-E617-289A1CB8E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090" y="356128"/>
            <a:ext cx="973774" cy="98647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75C1C56-C54E-2475-36AD-9002E6E67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381" y="275173"/>
            <a:ext cx="1490298" cy="114736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9B2FE79-1EB0-745B-CF6E-7912BC50F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21" y="468115"/>
            <a:ext cx="1337723" cy="1316557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ED9478C8-CC29-549A-0FB9-B5E8F4B53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207" y="393247"/>
            <a:ext cx="1752793" cy="1227802"/>
          </a:xfrm>
          <a:prstGeom prst="rect">
            <a:avLst/>
          </a:prstGeom>
        </p:spPr>
      </p:pic>
      <p:pic>
        <p:nvPicPr>
          <p:cNvPr id="32" name="図 31" descr="防災_山を整備して土砂災害から守る">
            <a:extLst>
              <a:ext uri="{FF2B5EF4-FFF2-40B4-BE49-F238E27FC236}">
                <a16:creationId xmlns:a16="http://schemas.microsoft.com/office/drawing/2014/main" id="{90D0BA4E-CE32-F764-FFFF-28619A877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64" y="5171814"/>
            <a:ext cx="3814654" cy="1164295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41537C48-16B4-9CDF-1086-F3A785C08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84" y="4210481"/>
            <a:ext cx="1500259" cy="975629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3444985-D021-B147-9BC4-EF1EE602DD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382" y="4534673"/>
            <a:ext cx="1231190" cy="1274282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5B4AA0B2-3362-F63F-6E54-AC539F1BA2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381" y="4321077"/>
            <a:ext cx="1846943" cy="1311330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8DCE5E2-7A17-4751-E349-828A17AC177F}"/>
              </a:ext>
            </a:extLst>
          </p:cNvPr>
          <p:cNvSpPr txBox="1"/>
          <p:nvPr/>
        </p:nvSpPr>
        <p:spPr>
          <a:xfrm>
            <a:off x="5734090" y="6428938"/>
            <a:ext cx="27836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イラスト出典：</a:t>
            </a:r>
            <a:r>
              <a:rPr lang="en-US" altLang="ja-JP" sz="1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hlinkClick r:id="rId10"/>
              </a:rPr>
              <a:t>A-PLAT</a:t>
            </a:r>
            <a:endParaRPr lang="en-US" altLang="ja-JP" sz="14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41" name="スライド番号プレースホルダー 40">
            <a:extLst>
              <a:ext uri="{FF2B5EF4-FFF2-40B4-BE49-F238E27FC236}">
                <a16:creationId xmlns:a16="http://schemas.microsoft.com/office/drawing/2014/main" id="{C4209F3D-F8EA-3E68-17CA-B94DC0DEA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7760" y="6421299"/>
            <a:ext cx="509563" cy="365125"/>
          </a:xfrm>
        </p:spPr>
        <p:txBody>
          <a:bodyPr/>
          <a:lstStyle/>
          <a:p>
            <a:fld id="{3E37FCE7-4EB4-47AD-8466-4F69F6F8CC07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2628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1542</TotalTime>
  <Words>471</Words>
  <Application>Microsoft Office PowerPoint</Application>
  <PresentationFormat>画面に合わせる (4:3)</PresentationFormat>
  <Paragraphs>53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Meiryo UI</vt:lpstr>
      <vt:lpstr>UD デジタル 教科書体 NK-R</vt:lpstr>
      <vt:lpstr>游ゴシック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NIES浅野</dc:creator>
  <cp:lastModifiedBy>ma057628</cp:lastModifiedBy>
  <cp:revision>76</cp:revision>
  <dcterms:created xsi:type="dcterms:W3CDTF">2026-08-27T02:22:01Z</dcterms:created>
  <dcterms:modified xsi:type="dcterms:W3CDTF">2026-09-11T01:53:33Z</dcterms:modified>
</cp:coreProperties>
</file>