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777"/>
    <p:restoredTop sz="94660"/>
  </p:normalViewPr>
  <p:slideViewPr>
    <p:cSldViewPr>
      <p:cViewPr varScale="1">
        <p:scale>
          <a:sx n="76" d="100"/>
          <a:sy n="76" d="100"/>
        </p:scale>
        <p:origin x="38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28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29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30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32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四角形 35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45" name="四角形 36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46" name="四角形 3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図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06" y="3944"/>
            <a:ext cx="6830054" cy="9906000"/>
          </a:xfrm>
          <a:prstGeom prst="rect">
            <a:avLst/>
          </a:prstGeom>
        </p:spPr>
      </p:pic>
      <p:sp>
        <p:nvSpPr>
          <p:cNvPr id="1035" name="テキスト 43"/>
          <p:cNvSpPr txBox="1"/>
          <p:nvPr/>
        </p:nvSpPr>
        <p:spPr>
          <a:xfrm>
            <a:off x="1917692" y="0"/>
            <a:ext cx="3450703" cy="46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400">
                <a:solidFill>
                  <a:srgbClr val="FF0000"/>
                </a:solidFill>
                <a:latin typeface="Segoe UI Black"/>
                <a:cs typeface="Segoe UI Black"/>
              </a:rPr>
              <a:t>Cidade de Minowa</a:t>
            </a:r>
            <a:endParaRPr lang="ja-JP" altLang="en-US">
              <a:solidFill>
                <a:srgbClr val="FF0000"/>
              </a:solidFill>
              <a:latin typeface="Segoe UI Black"/>
              <a:cs typeface="Segoe UI Black"/>
            </a:endParaRPr>
          </a:p>
        </p:txBody>
      </p:sp>
      <p:sp>
        <p:nvSpPr>
          <p:cNvPr id="1036" name="テキスト 44"/>
          <p:cNvSpPr txBox="1"/>
          <p:nvPr/>
        </p:nvSpPr>
        <p:spPr>
          <a:xfrm>
            <a:off x="333026" y="3873000"/>
            <a:ext cx="935929" cy="337661"/>
          </a:xfrm>
          <a:prstGeom prst="rect">
            <a:avLst/>
          </a:prstGeom>
          <a:solidFill>
            <a:srgbClr val="FFF2CC"/>
          </a:solidFill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600" b="1"/>
              <a:t>Minowa</a:t>
            </a:r>
            <a:endParaRPr lang="ja-JP" altLang="en-US" b="1"/>
          </a:p>
        </p:txBody>
      </p:sp>
      <p:sp>
        <p:nvSpPr>
          <p:cNvPr id="1037" name="テキスト 45"/>
          <p:cNvSpPr txBox="1"/>
          <p:nvPr/>
        </p:nvSpPr>
        <p:spPr>
          <a:xfrm>
            <a:off x="135464" y="8545372"/>
            <a:ext cx="6708565" cy="2068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 b="1" u="sng">
                <a:solidFill>
                  <a:srgbClr val="FF0000"/>
                </a:solidFill>
              </a:rPr>
              <a:t> </a:t>
            </a:r>
            <a:r>
              <a:rPr lang="ja-JP" altLang="en-US" sz="1200" b="1" u="sng" spc="-50">
                <a:solidFill>
                  <a:srgbClr val="FF0000"/>
                </a:solidFill>
                <a:latin typeface="Segoe UI"/>
                <a:cs typeface="Segoe UI"/>
              </a:rPr>
              <a:t>Em Minowa, os pagamentos começarão a ser feitos sequencialmente a partir de meados de Março.  </a:t>
            </a:r>
          </a:p>
        </p:txBody>
      </p:sp>
      <p:sp>
        <p:nvSpPr>
          <p:cNvPr id="1038" name="テキスト 17"/>
          <p:cNvSpPr txBox="1"/>
          <p:nvPr/>
        </p:nvSpPr>
        <p:spPr>
          <a:xfrm>
            <a:off x="2493079" y="2575167"/>
            <a:ext cx="4177337" cy="2068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000" b="1" spc="-70">
                <a:solidFill>
                  <a:schemeClr val="tx1"/>
                </a:solidFill>
                <a:latin typeface="BIZ UDPゴシック"/>
                <a:ea typeface="BIZ UDPゴシック"/>
              </a:rPr>
              <a:t>20 de Fevereiro ou entregue no guichê indicado no verso.</a:t>
            </a:r>
          </a:p>
        </p:txBody>
      </p:sp>
      <p:sp>
        <p:nvSpPr>
          <p:cNvPr id="1039" name="直線 18"/>
          <p:cNvSpPr/>
          <p:nvPr/>
        </p:nvSpPr>
        <p:spPr>
          <a:xfrm>
            <a:off x="2489590" y="2770909"/>
            <a:ext cx="4183408" cy="0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sp>
      <p:sp>
        <p:nvSpPr>
          <p:cNvPr id="1040" name="図形 23"/>
          <p:cNvSpPr/>
          <p:nvPr/>
        </p:nvSpPr>
        <p:spPr>
          <a:xfrm>
            <a:off x="135464" y="1715191"/>
            <a:ext cx="6610171" cy="1154797"/>
          </a:xfrm>
          <a:prstGeom prst="flowChartAlternateProcess">
            <a:avLst/>
          </a:prstGeom>
          <a:solidFill>
            <a:schemeClr val="bg1"/>
          </a:solidFill>
          <a:ln w="25400" cap="flat" cmpd="sng" algn="ctr">
            <a:solidFill>
              <a:schemeClr val="bg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400" b="1" u="sng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400" b="1" u="sng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b="1" u="sng" dirty="0">
                <a:solidFill>
                  <a:schemeClr val="tx1"/>
                </a:solidFill>
              </a:rPr>
              <a:t>■IntroduçãoーÉ necessário fazer a solicitação?</a:t>
            </a:r>
            <a:endParaRPr lang="ja-JP" altLang="en-US" sz="1050" b="1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u="none" dirty="0">
                <a:solidFill>
                  <a:schemeClr val="tx1"/>
                </a:solidFill>
              </a:rPr>
              <a:t>　Em princípio, </a:t>
            </a:r>
            <a:r>
              <a:rPr lang="ja-JP" altLang="en-US" sz="1400" b="1" u="sng" dirty="0">
                <a:solidFill>
                  <a:srgbClr val="FF0000"/>
                </a:solidFill>
              </a:rPr>
              <a:t>não é necessário fazer a solicitação.</a:t>
            </a:r>
            <a:endParaRPr lang="ja-JP" altLang="en-US" sz="1050" b="1" u="sng" dirty="0">
              <a:solidFill>
                <a:srgbClr val="FF0000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u="none" dirty="0">
                <a:solidFill>
                  <a:schemeClr val="tx1"/>
                </a:solidFill>
              </a:rPr>
              <a:t>Obs: </a:t>
            </a:r>
            <a:r>
              <a:rPr lang="ja-JP" altLang="en-US" sz="1400" b="1" u="none" dirty="0">
                <a:solidFill>
                  <a:schemeClr val="tx1"/>
                </a:solidFill>
              </a:rPr>
              <a:t>As pessoas que precisam solicitar devem consultar o item </a:t>
            </a:r>
            <a:r>
              <a:rPr lang="ja-JP" altLang="en-US" sz="1400" b="1" dirty="0">
                <a:solidFill>
                  <a:schemeClr val="tx1"/>
                </a:solidFill>
              </a:rPr>
              <a:t>"6" no verso.</a:t>
            </a:r>
            <a:r>
              <a:rPr lang="ja-JP" altLang="en-US" sz="1400" b="1" u="none" dirty="0">
                <a:solidFill>
                  <a:schemeClr val="tx1"/>
                </a:solidFill>
              </a:rPr>
              <a:t> </a:t>
            </a:r>
            <a:endParaRPr lang="ja-JP" altLang="en-US" sz="1050" b="1" u="none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u="none" dirty="0">
                <a:solidFill>
                  <a:schemeClr val="tx1"/>
                </a:solidFill>
              </a:rPr>
              <a:t>Por favor, verifique cuidadosamente.</a:t>
            </a:r>
            <a:endParaRPr lang="ja-JP" altLang="en-US" sz="1050" u="none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u="none" dirty="0">
                <a:solidFill>
                  <a:schemeClr val="tx1"/>
                </a:solidFill>
              </a:rPr>
              <a:t>Além disso, somente se você não desejar receber o benefício,</a:t>
            </a:r>
            <a:endParaRPr lang="ja-JP" altLang="en-US" sz="1050" u="none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u="none" dirty="0">
                <a:solidFill>
                  <a:schemeClr val="tx1"/>
                </a:solidFill>
              </a:rPr>
              <a:t>faça sua solicitação de desistência pelo QR Code ao lado.</a:t>
            </a:r>
            <a:endParaRPr lang="ja-JP" altLang="en-US" sz="1050" u="none" dirty="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 dirty="0"/>
          </a:p>
        </p:txBody>
      </p:sp>
      <p:sp>
        <p:nvSpPr>
          <p:cNvPr id="1041" name="テキスト ボックス 24"/>
          <p:cNvSpPr txBox="1"/>
          <p:nvPr/>
        </p:nvSpPr>
        <p:spPr>
          <a:xfrm>
            <a:off x="4740277" y="1715191"/>
            <a:ext cx="2144723" cy="501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30">
                <a:solidFill>
                  <a:srgbClr val="FF0000"/>
                </a:solidFill>
                <a:latin typeface="Malgun Gothic"/>
                <a:ea typeface="Malgun Gothic"/>
              </a:rPr>
              <a:t>Para aqueles que </a:t>
            </a:r>
            <a:r>
              <a:rPr lang="ja-JP" altLang="en-US" sz="900" b="1" spc="-30">
                <a:solidFill>
                  <a:srgbClr val="FF0000"/>
                </a:solidFill>
                <a:latin typeface="Malgun Gothic"/>
                <a:ea typeface="Malgun Gothic"/>
              </a:rPr>
              <a:t>não desejam </a:t>
            </a:r>
            <a:endParaRPr lang="ja-JP" altLang="en-US" sz="900" spc="-30">
              <a:solidFill>
                <a:srgbClr val="FF0000"/>
              </a:solidFill>
              <a:latin typeface="Malgun Gothic"/>
              <a:ea typeface="Malgun Gothic"/>
            </a:endParaRPr>
          </a:p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30">
                <a:solidFill>
                  <a:srgbClr val="FF0000"/>
                </a:solidFill>
                <a:latin typeface="Malgun Gothic"/>
                <a:ea typeface="Malgun Gothic"/>
              </a:rPr>
              <a:t>solicitar o benefício, acesse aqui ↓</a:t>
            </a:r>
            <a:endParaRPr lang="ja-JP" altLang="en-US" sz="900" b="1" spc="-30">
              <a:solidFill>
                <a:srgbClr val="FF0000"/>
              </a:solidFill>
              <a:latin typeface="Malgun Gothic"/>
              <a:ea typeface="Malgun Gothic"/>
            </a:endParaRPr>
          </a:p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30">
                <a:solidFill>
                  <a:srgbClr val="FF0000"/>
                </a:solidFill>
                <a:latin typeface="Malgun Gothic"/>
                <a:ea typeface="Malgun Gothic"/>
              </a:rPr>
              <a:t>Prazo final :</a:t>
            </a:r>
          </a:p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30">
                <a:solidFill>
                  <a:srgbClr val="FF0000"/>
                </a:solidFill>
                <a:latin typeface="Malgun Gothic"/>
                <a:ea typeface="Malgun Gothic"/>
              </a:rPr>
              <a:t> dia 27 de fevereiro (sxta-feira) de 2026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808C24C-EC6D-7473-9C8E-D671DF76A8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1288" y="2198956"/>
            <a:ext cx="649128" cy="6491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8" name="図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2" y="0"/>
            <a:ext cx="6848692" cy="9906000"/>
          </a:xfrm>
          <a:prstGeom prst="rect">
            <a:avLst/>
          </a:prstGeom>
        </p:spPr>
      </p:pic>
      <p:sp>
        <p:nvSpPr>
          <p:cNvPr id="1049" name="テキスト 46"/>
          <p:cNvSpPr txBox="1"/>
          <p:nvPr/>
        </p:nvSpPr>
        <p:spPr>
          <a:xfrm>
            <a:off x="2493000" y="7185000"/>
            <a:ext cx="852394" cy="258152"/>
          </a:xfrm>
          <a:prstGeom prst="rect">
            <a:avLst/>
          </a:prstGeom>
          <a:solidFill>
            <a:srgbClr val="C55A11"/>
          </a:solidFill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b="1">
                <a:solidFill>
                  <a:schemeClr val="bg1"/>
                </a:solidFill>
              </a:rPr>
              <a:t>Minowa)</a:t>
            </a:r>
            <a:endParaRPr lang="ja-JP" altLang="en-US" b="1">
              <a:solidFill>
                <a:schemeClr val="bg1"/>
              </a:solidFill>
            </a:endParaRPr>
          </a:p>
        </p:txBody>
      </p:sp>
      <p:sp>
        <p:nvSpPr>
          <p:cNvPr id="1050" name="テキスト 47"/>
          <p:cNvSpPr txBox="1"/>
          <p:nvPr/>
        </p:nvSpPr>
        <p:spPr>
          <a:xfrm>
            <a:off x="840870" y="7832820"/>
            <a:ext cx="1438152" cy="23250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/>
                <a:ea typeface="BIZ UDPゴシック"/>
              </a:rPr>
              <a:t>0265-79-0007</a:t>
            </a:r>
            <a:endParaRPr lang="ja-JP" altLang="en-US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/>
              <a:ea typeface="BIZ UDPゴシック"/>
            </a:endParaRPr>
          </a:p>
        </p:txBody>
      </p:sp>
      <p:sp>
        <p:nvSpPr>
          <p:cNvPr id="1051" name="テキスト 14"/>
          <p:cNvSpPr txBox="1"/>
          <p:nvPr/>
        </p:nvSpPr>
        <p:spPr>
          <a:xfrm>
            <a:off x="402156" y="1857147"/>
            <a:ext cx="3318212" cy="1812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 b="1">
                <a:latin typeface="Segoe UI"/>
                <a:ea typeface="Meiryo UI"/>
                <a:cs typeface="Segoe UI"/>
              </a:rPr>
              <a:t>dia 27 de Fevereiro(sexta-feira), sem falta</a:t>
            </a:r>
            <a:r>
              <a:rPr lang="ja-JP" altLang="en-US" sz="1200" b="1">
                <a:latin typeface="Segoe UI"/>
                <a:ea typeface="BIZ UDPゴシック"/>
                <a:cs typeface="Segoe UI"/>
              </a:rPr>
              <a:t>.</a:t>
            </a:r>
          </a:p>
        </p:txBody>
      </p:sp>
      <p:sp>
        <p:nvSpPr>
          <p:cNvPr id="1052" name="テキスト 15"/>
          <p:cNvSpPr txBox="1"/>
          <p:nvPr/>
        </p:nvSpPr>
        <p:spPr>
          <a:xfrm>
            <a:off x="100948" y="9088872"/>
            <a:ext cx="6665424" cy="1940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100" b="1" spc="-20">
                <a:latin typeface="Segoe UI"/>
                <a:cs typeface="Segoe UI"/>
              </a:rPr>
              <a:t>A Prefeitura de Minowa poderá contactá-lo(a) em casa ou no trabalho, mas</a:t>
            </a:r>
            <a:r>
              <a:rPr lang="ja-JP" altLang="en-US" sz="1100" b="1" u="sng" spc="-20">
                <a:solidFill>
                  <a:srgbClr val="C00000"/>
                </a:solidFill>
                <a:latin typeface="Segoe UI"/>
                <a:cs typeface="Segoe UI"/>
              </a:rPr>
              <a:t> jamais solicitará</a:t>
            </a:r>
            <a:r>
              <a:rPr lang="ja-JP" altLang="en-US" sz="1100" b="1" spc="-20">
                <a:latin typeface="Segoe UI"/>
                <a:cs typeface="Segoe UI"/>
              </a:rPr>
              <a:t> que você</a:t>
            </a:r>
          </a:p>
        </p:txBody>
      </p:sp>
      <p:sp>
        <p:nvSpPr>
          <p:cNvPr id="1053" name="テキスト 16"/>
          <p:cNvSpPr txBox="1"/>
          <p:nvPr/>
        </p:nvSpPr>
        <p:spPr>
          <a:xfrm>
            <a:off x="5980527" y="9416707"/>
            <a:ext cx="904473" cy="1812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050" b="1" spc="-100">
                <a:latin typeface="Meiryo UI"/>
                <a:ea typeface="Meiryo UI"/>
                <a:cs typeface="Segoe UI"/>
              </a:rPr>
              <a:t>de Minowa</a:t>
            </a:r>
            <a:endParaRPr lang="ja-JP" altLang="en-US" sz="1050" spc="-100">
              <a:latin typeface="Meiryo UI"/>
              <a:ea typeface="Meiryo UI"/>
              <a:cs typeface="Segoe UI"/>
            </a:endParaRPr>
          </a:p>
        </p:txBody>
      </p:sp>
      <p:sp>
        <p:nvSpPr>
          <p:cNvPr id="1054" name="テキスト 19"/>
          <p:cNvSpPr txBox="1"/>
          <p:nvPr/>
        </p:nvSpPr>
        <p:spPr>
          <a:xfrm>
            <a:off x="2061000" y="8065324"/>
            <a:ext cx="1209762" cy="1427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100" b="1" spc="10">
                <a:latin typeface="Malgun Gothic"/>
                <a:ea typeface="Malgun Gothic"/>
              </a:rPr>
              <a:t>8:30 às 17:15)</a:t>
            </a:r>
            <a:endParaRPr lang="ja-JP" altLang="en-US" b="1" spc="10">
              <a:latin typeface="Malgun Gothic"/>
              <a:ea typeface="Malgun Gothic"/>
            </a:endParaRPr>
          </a:p>
        </p:txBody>
      </p:sp>
      <p:sp>
        <p:nvSpPr>
          <p:cNvPr id="1055" name="直線 26"/>
          <p:cNvSpPr/>
          <p:nvPr/>
        </p:nvSpPr>
        <p:spPr>
          <a:xfrm>
            <a:off x="6780069" y="9264379"/>
            <a:ext cx="0" cy="339939"/>
          </a:xfrm>
          <a:prstGeom prst="line">
            <a:avLst/>
          </a:prstGeom>
          <a:ln w="9525" cap="flat" cmpd="sng" algn="ctr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056" name="直線 27"/>
          <p:cNvSpPr/>
          <p:nvPr/>
        </p:nvSpPr>
        <p:spPr>
          <a:xfrm>
            <a:off x="6819901" y="9312870"/>
            <a:ext cx="0" cy="339939"/>
          </a:xfrm>
          <a:prstGeom prst="line">
            <a:avLst/>
          </a:prstGeom>
          <a:ln w="9525" cap="flat" cmpd="sng" algn="ctr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057" name="テキスト 25"/>
          <p:cNvSpPr txBox="1"/>
          <p:nvPr/>
        </p:nvSpPr>
        <p:spPr>
          <a:xfrm>
            <a:off x="2781000" y="6163061"/>
            <a:ext cx="4150109" cy="229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900" b="1" u="sng">
                <a:solidFill>
                  <a:srgbClr val="FF0000"/>
                </a:solidFill>
                <a:latin typeface="BIZ UDPゴシック"/>
                <a:ea typeface="BIZ UDPゴシック"/>
              </a:rPr>
              <a:t>Prazo de inscrição: dia 27 de fevereiro de 2026(sexta-feira)</a:t>
            </a:r>
            <a:endParaRPr lang="ja-JP" altLang="en-US" b="1" u="sng">
              <a:solidFill>
                <a:srgbClr val="FF0000"/>
              </a:solidFill>
              <a:latin typeface="BIZ UDPゴシック"/>
              <a:ea typeface="BIZ UDP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235</Words>
  <Application>Microsoft Office PowerPoint</Application>
  <PresentationFormat>A4 210 x 297 mm</PresentationFormat>
  <Paragraphs>24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Malgun Gothic</vt:lpstr>
      <vt:lpstr>Meiryo UI</vt:lpstr>
      <vt:lpstr>游ゴシック</vt:lpstr>
      <vt:lpstr>Segoe UI</vt:lpstr>
      <vt:lpstr>Segoe UI Black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物価高対応子育て応援手当標準リーフレット（ポルトガル語）</dc:title>
  <dc:creator>mi010868</dc:creator>
  <cp:lastModifiedBy>mi010868</cp:lastModifiedBy>
  <cp:revision>59</cp:revision>
  <cp:lastPrinted>2026-02-05T05:51:44Z</cp:lastPrinted>
  <dcterms:created xsi:type="dcterms:W3CDTF">2026-01-07T02:53:43Z</dcterms:created>
  <dcterms:modified xsi:type="dcterms:W3CDTF">2026-02-05T05:56:15Z</dcterms:modified>
</cp:coreProperties>
</file>