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777"/>
    <p:restoredTop sz="94660"/>
  </p:normalViewPr>
  <p:slideViewPr>
    <p:cSldViewPr>
      <p:cViewPr varScale="1">
        <p:scale>
          <a:sx n="76" d="100"/>
          <a:sy n="76" d="100"/>
        </p:scale>
        <p:origin x="38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28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1029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2038" y="685800"/>
            <a:ext cx="2373923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030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1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32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図 4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3304" cy="9906000"/>
          </a:xfrm>
          <a:prstGeom prst="rect">
            <a:avLst/>
          </a:prstGeom>
        </p:spPr>
      </p:pic>
      <p:sp>
        <p:nvSpPr>
          <p:cNvPr id="1035" name="テキスト 6"/>
          <p:cNvSpPr txBox="1"/>
          <p:nvPr/>
        </p:nvSpPr>
        <p:spPr>
          <a:xfrm>
            <a:off x="2349000" y="0"/>
            <a:ext cx="2018424" cy="460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2400" b="1" spc="-6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教科書体M"/>
                <a:ea typeface="AR P教科書体M"/>
              </a:rPr>
              <a:t>Minowa City</a:t>
            </a:r>
            <a:endParaRPr lang="ja-JP" altLang="en-US" b="1" spc="-6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P教科書体M"/>
              <a:ea typeface="AR P教科書体M"/>
            </a:endParaRPr>
          </a:p>
        </p:txBody>
      </p:sp>
      <p:sp>
        <p:nvSpPr>
          <p:cNvPr id="1036" name="テキスト 7"/>
          <p:cNvSpPr txBox="1"/>
          <p:nvPr/>
        </p:nvSpPr>
        <p:spPr>
          <a:xfrm>
            <a:off x="261000" y="3429000"/>
            <a:ext cx="1007942" cy="368439"/>
          </a:xfrm>
          <a:prstGeom prst="rect">
            <a:avLst/>
          </a:prstGeom>
          <a:solidFill>
            <a:srgbClr val="FFF2CC"/>
          </a:solidFill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b="1">
                <a:latin typeface="High Tower Text"/>
              </a:rPr>
              <a:t>Minowa</a:t>
            </a:r>
          </a:p>
        </p:txBody>
      </p:sp>
      <p:sp>
        <p:nvSpPr>
          <p:cNvPr id="1037" name="テキスト 13"/>
          <p:cNvSpPr txBox="1"/>
          <p:nvPr/>
        </p:nvSpPr>
        <p:spPr>
          <a:xfrm>
            <a:off x="96583" y="8697001"/>
            <a:ext cx="6644417" cy="23250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200" b="1" u="sng" spc="-2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igh Tower Text"/>
              </a:rPr>
              <a:t>In Minowa, payments will begin to be made sequentially starting from mid-March. </a:t>
            </a:r>
            <a:r>
              <a:rPr lang="ja-JP" altLang="en-US" sz="1100" b="0" u="none" spc="-20">
                <a:solidFill>
                  <a:schemeClr val="tx1"/>
                </a:solidFill>
                <a:effectLst/>
                <a:latin typeface="High Tower Text"/>
              </a:rPr>
              <a:t>If a deposit cannot be</a:t>
            </a:r>
            <a:endParaRPr lang="ja-JP" altLang="en-US" b="0" u="none" spc="-20">
              <a:solidFill>
                <a:schemeClr val="tx1"/>
              </a:solidFill>
              <a:effectLst/>
              <a:latin typeface="High Tower Text"/>
            </a:endParaRPr>
          </a:p>
        </p:txBody>
      </p:sp>
      <p:sp>
        <p:nvSpPr>
          <p:cNvPr id="1038" name="図形 18"/>
          <p:cNvSpPr/>
          <p:nvPr/>
        </p:nvSpPr>
        <p:spPr>
          <a:xfrm>
            <a:off x="130831" y="1713095"/>
            <a:ext cx="6610171" cy="1079905"/>
          </a:xfrm>
          <a:prstGeom prst="flowChartAlternateProcess">
            <a:avLst/>
          </a:prstGeom>
          <a:solidFill>
            <a:schemeClr val="bg1"/>
          </a:solidFill>
          <a:ln w="25400" cap="flat" cmpd="sng" algn="ctr">
            <a:solidFill>
              <a:schemeClr val="bg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endParaRPr lang="ja-JP" altLang="en-US" sz="1400" b="1" u="sng">
              <a:solidFill>
                <a:schemeClr val="tx1"/>
              </a:solidFill>
            </a:endParaRPr>
          </a:p>
          <a:p>
            <a:pPr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endParaRPr lang="ja-JP" altLang="en-US" sz="1400" b="1" u="sng">
              <a:solidFill>
                <a:schemeClr val="tx1"/>
              </a:solidFill>
            </a:endParaRPr>
          </a:p>
          <a:p>
            <a:pPr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endParaRPr lang="ja-JP" altLang="en-US" sz="1400" b="1" u="sng">
              <a:solidFill>
                <a:schemeClr val="tx1"/>
              </a:solidFill>
            </a:endParaRPr>
          </a:p>
          <a:p>
            <a:pPr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endParaRPr lang="ja-JP" altLang="en-US" sz="1300" b="1" u="sng">
              <a:solidFill>
                <a:schemeClr val="tx1"/>
              </a:solidFill>
            </a:endParaRPr>
          </a:p>
          <a:p>
            <a:pPr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300" b="1" u="sng">
                <a:solidFill>
                  <a:schemeClr val="tx1"/>
                </a:solidFill>
              </a:rPr>
              <a:t>■Introduction—Is it necessary to apply?</a:t>
            </a:r>
            <a:endParaRPr lang="ja-JP" altLang="en-US" sz="1300"/>
          </a:p>
          <a:p>
            <a:pPr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300" b="0" u="none">
                <a:solidFill>
                  <a:schemeClr val="tx1"/>
                </a:solidFill>
              </a:rPr>
              <a:t>　In principle,</a:t>
            </a:r>
            <a:r>
              <a:rPr lang="ja-JP" altLang="en-US" sz="1300" b="1" u="sng">
                <a:solidFill>
                  <a:srgbClr val="FF0000"/>
                </a:solidFill>
              </a:rPr>
              <a:t> it is not necessary to apply.</a:t>
            </a:r>
          </a:p>
          <a:p>
            <a:pPr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300" b="0" u="none">
                <a:solidFill>
                  <a:schemeClr val="tx1"/>
                </a:solidFill>
              </a:rPr>
              <a:t>Note: </a:t>
            </a:r>
            <a:r>
              <a:rPr lang="ja-JP" altLang="en-US" sz="1300" b="1" u="none">
                <a:solidFill>
                  <a:schemeClr val="tx1"/>
                </a:solidFill>
              </a:rPr>
              <a:t>Those who need to apply should consult item "6" on the back.</a:t>
            </a:r>
            <a:r>
              <a:rPr lang="ja-JP" altLang="en-US" sz="1300" b="0" u="none">
                <a:solidFill>
                  <a:schemeClr val="tx1"/>
                </a:solidFill>
              </a:rPr>
              <a:t> </a:t>
            </a:r>
            <a:endParaRPr lang="ja-JP" altLang="en-US" sz="1300" b="0" u="none"/>
          </a:p>
          <a:p>
            <a:pPr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300" b="0" u="none">
                <a:solidFill>
                  <a:schemeClr val="tx1"/>
                </a:solidFill>
              </a:rPr>
              <a:t>Please check carefully.</a:t>
            </a:r>
            <a:endParaRPr lang="ja-JP" altLang="en-US" sz="1300" b="0" u="none"/>
          </a:p>
          <a:p>
            <a:pPr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300" b="0" u="none">
                <a:solidFill>
                  <a:schemeClr val="tx1"/>
                </a:solidFill>
              </a:rPr>
              <a:t>Furthermore, only if you do not wish to receive the benefit,</a:t>
            </a:r>
            <a:endParaRPr lang="ja-JP" altLang="en-US" sz="1300" b="0" u="none"/>
          </a:p>
          <a:p>
            <a:pPr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300" b="0" u="none">
                <a:solidFill>
                  <a:schemeClr val="tx1"/>
                </a:solidFill>
              </a:rPr>
              <a:t>please submit your withdrawal request using the adjacent QR Code.</a:t>
            </a:r>
          </a:p>
          <a:p>
            <a:pPr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endParaRPr lang="ja-JP" altLang="en-US" sz="1350" b="0" u="none">
              <a:solidFill>
                <a:schemeClr val="tx1"/>
              </a:solidFill>
            </a:endParaRPr>
          </a:p>
          <a:p>
            <a:pPr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endParaRPr lang="ja-JP" altLang="en-US" sz="1400" b="0" u="sng">
              <a:solidFill>
                <a:schemeClr val="tx1"/>
              </a:solidFill>
            </a:endParaRPr>
          </a:p>
          <a:p>
            <a:pPr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endParaRPr lang="ja-JP" altLang="en-US" sz="1050" b="0" u="none">
              <a:solidFill>
                <a:schemeClr val="tx1"/>
              </a:solidFill>
            </a:endParaRPr>
          </a:p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040" name="テキスト ボックス 20"/>
          <p:cNvSpPr txBox="1"/>
          <p:nvPr/>
        </p:nvSpPr>
        <p:spPr>
          <a:xfrm>
            <a:off x="4869000" y="1715191"/>
            <a:ext cx="2014584" cy="501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900" spc="-50">
                <a:solidFill>
                  <a:srgbClr val="FF0000"/>
                </a:solidFill>
                <a:latin typeface="Malgun Gothic"/>
                <a:ea typeface="Malgun Gothic"/>
              </a:rPr>
              <a:t>For those who </a:t>
            </a:r>
            <a:r>
              <a:rPr lang="ja-JP" altLang="en-US" sz="900" b="1" spc="-50">
                <a:solidFill>
                  <a:srgbClr val="FF0000"/>
                </a:solidFill>
                <a:latin typeface="Malgun Gothic"/>
                <a:ea typeface="Malgun Gothic"/>
              </a:rPr>
              <a:t>do not wish </a:t>
            </a:r>
            <a:endParaRPr lang="ja-JP" altLang="en-US" b="1" spc="-50"/>
          </a:p>
          <a:p>
            <a:pPr>
              <a:lnSpc>
                <a:spcPts val="8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900" spc="-50">
                <a:solidFill>
                  <a:srgbClr val="FF0000"/>
                </a:solidFill>
                <a:latin typeface="Malgun Gothic"/>
                <a:ea typeface="Malgun Gothic"/>
              </a:rPr>
              <a:t>to apply for the benefit, access here↓</a:t>
            </a:r>
            <a:endParaRPr lang="ja-JP" altLang="en-US" spc="-50"/>
          </a:p>
          <a:p>
            <a:pPr>
              <a:lnSpc>
                <a:spcPts val="8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900" spc="-50">
                <a:solidFill>
                  <a:srgbClr val="FF0000"/>
                </a:solidFill>
                <a:latin typeface="Malgun Gothic"/>
                <a:ea typeface="Malgun Gothic"/>
              </a:rPr>
              <a:t>Deadline:</a:t>
            </a:r>
            <a:endParaRPr lang="ja-JP" altLang="en-US" spc="-50"/>
          </a:p>
          <a:p>
            <a:pPr>
              <a:lnSpc>
                <a:spcPts val="8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900" spc="-50">
                <a:solidFill>
                  <a:srgbClr val="FF0000"/>
                </a:solidFill>
                <a:latin typeface="Malgun Gothic"/>
                <a:ea typeface="Malgun Gothic"/>
              </a:rPr>
              <a:t> February 27, 2026 (friday)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5D1CD2A-5610-5EC2-832F-C02CE5DB3D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5300" y="2148864"/>
            <a:ext cx="646232" cy="64623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2" name="図 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1" y="0"/>
            <a:ext cx="6850950" cy="9906000"/>
          </a:xfrm>
          <a:prstGeom prst="rect">
            <a:avLst/>
          </a:prstGeom>
        </p:spPr>
      </p:pic>
      <p:sp>
        <p:nvSpPr>
          <p:cNvPr id="1043" name="テキスト 11"/>
          <p:cNvSpPr txBox="1"/>
          <p:nvPr/>
        </p:nvSpPr>
        <p:spPr>
          <a:xfrm>
            <a:off x="764192" y="7791222"/>
            <a:ext cx="1227552" cy="23250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400" b="1">
                <a:solidFill>
                  <a:srgbClr val="FF0000"/>
                </a:solidFill>
              </a:rPr>
              <a:t>0265-79-0007</a:t>
            </a:r>
            <a:endParaRPr lang="ja-JP" altLang="en-US" b="1">
              <a:solidFill>
                <a:srgbClr val="FF0000"/>
              </a:solidFill>
            </a:endParaRPr>
          </a:p>
        </p:txBody>
      </p:sp>
      <p:sp>
        <p:nvSpPr>
          <p:cNvPr id="1044" name="テキスト 12"/>
          <p:cNvSpPr txBox="1"/>
          <p:nvPr/>
        </p:nvSpPr>
        <p:spPr>
          <a:xfrm>
            <a:off x="71741" y="8924894"/>
            <a:ext cx="6664638" cy="276106"/>
          </a:xfrm>
          <a:prstGeom prst="rect">
            <a:avLst/>
          </a:prstGeom>
          <a:solidFill>
            <a:srgbClr val="FBE5D6"/>
          </a:solidFill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1200">
                <a:latin typeface="High Tower Text"/>
              </a:rPr>
              <a:t>While Minowa City may contact you at ayour home,workplace,or the like,the city will</a:t>
            </a:r>
            <a:r>
              <a:rPr lang="ja-JP" altLang="en-US"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igh Tower Text"/>
              </a:rPr>
              <a:t> </a:t>
            </a:r>
            <a:r>
              <a:rPr lang="ja-JP" altLang="en-US" sz="1200" b="1" u="sng">
                <a:effectLst/>
                <a:latin typeface="High Tower Text"/>
              </a:rPr>
              <a:t>never </a:t>
            </a:r>
            <a:r>
              <a:rPr lang="ja-JP" altLang="en-US" sz="1200" u="sng">
                <a:latin typeface="High Tower Text"/>
              </a:rPr>
              <a:t>ask you</a:t>
            </a:r>
            <a:endParaRPr lang="ja-JP" altLang="en-US" u="sng">
              <a:latin typeface="High Tower Text"/>
            </a:endParaRPr>
          </a:p>
        </p:txBody>
      </p:sp>
      <p:sp>
        <p:nvSpPr>
          <p:cNvPr id="1045" name="テキスト 14"/>
          <p:cNvSpPr txBox="1"/>
          <p:nvPr/>
        </p:nvSpPr>
        <p:spPr>
          <a:xfrm>
            <a:off x="692067" y="1819792"/>
            <a:ext cx="2592933" cy="16838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2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igh Tower Text"/>
              </a:rPr>
              <a:t>by February 27 (Friday), without fail.</a:t>
            </a:r>
            <a:endParaRPr lang="ja-JP" altLang="en-US" b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igh Tower Text"/>
            </a:endParaRPr>
          </a:p>
        </p:txBody>
      </p:sp>
      <p:sp>
        <p:nvSpPr>
          <p:cNvPr id="1046" name="テキスト 15"/>
          <p:cNvSpPr txBox="1"/>
          <p:nvPr/>
        </p:nvSpPr>
        <p:spPr>
          <a:xfrm>
            <a:off x="2255545" y="7041000"/>
            <a:ext cx="1148515" cy="270976"/>
          </a:xfrm>
          <a:prstGeom prst="rect">
            <a:avLst/>
          </a:prstGeom>
          <a:solidFill>
            <a:srgbClr val="C55A11"/>
          </a:solidFill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400" b="1" spc="-7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(Minowa City)</a:t>
            </a:r>
            <a:endParaRPr lang="ja-JP" altLang="en-US" b="1" spc="-7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7" name="テキスト 16"/>
          <p:cNvSpPr txBox="1"/>
          <p:nvPr/>
        </p:nvSpPr>
        <p:spPr>
          <a:xfrm>
            <a:off x="994762" y="9417000"/>
            <a:ext cx="1712801" cy="194032"/>
          </a:xfrm>
          <a:prstGeom prst="rect">
            <a:avLst/>
          </a:prstGeom>
          <a:solidFill>
            <a:srgbClr val="FBE5D6"/>
          </a:solidFill>
        </p:spPr>
        <p:txBody>
          <a:bodyPr wrap="square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050" b="0" spc="-30">
                <a:latin typeface="High Tower Text"/>
              </a:rPr>
              <a:t>Minowa City help desk,your</a:t>
            </a:r>
            <a:endParaRPr lang="ja-JP" altLang="en-US" b="0" spc="-30">
              <a:latin typeface="High Tower Text"/>
            </a:endParaRPr>
          </a:p>
        </p:txBody>
      </p:sp>
      <p:sp>
        <p:nvSpPr>
          <p:cNvPr id="1048" name="テキスト 17"/>
          <p:cNvSpPr txBox="1"/>
          <p:nvPr/>
        </p:nvSpPr>
        <p:spPr>
          <a:xfrm>
            <a:off x="1197000" y="7976968"/>
            <a:ext cx="2102410" cy="16838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050" spc="-80">
                <a:latin typeface="AR P丸ゴシック体E"/>
                <a:ea typeface="AR P丸ゴシック体E"/>
              </a:rPr>
              <a:t>8:30 a.m.-17:15 p.m. on weekdays</a:t>
            </a:r>
            <a:endParaRPr lang="ja-JP" altLang="en-US" spc="-80">
              <a:latin typeface="AR P丸ゴシック体E"/>
              <a:ea typeface="AR P丸ゴシック体E"/>
            </a:endParaRPr>
          </a:p>
        </p:txBody>
      </p:sp>
      <p:sp>
        <p:nvSpPr>
          <p:cNvPr id="1055" name="テキスト 21"/>
          <p:cNvSpPr txBox="1"/>
          <p:nvPr/>
        </p:nvSpPr>
        <p:spPr>
          <a:xfrm>
            <a:off x="5826126" y="1641000"/>
            <a:ext cx="772216" cy="23125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defRPr lang="ja-JP" altLang="en-US"/>
            </a:pPr>
            <a:endParaRPr lang="ja-JP" altLang="en-US"/>
          </a:p>
        </p:txBody>
      </p:sp>
      <p:sp>
        <p:nvSpPr>
          <p:cNvPr id="1056" name="テキスト 22"/>
          <p:cNvSpPr txBox="1"/>
          <p:nvPr/>
        </p:nvSpPr>
        <p:spPr>
          <a:xfrm>
            <a:off x="3307886" y="5961000"/>
            <a:ext cx="3433114" cy="229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900" b="1" u="sng">
                <a:solidFill>
                  <a:srgbClr val="FF0000"/>
                </a:solidFill>
                <a:latin typeface="BIZ UDPゴシック"/>
                <a:ea typeface="BIZ UDPゴシック"/>
              </a:rPr>
              <a:t>Registration deadline: February 27, 2026 (Friday)</a:t>
            </a:r>
            <a:endParaRPr lang="ja-JP" altLang="en-US" b="1" u="sng">
              <a:solidFill>
                <a:srgbClr val="FF0000"/>
              </a:solidFill>
              <a:latin typeface="BIZ UDPゴシック"/>
              <a:ea typeface="BIZ UDPゴシック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179</Words>
  <Application>Microsoft Office PowerPoint</Application>
  <PresentationFormat>A4 210 x 297 mm</PresentationFormat>
  <Paragraphs>26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AR P丸ゴシック体E</vt:lpstr>
      <vt:lpstr>AR P教科書体M</vt:lpstr>
      <vt:lpstr>BIZ UDPゴシック</vt:lpstr>
      <vt:lpstr>Malgun Gothic</vt:lpstr>
      <vt:lpstr>游ゴシック</vt:lpstr>
      <vt:lpstr>High Tower Text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物価高対応子育て応援手当標準リーフレット(英語版）</dc:title>
  <dc:creator>mi010868</dc:creator>
  <cp:lastModifiedBy>mi010868</cp:lastModifiedBy>
  <cp:revision>36</cp:revision>
  <dcterms:created xsi:type="dcterms:W3CDTF">2026-01-09T02:41:29Z</dcterms:created>
  <dcterms:modified xsi:type="dcterms:W3CDTF">2026-02-05T05:56:18Z</dcterms:modified>
</cp:coreProperties>
</file>