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24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16"/>
    <p:restoredTop sz="94660"/>
  </p:normalViewPr>
  <p:slideViewPr>
    <p:cSldViewPr snapToGrid="0">
      <p:cViewPr varScale="1">
        <p:scale>
          <a:sx n="115" d="100"/>
          <a:sy n="115" d="100"/>
        </p:scale>
        <p:origin x="153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35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1136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304" y="739973"/>
            <a:ext cx="4933157" cy="369986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37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6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38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39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1514-58F9-49C9-B48F-93A73BB0D3FD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04443-E75C-40AF-A68D-1E5A453E1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647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1514-58F9-49C9-B48F-93A73BB0D3FD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04443-E75C-40AF-A68D-1E5A453E1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1779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1514-58F9-49C9-B48F-93A73BB0D3FD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04443-E75C-40AF-A68D-1E5A453E1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2937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1514-58F9-49C9-B48F-93A73BB0D3FD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04443-E75C-40AF-A68D-1E5A453E1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3533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1514-58F9-49C9-B48F-93A73BB0D3FD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04443-E75C-40AF-A68D-1E5A453E1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758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1514-58F9-49C9-B48F-93A73BB0D3FD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04443-E75C-40AF-A68D-1E5A453E1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52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1514-58F9-49C9-B48F-93A73BB0D3FD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04443-E75C-40AF-A68D-1E5A453E1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1514-58F9-49C9-B48F-93A73BB0D3FD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04443-E75C-40AF-A68D-1E5A453E1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11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1514-58F9-49C9-B48F-93A73BB0D3FD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04443-E75C-40AF-A68D-1E5A453E1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1338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1514-58F9-49C9-B48F-93A73BB0D3FD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04443-E75C-40AF-A68D-1E5A453E1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881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1514-58F9-49C9-B48F-93A73BB0D3FD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04443-E75C-40AF-A68D-1E5A453E1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9326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1A1514-58F9-49C9-B48F-93A73BB0D3FD}" type="datetimeFigureOut">
              <a:rPr kumimoji="1" lang="ja-JP" altLang="en-US" smtClean="0"/>
              <a:t>2026/2/5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604443-E75C-40AF-A68D-1E5A453E13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229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四角形: 角を丸くする 10"/>
          <p:cNvSpPr/>
          <p:nvPr/>
        </p:nvSpPr>
        <p:spPr>
          <a:xfrm>
            <a:off x="4212232" y="5194912"/>
            <a:ext cx="1153600" cy="632068"/>
          </a:xfrm>
          <a:prstGeom prst="roundRect">
            <a:avLst>
              <a:gd name="adj" fmla="val 856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100" dirty="0"/>
              <a:t>Solicitação em princípio</a:t>
            </a:r>
            <a:endParaRPr lang="ja-JP" altLang="en-US" sz="1600" dirty="0"/>
          </a:p>
          <a:p>
            <a:pPr algn="ctr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100" dirty="0"/>
              <a:t>Não é necessário※3</a:t>
            </a:r>
          </a:p>
        </p:txBody>
      </p:sp>
      <p:sp>
        <p:nvSpPr>
          <p:cNvPr id="1101" name="四角形: 角を丸くする 12"/>
          <p:cNvSpPr/>
          <p:nvPr/>
        </p:nvSpPr>
        <p:spPr>
          <a:xfrm>
            <a:off x="5452362" y="5196956"/>
            <a:ext cx="1006698" cy="611847"/>
          </a:xfrm>
          <a:prstGeom prst="roundRect">
            <a:avLst>
              <a:gd name="adj" fmla="val 856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3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200"/>
              <a:t>É necessário solicitar</a:t>
            </a:r>
            <a:endParaRPr sz="1200"/>
          </a:p>
        </p:txBody>
      </p:sp>
      <p:sp>
        <p:nvSpPr>
          <p:cNvPr id="1102" name="四角形: 角を丸くする 13"/>
          <p:cNvSpPr/>
          <p:nvPr/>
        </p:nvSpPr>
        <p:spPr>
          <a:xfrm>
            <a:off x="6541870" y="4457307"/>
            <a:ext cx="1268583" cy="1375063"/>
          </a:xfrm>
          <a:prstGeom prst="roundRect">
            <a:avLst>
              <a:gd name="adj" fmla="val 856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100" dirty="0"/>
              <a:t> Entre em contato com a prefeitura equivalente que efetuou o pagamento do subsídio infantil referente ao mês de setembro. *2</a:t>
            </a:r>
          </a:p>
        </p:txBody>
      </p:sp>
      <p:sp>
        <p:nvSpPr>
          <p:cNvPr id="1103" name="四角形: 角を丸くする 14"/>
          <p:cNvSpPr/>
          <p:nvPr/>
        </p:nvSpPr>
        <p:spPr>
          <a:xfrm>
            <a:off x="7885420" y="4881880"/>
            <a:ext cx="1121127" cy="939859"/>
          </a:xfrm>
          <a:prstGeom prst="roundRect">
            <a:avLst>
              <a:gd name="adj" fmla="val 1072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/>
              <a:t>Em princípio, não é elegível para pagamento*1</a:t>
            </a:r>
          </a:p>
        </p:txBody>
      </p:sp>
      <p:cxnSp>
        <p:nvCxnSpPr>
          <p:cNvPr id="1104" name="直線矢印コネクタ 16"/>
          <p:cNvCxnSpPr>
            <a:cxnSpLocks/>
          </p:cNvCxnSpPr>
          <p:nvPr/>
        </p:nvCxnSpPr>
        <p:spPr>
          <a:xfrm>
            <a:off x="8244853" y="921588"/>
            <a:ext cx="0" cy="3915864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5" name="直線矢印コネクタ 17"/>
          <p:cNvCxnSpPr>
            <a:cxnSpLocks/>
            <a:endCxn id="1102" idx="0"/>
          </p:cNvCxnSpPr>
          <p:nvPr/>
        </p:nvCxnSpPr>
        <p:spPr>
          <a:xfrm flipH="1">
            <a:off x="7173148" y="1850520"/>
            <a:ext cx="3013" cy="2606239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06" name="矢印: 下 22"/>
          <p:cNvSpPr/>
          <p:nvPr/>
        </p:nvSpPr>
        <p:spPr>
          <a:xfrm>
            <a:off x="400629" y="4286135"/>
            <a:ext cx="361044" cy="265615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7" name="矢印: 下 24"/>
          <p:cNvSpPr/>
          <p:nvPr/>
        </p:nvSpPr>
        <p:spPr>
          <a:xfrm>
            <a:off x="321449" y="1828262"/>
            <a:ext cx="365738" cy="50994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矢印: 下 25"/>
          <p:cNvSpPr/>
          <p:nvPr/>
        </p:nvSpPr>
        <p:spPr>
          <a:xfrm>
            <a:off x="304543" y="1306303"/>
            <a:ext cx="380313" cy="30777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109" name="直線矢印コネクタ 29"/>
          <p:cNvCxnSpPr>
            <a:cxnSpLocks/>
          </p:cNvCxnSpPr>
          <p:nvPr/>
        </p:nvCxnSpPr>
        <p:spPr>
          <a:xfrm>
            <a:off x="5894766" y="2799007"/>
            <a:ext cx="461" cy="2335523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0" name="直線矢印コネクタ 36"/>
          <p:cNvCxnSpPr>
            <a:cxnSpLocks/>
          </p:cNvCxnSpPr>
          <p:nvPr/>
        </p:nvCxnSpPr>
        <p:spPr>
          <a:xfrm>
            <a:off x="3132148" y="5083928"/>
            <a:ext cx="0" cy="307777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1" name="テキスト ボックス 2"/>
          <p:cNvSpPr txBox="1"/>
          <p:nvPr/>
        </p:nvSpPr>
        <p:spPr>
          <a:xfrm>
            <a:off x="702764" y="1318778"/>
            <a:ext cx="1170501" cy="30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+mn-ea"/>
              </a:rPr>
              <a:t>はい Sim</a:t>
            </a:r>
          </a:p>
        </p:txBody>
      </p:sp>
      <p:sp>
        <p:nvSpPr>
          <p:cNvPr id="1112" name="テキスト ボックス 3"/>
          <p:cNvSpPr txBox="1"/>
          <p:nvPr/>
        </p:nvSpPr>
        <p:spPr>
          <a:xfrm>
            <a:off x="675841" y="2041255"/>
            <a:ext cx="986871" cy="30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+mn-ea"/>
              </a:rPr>
              <a:t>はい Sim</a:t>
            </a:r>
          </a:p>
        </p:txBody>
      </p:sp>
      <p:sp>
        <p:nvSpPr>
          <p:cNvPr id="1113" name="テキスト ボックス 5"/>
          <p:cNvSpPr txBox="1"/>
          <p:nvPr/>
        </p:nvSpPr>
        <p:spPr>
          <a:xfrm>
            <a:off x="634758" y="2822863"/>
            <a:ext cx="1338188" cy="30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+mn-ea"/>
              </a:rPr>
              <a:t>いいえ Não</a:t>
            </a:r>
          </a:p>
        </p:txBody>
      </p:sp>
      <p:sp>
        <p:nvSpPr>
          <p:cNvPr id="1114" name="テキスト ボックス 15"/>
          <p:cNvSpPr txBox="1"/>
          <p:nvPr/>
        </p:nvSpPr>
        <p:spPr>
          <a:xfrm>
            <a:off x="859691" y="4268471"/>
            <a:ext cx="1024793" cy="30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+mn-ea"/>
              </a:rPr>
              <a:t>はい Sim</a:t>
            </a:r>
          </a:p>
        </p:txBody>
      </p:sp>
      <p:sp>
        <p:nvSpPr>
          <p:cNvPr id="1115" name="テキスト ボックス 18"/>
          <p:cNvSpPr txBox="1"/>
          <p:nvPr/>
        </p:nvSpPr>
        <p:spPr>
          <a:xfrm>
            <a:off x="8230488" y="1507939"/>
            <a:ext cx="899147" cy="522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+mn-ea"/>
              </a:rPr>
              <a:t>いいえ</a:t>
            </a:r>
          </a:p>
          <a:p>
            <a:r>
              <a:rPr kumimoji="1" lang="ja-JP" altLang="en-US" sz="1400" b="1" dirty="0">
                <a:latin typeface="+mn-ea"/>
              </a:rPr>
              <a:t>Não</a:t>
            </a:r>
          </a:p>
        </p:txBody>
      </p:sp>
      <p:sp>
        <p:nvSpPr>
          <p:cNvPr id="1116" name="テキスト ボックス 20"/>
          <p:cNvSpPr txBox="1"/>
          <p:nvPr/>
        </p:nvSpPr>
        <p:spPr>
          <a:xfrm>
            <a:off x="7168100" y="2128340"/>
            <a:ext cx="899147" cy="522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+mn-ea"/>
              </a:rPr>
              <a:t>いいえ</a:t>
            </a:r>
          </a:p>
          <a:p>
            <a:r>
              <a:rPr kumimoji="1" lang="ja-JP" altLang="en-US" sz="1400" b="1" dirty="0">
                <a:latin typeface="+mn-ea"/>
              </a:rPr>
              <a:t>Não</a:t>
            </a:r>
          </a:p>
        </p:txBody>
      </p:sp>
      <p:sp>
        <p:nvSpPr>
          <p:cNvPr id="1117" name="テキスト ボックス 21"/>
          <p:cNvSpPr txBox="1"/>
          <p:nvPr/>
        </p:nvSpPr>
        <p:spPr>
          <a:xfrm>
            <a:off x="5954365" y="2930321"/>
            <a:ext cx="1115966" cy="953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+mn-ea"/>
              </a:rPr>
              <a:t>はい Sim</a:t>
            </a:r>
            <a:endParaRPr kumimoji="1" lang="en-US" altLang="ja-JP" sz="1400" b="1" dirty="0">
              <a:latin typeface="+mn-ea"/>
            </a:endParaRPr>
          </a:p>
          <a:p>
            <a:r>
              <a:rPr lang="ja-JP" altLang="en-US" sz="1400"/>
              <a:t>Para os funcionários públicos.</a:t>
            </a:r>
          </a:p>
        </p:txBody>
      </p:sp>
      <p:sp>
        <p:nvSpPr>
          <p:cNvPr id="1118" name="テキスト ボックス 27"/>
          <p:cNvSpPr txBox="1"/>
          <p:nvPr/>
        </p:nvSpPr>
        <p:spPr>
          <a:xfrm>
            <a:off x="4764419" y="4457278"/>
            <a:ext cx="908384" cy="522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+mn-ea"/>
              </a:rPr>
              <a:t>いいえ Não</a:t>
            </a:r>
          </a:p>
        </p:txBody>
      </p:sp>
      <p:sp>
        <p:nvSpPr>
          <p:cNvPr id="1119" name="テキスト ボックス 45"/>
          <p:cNvSpPr txBox="1"/>
          <p:nvPr/>
        </p:nvSpPr>
        <p:spPr>
          <a:xfrm>
            <a:off x="0" y="0"/>
            <a:ext cx="9310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/>
              <a:t>Reiwa ano 7</a:t>
            </a:r>
            <a:r>
              <a:rPr kumimoji="1" lang="ja-JP" altLang="en-US" b="1" dirty="0"/>
              <a:t>　</a:t>
            </a:r>
            <a:r>
              <a:rPr kumimoji="1" lang="ja-JP" altLang="en-US" sz="1400" b="1" dirty="0"/>
              <a:t>Fluxograma do Subsídio de Apoio à Criança para Enfrentar o Aumento do Custo de Vida</a:t>
            </a:r>
          </a:p>
        </p:txBody>
      </p:sp>
      <p:sp>
        <p:nvSpPr>
          <p:cNvPr id="1120" name="四角形: 角を丸くする 4"/>
          <p:cNvSpPr/>
          <p:nvPr/>
        </p:nvSpPr>
        <p:spPr>
          <a:xfrm>
            <a:off x="159179" y="445647"/>
            <a:ext cx="8629607" cy="85761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rgbClr val="042433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/>
              <a:t>Q1 Você (beneficiário) é o responsável legal pela(s) seguinte(s) criança(s) elegível(is)?</a:t>
            </a:r>
            <a:endParaRPr lang="ja-JP" altLang="en-US" sz="1600" dirty="0"/>
          </a:p>
          <a:p>
            <a:r>
              <a:rPr kumimoji="1" lang="ja-JP" altLang="en-US" sz="1200" dirty="0"/>
              <a:t>　　➀ Crianças que serão elegíveis para o pagamento do abono infantil referente ao mês de setembro de 2025 (※ Para crianças nascidas em setembro de 2025, o benefício refere-se ao mês de outubro).</a:t>
            </a:r>
            <a:endParaRPr lang="ja-JP" altLang="en-US" sz="1600" dirty="0"/>
          </a:p>
          <a:p>
            <a:r>
              <a:rPr kumimoji="1" lang="ja-JP" altLang="en-US" sz="1200" dirty="0"/>
              <a:t>　　② Crianças nascidas entre 1º de outubro de 2025 e 31 de março de 2026 ─⇒ Se for o caso ②, vá para a Q5.</a:t>
            </a:r>
          </a:p>
        </p:txBody>
      </p:sp>
      <p:sp>
        <p:nvSpPr>
          <p:cNvPr id="1121" name="四角形: 角を丸くする 6"/>
          <p:cNvSpPr/>
          <p:nvPr/>
        </p:nvSpPr>
        <p:spPr>
          <a:xfrm>
            <a:off x="183001" y="1634520"/>
            <a:ext cx="7791294" cy="432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rgbClr val="042433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dirty="0"/>
              <a:t>Q2 Você recebeu o benefício infantil referente ao mês de setembro de 2025 (para recém-nascidos, referente ao mês de outubro) da cidade de Minowa (ou, no caso de funcionários públicos, do chefe da sua repartição)?</a:t>
            </a:r>
          </a:p>
        </p:txBody>
      </p:sp>
      <p:sp>
        <p:nvSpPr>
          <p:cNvPr id="1122" name="四角形: 角を丸くする 7"/>
          <p:cNvSpPr/>
          <p:nvPr/>
        </p:nvSpPr>
        <p:spPr>
          <a:xfrm>
            <a:off x="183001" y="2379486"/>
            <a:ext cx="6566847" cy="4320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>
                <a:solidFill>
                  <a:schemeClr val="tx1"/>
                </a:solidFill>
              </a:rPr>
              <a:t>Q3 Você é funcionário público?</a:t>
            </a:r>
            <a:endParaRPr sz="1600">
              <a:solidFill>
                <a:schemeClr val="tx1"/>
              </a:solidFill>
            </a:endParaRPr>
          </a:p>
        </p:txBody>
      </p:sp>
      <p:sp>
        <p:nvSpPr>
          <p:cNvPr id="1123" name="四角形: 角を丸くする 9"/>
          <p:cNvSpPr/>
          <p:nvPr/>
        </p:nvSpPr>
        <p:spPr>
          <a:xfrm>
            <a:off x="183001" y="3213592"/>
            <a:ext cx="5533555" cy="1056158"/>
          </a:xfrm>
          <a:prstGeom prst="roundRect">
            <a:avLst>
              <a:gd name="adj" fmla="val 8808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100" dirty="0">
                <a:solidFill>
                  <a:schemeClr val="tx1"/>
                </a:solidFill>
              </a:rPr>
              <a:t>Q4 </a:t>
            </a:r>
            <a:r>
              <a:rPr sz="1100" dirty="0" err="1">
                <a:solidFill>
                  <a:schemeClr val="tx1"/>
                </a:solidFill>
              </a:rPr>
              <a:t>Você</a:t>
            </a:r>
            <a:r>
              <a:rPr sz="1100" dirty="0">
                <a:solidFill>
                  <a:schemeClr val="tx1"/>
                </a:solidFill>
              </a:rPr>
              <a:t> se </a:t>
            </a:r>
            <a:r>
              <a:rPr sz="1100" dirty="0" err="1">
                <a:solidFill>
                  <a:schemeClr val="tx1"/>
                </a:solidFill>
              </a:rPr>
              <a:t>enquadra</a:t>
            </a:r>
            <a:r>
              <a:rPr sz="1100" dirty="0">
                <a:solidFill>
                  <a:schemeClr val="tx1"/>
                </a:solidFill>
              </a:rPr>
              <a:t> </a:t>
            </a:r>
            <a:r>
              <a:rPr sz="1100" dirty="0" err="1">
                <a:solidFill>
                  <a:schemeClr val="tx1"/>
                </a:solidFill>
              </a:rPr>
              <a:t>em</a:t>
            </a:r>
            <a:r>
              <a:rPr sz="1100" dirty="0">
                <a:solidFill>
                  <a:schemeClr val="tx1"/>
                </a:solidFill>
              </a:rPr>
              <a:t> </a:t>
            </a:r>
            <a:r>
              <a:rPr sz="1100" dirty="0" err="1">
                <a:solidFill>
                  <a:schemeClr val="tx1"/>
                </a:solidFill>
              </a:rPr>
              <a:t>algum</a:t>
            </a:r>
            <a:r>
              <a:rPr sz="1100" dirty="0">
                <a:solidFill>
                  <a:schemeClr val="tx1"/>
                </a:solidFill>
              </a:rPr>
              <a:t> dos </a:t>
            </a:r>
            <a:r>
              <a:rPr sz="1100" dirty="0" err="1">
                <a:solidFill>
                  <a:schemeClr val="tx1"/>
                </a:solidFill>
              </a:rPr>
              <a:t>seguintes</a:t>
            </a:r>
            <a:r>
              <a:rPr sz="1100" dirty="0">
                <a:solidFill>
                  <a:schemeClr val="tx1"/>
                </a:solidFill>
              </a:rPr>
              <a:t> </a:t>
            </a:r>
            <a:r>
              <a:rPr sz="1100" dirty="0" err="1">
                <a:solidFill>
                  <a:schemeClr val="tx1"/>
                </a:solidFill>
              </a:rPr>
              <a:t>casos</a:t>
            </a:r>
            <a:r>
              <a:rPr sz="1100" dirty="0">
                <a:solidFill>
                  <a:schemeClr val="tx1"/>
                </a:solidFill>
              </a:rPr>
              <a:t>?</a:t>
            </a:r>
            <a:endParaRPr lang="ja-JP" altLang="en-US" sz="2000" dirty="0">
              <a:solidFill>
                <a:schemeClr val="tx1"/>
              </a:solidFill>
            </a:endParaRPr>
          </a:p>
          <a:p>
            <a:r>
              <a:rPr sz="1100" dirty="0">
                <a:solidFill>
                  <a:schemeClr val="tx1"/>
                </a:solidFill>
              </a:rPr>
              <a:t>　・</a:t>
            </a:r>
            <a:r>
              <a:rPr sz="1100" dirty="0" err="1">
                <a:solidFill>
                  <a:schemeClr val="tx1"/>
                </a:solidFill>
              </a:rPr>
              <a:t>Você</a:t>
            </a:r>
            <a:r>
              <a:rPr sz="1100" dirty="0">
                <a:solidFill>
                  <a:schemeClr val="tx1"/>
                </a:solidFill>
              </a:rPr>
              <a:t> </a:t>
            </a:r>
            <a:r>
              <a:rPr sz="1100" dirty="0" err="1">
                <a:solidFill>
                  <a:schemeClr val="tx1"/>
                </a:solidFill>
              </a:rPr>
              <a:t>tem</a:t>
            </a:r>
            <a:r>
              <a:rPr sz="1100" dirty="0">
                <a:solidFill>
                  <a:schemeClr val="tx1"/>
                </a:solidFill>
              </a:rPr>
              <a:t> </a:t>
            </a:r>
            <a:r>
              <a:rPr sz="1100" dirty="0" err="1">
                <a:solidFill>
                  <a:schemeClr val="tx1"/>
                </a:solidFill>
              </a:rPr>
              <a:t>uma</a:t>
            </a:r>
            <a:r>
              <a:rPr sz="1100" dirty="0">
                <a:solidFill>
                  <a:schemeClr val="tx1"/>
                </a:solidFill>
              </a:rPr>
              <a:t> </a:t>
            </a:r>
            <a:r>
              <a:rPr sz="1100" dirty="0" err="1">
                <a:solidFill>
                  <a:schemeClr val="tx1"/>
                </a:solidFill>
              </a:rPr>
              <a:t>criança</a:t>
            </a:r>
            <a:r>
              <a:rPr sz="1100" dirty="0">
                <a:solidFill>
                  <a:schemeClr val="tx1"/>
                </a:solidFill>
              </a:rPr>
              <a:t> </a:t>
            </a:r>
            <a:r>
              <a:rPr sz="1100" dirty="0" err="1">
                <a:solidFill>
                  <a:schemeClr val="tx1"/>
                </a:solidFill>
              </a:rPr>
              <a:t>nascida</a:t>
            </a:r>
            <a:r>
              <a:rPr sz="1100" dirty="0">
                <a:solidFill>
                  <a:schemeClr val="tx1"/>
                </a:solidFill>
              </a:rPr>
              <a:t> a </a:t>
            </a:r>
            <a:r>
              <a:rPr sz="1100" dirty="0" err="1">
                <a:solidFill>
                  <a:schemeClr val="tx1"/>
                </a:solidFill>
              </a:rPr>
              <a:t>partir</a:t>
            </a:r>
            <a:r>
              <a:rPr sz="1100" dirty="0">
                <a:solidFill>
                  <a:schemeClr val="tx1"/>
                </a:solidFill>
              </a:rPr>
              <a:t> de 1º de </a:t>
            </a:r>
            <a:r>
              <a:rPr sz="1100" dirty="0" err="1">
                <a:solidFill>
                  <a:schemeClr val="tx1"/>
                </a:solidFill>
              </a:rPr>
              <a:t>outubro</a:t>
            </a:r>
            <a:r>
              <a:rPr sz="1100" dirty="0">
                <a:solidFill>
                  <a:schemeClr val="tx1"/>
                </a:solidFill>
              </a:rPr>
              <a:t> do 7º </a:t>
            </a:r>
            <a:r>
              <a:rPr sz="1100" dirty="0" err="1">
                <a:solidFill>
                  <a:schemeClr val="tx1"/>
                </a:solidFill>
              </a:rPr>
              <a:t>ano</a:t>
            </a:r>
            <a:r>
              <a:rPr sz="1100" dirty="0">
                <a:solidFill>
                  <a:schemeClr val="tx1"/>
                </a:solidFill>
              </a:rPr>
              <a:t> da Era Reiwa (2025)?</a:t>
            </a:r>
            <a:endParaRPr lang="ja-JP" altLang="en-US" sz="2000" dirty="0">
              <a:solidFill>
                <a:schemeClr val="tx1"/>
              </a:solidFill>
            </a:endParaRPr>
          </a:p>
          <a:p>
            <a:r>
              <a:rPr sz="1100" dirty="0">
                <a:solidFill>
                  <a:schemeClr val="tx1"/>
                </a:solidFill>
              </a:rPr>
              <a:t>　・A </a:t>
            </a:r>
            <a:r>
              <a:rPr sz="1100" dirty="0" err="1">
                <a:solidFill>
                  <a:schemeClr val="tx1"/>
                </a:solidFill>
              </a:rPr>
              <a:t>partir</a:t>
            </a:r>
            <a:r>
              <a:rPr sz="1100" dirty="0">
                <a:solidFill>
                  <a:schemeClr val="tx1"/>
                </a:solidFill>
              </a:rPr>
              <a:t> de 1º de </a:t>
            </a:r>
            <a:r>
              <a:rPr sz="1100" dirty="0" err="1">
                <a:solidFill>
                  <a:schemeClr val="tx1"/>
                </a:solidFill>
              </a:rPr>
              <a:t>outubro</a:t>
            </a:r>
            <a:r>
              <a:rPr sz="1100" dirty="0">
                <a:solidFill>
                  <a:schemeClr val="tx1"/>
                </a:solidFill>
              </a:rPr>
              <a:t> do 7º </a:t>
            </a:r>
            <a:r>
              <a:rPr sz="1100" dirty="0" err="1">
                <a:solidFill>
                  <a:schemeClr val="tx1"/>
                </a:solidFill>
              </a:rPr>
              <a:t>ano</a:t>
            </a:r>
            <a:r>
              <a:rPr sz="1100" dirty="0">
                <a:solidFill>
                  <a:schemeClr val="tx1"/>
                </a:solidFill>
              </a:rPr>
              <a:t> da Era Reiwa (2025), </a:t>
            </a:r>
            <a:r>
              <a:rPr sz="1100" dirty="0" err="1">
                <a:solidFill>
                  <a:schemeClr val="tx1"/>
                </a:solidFill>
              </a:rPr>
              <a:t>tornou</a:t>
            </a:r>
            <a:r>
              <a:rPr sz="1100" dirty="0">
                <a:solidFill>
                  <a:schemeClr val="tx1"/>
                </a:solidFill>
              </a:rPr>
              <a:t>-se </a:t>
            </a:r>
            <a:r>
              <a:rPr sz="1100" dirty="0" err="1">
                <a:solidFill>
                  <a:schemeClr val="tx1"/>
                </a:solidFill>
              </a:rPr>
              <a:t>beneficiário</a:t>
            </a:r>
            <a:r>
              <a:rPr sz="1100" dirty="0">
                <a:solidFill>
                  <a:schemeClr val="tx1"/>
                </a:solidFill>
              </a:rPr>
              <a:t> do </a:t>
            </a:r>
            <a:r>
              <a:rPr sz="1100" dirty="0" err="1">
                <a:solidFill>
                  <a:schemeClr val="tx1"/>
                </a:solidFill>
              </a:rPr>
              <a:t>subsídio</a:t>
            </a:r>
            <a:r>
              <a:rPr sz="1100" dirty="0">
                <a:solidFill>
                  <a:schemeClr val="tx1"/>
                </a:solidFill>
              </a:rPr>
              <a:t> </a:t>
            </a:r>
            <a:r>
              <a:rPr sz="1100" dirty="0" err="1">
                <a:solidFill>
                  <a:schemeClr val="tx1"/>
                </a:solidFill>
              </a:rPr>
              <a:t>infantil</a:t>
            </a:r>
            <a:r>
              <a:rPr sz="1100" dirty="0">
                <a:solidFill>
                  <a:schemeClr val="tx1"/>
                </a:solidFill>
              </a:rPr>
              <a:t> </a:t>
            </a:r>
            <a:r>
              <a:rPr sz="1100" dirty="0" err="1">
                <a:solidFill>
                  <a:schemeClr val="tx1"/>
                </a:solidFill>
              </a:rPr>
              <a:t>devido</a:t>
            </a:r>
            <a:r>
              <a:rPr sz="1100" dirty="0">
                <a:solidFill>
                  <a:schemeClr val="tx1"/>
                </a:solidFill>
              </a:rPr>
              <a:t> a </a:t>
            </a:r>
            <a:r>
              <a:rPr sz="1100" dirty="0" err="1">
                <a:solidFill>
                  <a:schemeClr val="tx1"/>
                </a:solidFill>
              </a:rPr>
              <a:t>divórcio</a:t>
            </a:r>
            <a:r>
              <a:rPr sz="1100" dirty="0">
                <a:solidFill>
                  <a:schemeClr val="tx1"/>
                </a:solidFill>
              </a:rPr>
              <a:t> (</a:t>
            </a:r>
            <a:r>
              <a:rPr sz="1100" dirty="0" err="1">
                <a:solidFill>
                  <a:schemeClr val="tx1"/>
                </a:solidFill>
              </a:rPr>
              <a:t>incluindo</a:t>
            </a:r>
            <a:r>
              <a:rPr sz="1100" dirty="0">
                <a:solidFill>
                  <a:schemeClr val="tx1"/>
                </a:solidFill>
              </a:rPr>
              <a:t> </a:t>
            </a:r>
            <a:r>
              <a:rPr sz="1100" dirty="0" err="1">
                <a:solidFill>
                  <a:schemeClr val="tx1"/>
                </a:solidFill>
              </a:rPr>
              <a:t>casos</a:t>
            </a:r>
            <a:r>
              <a:rPr sz="1100" dirty="0">
                <a:solidFill>
                  <a:schemeClr val="tx1"/>
                </a:solidFill>
              </a:rPr>
              <a:t> </a:t>
            </a:r>
            <a:r>
              <a:rPr sz="1100" dirty="0" err="1">
                <a:solidFill>
                  <a:schemeClr val="tx1"/>
                </a:solidFill>
              </a:rPr>
              <a:t>em</a:t>
            </a:r>
            <a:r>
              <a:rPr sz="1100" dirty="0">
                <a:solidFill>
                  <a:schemeClr val="tx1"/>
                </a:solidFill>
              </a:rPr>
              <a:t> </a:t>
            </a:r>
            <a:r>
              <a:rPr sz="1100" dirty="0" err="1">
                <a:solidFill>
                  <a:schemeClr val="tx1"/>
                </a:solidFill>
              </a:rPr>
              <a:t>processo</a:t>
            </a:r>
            <a:r>
              <a:rPr sz="1100" dirty="0">
                <a:solidFill>
                  <a:schemeClr val="tx1"/>
                </a:solidFill>
              </a:rPr>
              <a:t> de </a:t>
            </a:r>
            <a:r>
              <a:rPr sz="1100" dirty="0" err="1">
                <a:solidFill>
                  <a:schemeClr val="tx1"/>
                </a:solidFill>
              </a:rPr>
              <a:t>mediação</a:t>
            </a:r>
            <a:r>
              <a:rPr sz="1100" dirty="0">
                <a:solidFill>
                  <a:schemeClr val="tx1"/>
                </a:solidFill>
              </a:rPr>
              <a:t> etc.)?</a:t>
            </a:r>
            <a:endParaRPr sz="1000" dirty="0">
              <a:solidFill>
                <a:schemeClr val="tx1"/>
              </a:solidFill>
            </a:endParaRPr>
          </a:p>
        </p:txBody>
      </p:sp>
      <p:sp>
        <p:nvSpPr>
          <p:cNvPr id="1124" name="テキスト ボックス 1"/>
          <p:cNvSpPr txBox="1"/>
          <p:nvPr/>
        </p:nvSpPr>
        <p:spPr>
          <a:xfrm>
            <a:off x="50388" y="5826980"/>
            <a:ext cx="9089407" cy="1014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Yu Gothic" panose="020B0400000000000000" pitchFamily="50" charset="-128"/>
              <a:buChar char="※"/>
            </a:pPr>
            <a:r>
              <a:rPr lang="ja-JP" altLang="en-US" sz="1100" dirty="0"/>
              <a:t>1. Pode ser elegível mediante solicitação. Por favor, entre em contato com o Departamento Futuro da Criança na Prefeitura de Minowa.</a:t>
            </a:r>
            <a:endParaRPr lang="ja-JP" altLang="en-US" sz="1600" dirty="0"/>
          </a:p>
          <a:p>
            <a:pPr marL="171450" indent="-17145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Yu Gothic" panose="020B0400000000000000" pitchFamily="50" charset="-128"/>
              <a:buChar char="※"/>
            </a:pPr>
            <a:r>
              <a:rPr lang="ja-JP" altLang="en-US" sz="1100" dirty="0"/>
              <a:t>2. Mesmo em casos de não solicitação, atraso na solicitação ou não entrega do relatório de situação do subsídio infantil, se a solicitação cumprir os requisitos estabelecidos até 30 de setembro de 2025, pode ser possível receber o Auxílio de Apoio.</a:t>
            </a:r>
            <a:endParaRPr lang="ja-JP" altLang="en-US" sz="1600" dirty="0"/>
          </a:p>
          <a:p>
            <a:pPr marL="171450" indent="-17145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Yu Gothic" panose="020B0400000000000000" pitchFamily="50" charset="-128"/>
              <a:buChar char="※"/>
            </a:pPr>
            <a:r>
              <a:rPr lang="ja-JP" altLang="en-US" sz="1100" dirty="0"/>
              <a:t>3. Caso deseje renunciar ou alterar a conta bancária, é necessário apresentar uma notificação.</a:t>
            </a:r>
            <a:endParaRPr lang="ja-JP" altLang="en-US" sz="1600" dirty="0"/>
          </a:p>
          <a:p>
            <a:pPr marL="171450" indent="-17145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Yu Gothic" panose="020B0400000000000000" pitchFamily="50" charset="-128"/>
              <a:buChar char="※"/>
            </a:pPr>
            <a:r>
              <a:rPr lang="ja-JP" altLang="en-US" sz="1100" dirty="0"/>
              <a:t>~ Caso não se enquadre nas situações acima ou tenha dúvidas, entre em contato com o Departamento Futuro da Criança na Prefeitura de Minowa ~</a:t>
            </a:r>
          </a:p>
        </p:txBody>
      </p:sp>
      <p:sp>
        <p:nvSpPr>
          <p:cNvPr id="1125" name="矢印: 下 40"/>
          <p:cNvSpPr/>
          <p:nvPr/>
        </p:nvSpPr>
        <p:spPr>
          <a:xfrm>
            <a:off x="323812" y="2819896"/>
            <a:ext cx="361044" cy="36985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6" name="四角形: 角を丸くする 8"/>
          <p:cNvSpPr/>
          <p:nvPr/>
        </p:nvSpPr>
        <p:spPr>
          <a:xfrm>
            <a:off x="208273" y="4574788"/>
            <a:ext cx="4444294" cy="506127"/>
          </a:xfrm>
          <a:prstGeom prst="roundRect">
            <a:avLst>
              <a:gd name="adj" fmla="val 8808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050" dirty="0">
                <a:solidFill>
                  <a:sysClr val="windowText" lastClr="000000"/>
                </a:solidFill>
              </a:rPr>
              <a:t>Q5 Você já concluiu o processo de solicitação para o benefício infantil?</a:t>
            </a:r>
            <a:endParaRPr lang="ja-JP" altLang="en-US" sz="1050"/>
          </a:p>
          <a:p>
            <a:r>
              <a:rPr kumimoji="1" lang="en-US" altLang="ja-JP" sz="1050" dirty="0">
                <a:solidFill>
                  <a:sysClr val="windowText" lastClr="000000"/>
                </a:solidFill>
              </a:rPr>
              <a:t>　▶ Funcionários públicos, por favor, entrem em contato com o Departamento do Futuro das Crianças.</a:t>
            </a:r>
          </a:p>
        </p:txBody>
      </p:sp>
      <p:sp>
        <p:nvSpPr>
          <p:cNvPr id="1127" name="矢印: 下 35"/>
          <p:cNvSpPr/>
          <p:nvPr/>
        </p:nvSpPr>
        <p:spPr>
          <a:xfrm>
            <a:off x="431763" y="5134583"/>
            <a:ext cx="361044" cy="25499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テキスト ボックス 37"/>
          <p:cNvSpPr txBox="1"/>
          <p:nvPr/>
        </p:nvSpPr>
        <p:spPr>
          <a:xfrm>
            <a:off x="840399" y="5118468"/>
            <a:ext cx="1024979" cy="30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+mn-ea"/>
              </a:rPr>
              <a:t>はい Sim</a:t>
            </a:r>
          </a:p>
        </p:txBody>
      </p:sp>
      <p:sp>
        <p:nvSpPr>
          <p:cNvPr id="1129" name="テキスト ボックス 39"/>
          <p:cNvSpPr txBox="1"/>
          <p:nvPr/>
        </p:nvSpPr>
        <p:spPr>
          <a:xfrm>
            <a:off x="3137923" y="5111065"/>
            <a:ext cx="1251528" cy="30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+mn-ea"/>
              </a:rPr>
              <a:t>いいえ Não</a:t>
            </a:r>
          </a:p>
        </p:txBody>
      </p:sp>
      <p:cxnSp>
        <p:nvCxnSpPr>
          <p:cNvPr id="1130" name="直線矢印コネクタ 41"/>
          <p:cNvCxnSpPr>
            <a:cxnSpLocks/>
          </p:cNvCxnSpPr>
          <p:nvPr/>
        </p:nvCxnSpPr>
        <p:spPr>
          <a:xfrm>
            <a:off x="4809537" y="4286135"/>
            <a:ext cx="0" cy="911458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1" name="四角形: 角を丸くする 43"/>
          <p:cNvSpPr/>
          <p:nvPr/>
        </p:nvSpPr>
        <p:spPr>
          <a:xfrm>
            <a:off x="212418" y="5418725"/>
            <a:ext cx="1457611" cy="391225"/>
          </a:xfrm>
          <a:prstGeom prst="roundRect">
            <a:avLst>
              <a:gd name="adj" fmla="val 856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4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200">
                <a:solidFill>
                  <a:schemeClr val="bg1"/>
                </a:solidFill>
              </a:rPr>
              <a:t>Não é necessário solicitar</a:t>
            </a:r>
            <a:r>
              <a:rPr lang="ja-JP" altLang="en-US" sz="1600"/>
              <a:t>.</a:t>
            </a:r>
          </a:p>
        </p:txBody>
      </p:sp>
      <p:sp>
        <p:nvSpPr>
          <p:cNvPr id="1132" name="四角形: 角を丸くする 44"/>
          <p:cNvSpPr/>
          <p:nvPr/>
        </p:nvSpPr>
        <p:spPr>
          <a:xfrm>
            <a:off x="1879575" y="5412725"/>
            <a:ext cx="2017734" cy="391225"/>
          </a:xfrm>
          <a:prstGeom prst="roundRect">
            <a:avLst>
              <a:gd name="adj" fmla="val 856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100" dirty="0"/>
              <a:t>Por favor, entre em contato com o Setor do Futuro das Crianças ※3</a:t>
            </a:r>
          </a:p>
        </p:txBody>
      </p:sp>
    </p:spTree>
    <p:extLst>
      <p:ext uri="{BB962C8B-B14F-4D97-AF65-F5344CB8AC3E}">
        <p14:creationId xmlns:p14="http://schemas.microsoft.com/office/powerpoint/2010/main" val="964757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lnDef>
      <a:spPr>
        <a:custGeom>
          <a:avLst/>
          <a:gdLst/>
          <a:ahLst/>
          <a:cxnLst/>
          <a:rect l="l" t="t" r="r" b="b"/>
          <a:pathLst/>
        </a:custGeom>
      </a:spPr>
      <a:bodyPr vertOverflow="overflow" horzOverflow="overflow"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1108</TotalTime>
  <Words>608</Words>
  <Application>Microsoft Office PowerPoint</Application>
  <PresentationFormat>画面に合わせる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Yu Gothic</vt:lpstr>
      <vt:lpstr>Yu Gothic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mi010868</dc:creator>
  <cp:lastModifiedBy>mi010868</cp:lastModifiedBy>
  <cp:revision>31</cp:revision>
  <cp:lastPrinted>2026-01-06T00:49:13Z</cp:lastPrinted>
  <dcterms:created xsi:type="dcterms:W3CDTF">2026-01-03T08:55:56Z</dcterms:created>
  <dcterms:modified xsi:type="dcterms:W3CDTF">2026-02-05T04:42:54Z</dcterms:modified>
</cp:coreProperties>
</file>