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2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6"/>
    <p:restoredTop sz="94660"/>
  </p:normalViewPr>
  <p:slideViewPr>
    <p:cSldViewPr snapToGrid="0">
      <p:cViewPr varScale="1">
        <p:scale>
          <a:sx n="115" d="100"/>
          <a:sy n="115" d="100"/>
        </p:scale>
        <p:origin x="15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34"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35"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2026/2/5</a:t>
            </a:fld>
            <a:endParaRPr kumimoji="1" lang="ja-JP" altLang="en-US"/>
          </a:p>
        </p:txBody>
      </p:sp>
      <p:sp>
        <p:nvSpPr>
          <p:cNvPr id="1136"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37"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38"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39"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931647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1621779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3032937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2883533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3227582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21652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982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36561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2251338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419881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691A1514-58F9-49C9-B48F-93A73BB0D3FD}" type="datetimeFigureOut">
              <a:rPr kumimoji="1" lang="ja-JP" altLang="en-US" smtClean="0"/>
              <a:t>2026/2/5</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4129326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1A1514-58F9-49C9-B48F-93A73BB0D3FD}" type="datetimeFigureOut">
              <a:rPr kumimoji="1" lang="ja-JP" altLang="en-US" smtClean="0"/>
              <a:t>2026/2/5</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1604443-E75C-40AF-A68D-1E5A453E1323}" type="slidenum">
              <a:rPr kumimoji="1" lang="ja-JP" altLang="en-US" smtClean="0"/>
              <a:t>‹#›</a:t>
            </a:fld>
            <a:endParaRPr kumimoji="1" lang="ja-JP" altLang="en-US"/>
          </a:p>
        </p:txBody>
      </p:sp>
    </p:spTree>
    <p:extLst>
      <p:ext uri="{BB962C8B-B14F-4D97-AF65-F5344CB8AC3E}">
        <p14:creationId xmlns:p14="http://schemas.microsoft.com/office/powerpoint/2010/main" val="42052298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 name="四角形: 角を丸くする 10"/>
          <p:cNvSpPr/>
          <p:nvPr/>
        </p:nvSpPr>
        <p:spPr>
          <a:xfrm>
            <a:off x="4102636" y="5240726"/>
            <a:ext cx="1261050" cy="629005"/>
          </a:xfrm>
          <a:prstGeom prst="roundRect">
            <a:avLst>
              <a:gd name="adj" fmla="val 856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100"/>
              </a:lnSpc>
              <a:spcBef>
                <a:spcPts val="0"/>
              </a:spcBef>
              <a:spcAft>
                <a:spcPts val="0"/>
              </a:spcAft>
            </a:pPr>
            <a:r>
              <a:rPr kumimoji="1" lang="ja-JP" altLang="en-US" sz="1100" dirty="0"/>
              <a:t>In principle, </a:t>
            </a:r>
            <a:r>
              <a:rPr kumimoji="1" lang="ja-JP" altLang="en-US" sz="1050" dirty="0"/>
              <a:t>application is required</a:t>
            </a:r>
            <a:endParaRPr lang="ja-JP" altLang="en-US" sz="1400"/>
          </a:p>
          <a:p>
            <a:pPr algn="ctr">
              <a:lnSpc>
                <a:spcPts val="1100"/>
              </a:lnSpc>
              <a:spcBef>
                <a:spcPts val="0"/>
              </a:spcBef>
              <a:spcAft>
                <a:spcPts val="0"/>
              </a:spcAft>
            </a:pPr>
            <a:r>
              <a:rPr kumimoji="1" lang="ja-JP" altLang="en-US" sz="1050" dirty="0"/>
              <a:t>Not</a:t>
            </a:r>
            <a:r>
              <a:rPr kumimoji="1" lang="ja-JP" altLang="en-US" sz="1100" dirty="0"/>
              <a:t> necessary*3</a:t>
            </a:r>
          </a:p>
        </p:txBody>
      </p:sp>
      <p:sp>
        <p:nvSpPr>
          <p:cNvPr id="1101" name="四角形: 角を丸くする 12"/>
          <p:cNvSpPr/>
          <p:nvPr/>
        </p:nvSpPr>
        <p:spPr>
          <a:xfrm>
            <a:off x="5391968" y="5115732"/>
            <a:ext cx="1079313" cy="753999"/>
          </a:xfrm>
          <a:prstGeom prst="roundRect">
            <a:avLst>
              <a:gd name="adj" fmla="val 856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100"/>
              </a:lnSpc>
              <a:spcBef>
                <a:spcPts val="0"/>
              </a:spcBef>
              <a:spcAft>
                <a:spcPts val="0"/>
              </a:spcAft>
            </a:pPr>
            <a:r>
              <a:rPr lang="ja-JP" altLang="en-US" sz="1100"/>
              <a:t>An application procedure is required.</a:t>
            </a:r>
            <a:endParaRPr sz="1100"/>
          </a:p>
        </p:txBody>
      </p:sp>
      <p:sp>
        <p:nvSpPr>
          <p:cNvPr id="1102" name="四角形: 角を丸くする 13"/>
          <p:cNvSpPr/>
          <p:nvPr/>
        </p:nvSpPr>
        <p:spPr>
          <a:xfrm>
            <a:off x="6541870" y="4892560"/>
            <a:ext cx="1268583" cy="911243"/>
          </a:xfrm>
          <a:prstGeom prst="roundRect">
            <a:avLst>
              <a:gd name="adj" fmla="val 856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900"/>
              </a:lnSpc>
              <a:spcBef>
                <a:spcPts val="0"/>
              </a:spcBef>
              <a:spcAft>
                <a:spcPts val="0"/>
              </a:spcAft>
            </a:pPr>
            <a:r>
              <a:rPr kumimoji="1" lang="ja-JP" altLang="en-US" sz="1100" dirty="0"/>
              <a:t>Please contact the municipality, etc. that paid the child allowance for September. *2</a:t>
            </a:r>
          </a:p>
        </p:txBody>
      </p:sp>
      <p:sp>
        <p:nvSpPr>
          <p:cNvPr id="1103" name="四角形: 角を丸くする 14"/>
          <p:cNvSpPr/>
          <p:nvPr/>
        </p:nvSpPr>
        <p:spPr>
          <a:xfrm>
            <a:off x="7885420" y="4846603"/>
            <a:ext cx="1121127" cy="939859"/>
          </a:xfrm>
          <a:prstGeom prst="roundRect">
            <a:avLst>
              <a:gd name="adj" fmla="val 1072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spcBef>
                <a:spcPts val="0"/>
              </a:spcBef>
              <a:spcAft>
                <a:spcPts val="0"/>
              </a:spcAft>
            </a:pPr>
            <a:r>
              <a:rPr kumimoji="1" lang="ja-JP" altLang="en-US" sz="1100" dirty="0"/>
              <a:t>Normally not covered for payment *1</a:t>
            </a:r>
          </a:p>
        </p:txBody>
      </p:sp>
      <p:cxnSp>
        <p:nvCxnSpPr>
          <p:cNvPr id="1104" name="直線矢印コネクタ 16"/>
          <p:cNvCxnSpPr>
            <a:cxnSpLocks/>
          </p:cNvCxnSpPr>
          <p:nvPr/>
        </p:nvCxnSpPr>
        <p:spPr>
          <a:xfrm>
            <a:off x="8244853" y="921588"/>
            <a:ext cx="0" cy="3915864"/>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105" name="直線矢印コネクタ 17"/>
          <p:cNvCxnSpPr>
            <a:cxnSpLocks/>
          </p:cNvCxnSpPr>
          <p:nvPr/>
        </p:nvCxnSpPr>
        <p:spPr>
          <a:xfrm>
            <a:off x="7129528" y="1824223"/>
            <a:ext cx="0" cy="3078269"/>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1106" name="矢印: 下 22"/>
          <p:cNvSpPr/>
          <p:nvPr/>
        </p:nvSpPr>
        <p:spPr>
          <a:xfrm>
            <a:off x="400629" y="4289194"/>
            <a:ext cx="361044" cy="26561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7" name="矢印: 下 24"/>
          <p:cNvSpPr/>
          <p:nvPr/>
        </p:nvSpPr>
        <p:spPr>
          <a:xfrm>
            <a:off x="321449" y="1828262"/>
            <a:ext cx="365738" cy="50994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8" name="矢印: 下 25"/>
          <p:cNvSpPr/>
          <p:nvPr/>
        </p:nvSpPr>
        <p:spPr>
          <a:xfrm>
            <a:off x="304543" y="1306303"/>
            <a:ext cx="380313" cy="30777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109" name="直線矢印コネクタ 29"/>
          <p:cNvCxnSpPr>
            <a:cxnSpLocks/>
          </p:cNvCxnSpPr>
          <p:nvPr/>
        </p:nvCxnSpPr>
        <p:spPr>
          <a:xfrm>
            <a:off x="5894766" y="2799007"/>
            <a:ext cx="461" cy="2335523"/>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110" name="直線矢印コネクタ 36"/>
          <p:cNvCxnSpPr>
            <a:cxnSpLocks/>
          </p:cNvCxnSpPr>
          <p:nvPr/>
        </p:nvCxnSpPr>
        <p:spPr>
          <a:xfrm>
            <a:off x="3132148" y="5119206"/>
            <a:ext cx="0" cy="307777"/>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1111" name="テキスト ボックス 2"/>
          <p:cNvSpPr txBox="1"/>
          <p:nvPr/>
        </p:nvSpPr>
        <p:spPr>
          <a:xfrm>
            <a:off x="702764" y="1318778"/>
            <a:ext cx="1170501" cy="306884"/>
          </a:xfrm>
          <a:prstGeom prst="rect">
            <a:avLst/>
          </a:prstGeom>
          <a:noFill/>
        </p:spPr>
        <p:txBody>
          <a:bodyPr wrap="square" rtlCol="0">
            <a:spAutoFit/>
          </a:bodyPr>
          <a:lstStyle/>
          <a:p>
            <a:r>
              <a:rPr kumimoji="1" lang="ja-JP" altLang="en-US" sz="1400" b="1" dirty="0">
                <a:latin typeface="+mn-ea"/>
              </a:rPr>
              <a:t>はい Yes</a:t>
            </a:r>
          </a:p>
        </p:txBody>
      </p:sp>
      <p:sp>
        <p:nvSpPr>
          <p:cNvPr id="1112" name="テキスト ボックス 3"/>
          <p:cNvSpPr txBox="1"/>
          <p:nvPr/>
        </p:nvSpPr>
        <p:spPr>
          <a:xfrm>
            <a:off x="675841" y="2041255"/>
            <a:ext cx="986871" cy="306884"/>
          </a:xfrm>
          <a:prstGeom prst="rect">
            <a:avLst/>
          </a:prstGeom>
          <a:noFill/>
        </p:spPr>
        <p:txBody>
          <a:bodyPr wrap="square" rtlCol="0">
            <a:spAutoFit/>
          </a:bodyPr>
          <a:lstStyle/>
          <a:p>
            <a:r>
              <a:rPr kumimoji="1" lang="ja-JP" altLang="en-US" sz="1400" b="1" dirty="0">
                <a:latin typeface="+mn-ea"/>
              </a:rPr>
              <a:t>はい Yes</a:t>
            </a:r>
          </a:p>
        </p:txBody>
      </p:sp>
      <p:sp>
        <p:nvSpPr>
          <p:cNvPr id="1113" name="テキスト ボックス 5"/>
          <p:cNvSpPr txBox="1"/>
          <p:nvPr/>
        </p:nvSpPr>
        <p:spPr>
          <a:xfrm>
            <a:off x="634775" y="2822863"/>
            <a:ext cx="1242120" cy="306884"/>
          </a:xfrm>
          <a:prstGeom prst="rect">
            <a:avLst/>
          </a:prstGeom>
          <a:noFill/>
        </p:spPr>
        <p:txBody>
          <a:bodyPr wrap="square" rtlCol="0">
            <a:spAutoFit/>
          </a:bodyPr>
          <a:lstStyle/>
          <a:p>
            <a:r>
              <a:rPr kumimoji="1" lang="ja-JP" altLang="en-US" sz="1400" b="1" dirty="0">
                <a:latin typeface="+mn-ea"/>
              </a:rPr>
              <a:t>いいえ No</a:t>
            </a:r>
          </a:p>
        </p:txBody>
      </p:sp>
      <p:sp>
        <p:nvSpPr>
          <p:cNvPr id="1114" name="テキスト ボックス 15"/>
          <p:cNvSpPr txBox="1"/>
          <p:nvPr/>
        </p:nvSpPr>
        <p:spPr>
          <a:xfrm>
            <a:off x="859683" y="4256712"/>
            <a:ext cx="1018460" cy="306884"/>
          </a:xfrm>
          <a:prstGeom prst="rect">
            <a:avLst/>
          </a:prstGeom>
          <a:noFill/>
        </p:spPr>
        <p:txBody>
          <a:bodyPr wrap="square" rtlCol="0">
            <a:spAutoFit/>
          </a:bodyPr>
          <a:lstStyle/>
          <a:p>
            <a:r>
              <a:rPr kumimoji="1" lang="ja-JP" altLang="en-US" sz="1400" b="1" dirty="0">
                <a:latin typeface="+mn-ea"/>
              </a:rPr>
              <a:t>はい Yes</a:t>
            </a:r>
          </a:p>
        </p:txBody>
      </p:sp>
      <p:sp>
        <p:nvSpPr>
          <p:cNvPr id="1115" name="テキスト ボックス 18"/>
          <p:cNvSpPr txBox="1"/>
          <p:nvPr/>
        </p:nvSpPr>
        <p:spPr>
          <a:xfrm>
            <a:off x="8173221" y="1517339"/>
            <a:ext cx="1076610" cy="306884"/>
          </a:xfrm>
          <a:prstGeom prst="rect">
            <a:avLst/>
          </a:prstGeom>
          <a:noFill/>
        </p:spPr>
        <p:txBody>
          <a:bodyPr wrap="square" rtlCol="0">
            <a:spAutoFit/>
          </a:bodyPr>
          <a:lstStyle/>
          <a:p>
            <a:r>
              <a:rPr kumimoji="1" lang="ja-JP" altLang="en-US" sz="1400" b="1" dirty="0">
                <a:latin typeface="+mn-ea"/>
              </a:rPr>
              <a:t>いいえ No</a:t>
            </a:r>
          </a:p>
        </p:txBody>
      </p:sp>
      <p:sp>
        <p:nvSpPr>
          <p:cNvPr id="1116" name="テキスト ボックス 20"/>
          <p:cNvSpPr txBox="1"/>
          <p:nvPr/>
        </p:nvSpPr>
        <p:spPr>
          <a:xfrm>
            <a:off x="7167095" y="2128370"/>
            <a:ext cx="1078232" cy="306884"/>
          </a:xfrm>
          <a:prstGeom prst="rect">
            <a:avLst/>
          </a:prstGeom>
          <a:noFill/>
        </p:spPr>
        <p:txBody>
          <a:bodyPr wrap="square" rtlCol="0">
            <a:spAutoFit/>
          </a:bodyPr>
          <a:lstStyle/>
          <a:p>
            <a:r>
              <a:rPr kumimoji="1" lang="ja-JP" altLang="en-US" sz="1400" b="1" dirty="0">
                <a:latin typeface="+mn-ea"/>
              </a:rPr>
              <a:t>いいえ No</a:t>
            </a:r>
          </a:p>
        </p:txBody>
      </p:sp>
      <p:sp>
        <p:nvSpPr>
          <p:cNvPr id="1117" name="テキスト ボックス 21"/>
          <p:cNvSpPr txBox="1"/>
          <p:nvPr/>
        </p:nvSpPr>
        <p:spPr>
          <a:xfrm>
            <a:off x="5954365" y="2930321"/>
            <a:ext cx="1115966" cy="717252"/>
          </a:xfrm>
          <a:prstGeom prst="rect">
            <a:avLst/>
          </a:prstGeom>
          <a:noFill/>
        </p:spPr>
        <p:txBody>
          <a:bodyPr wrap="square" rtlCol="0">
            <a:spAutoFit/>
          </a:bodyPr>
          <a:lstStyle/>
          <a:p>
            <a:r>
              <a:rPr kumimoji="1" lang="ja-JP" altLang="en-US" sz="1400" b="1" dirty="0">
                <a:latin typeface="+mn-ea"/>
              </a:rPr>
              <a:t>はい Yes</a:t>
            </a:r>
            <a:endParaRPr kumimoji="1" lang="en-US" altLang="ja-JP" sz="1400" b="1" dirty="0">
              <a:latin typeface="+mn-ea"/>
            </a:endParaRPr>
          </a:p>
          <a:p>
            <a:pPr>
              <a:lnSpc>
                <a:spcPts val="1600"/>
              </a:lnSpc>
              <a:spcBef>
                <a:spcPts val="0"/>
              </a:spcBef>
              <a:spcAft>
                <a:spcPts val="0"/>
              </a:spcAft>
            </a:pPr>
            <a:r>
              <a:rPr lang="ja-JP" altLang="en-US" sz="1600"/>
              <a:t>For public servants</a:t>
            </a:r>
            <a:r>
              <a:rPr lang="ja-JP" altLang="en-US"/>
              <a:t>.</a:t>
            </a:r>
          </a:p>
        </p:txBody>
      </p:sp>
      <p:sp>
        <p:nvSpPr>
          <p:cNvPr id="1118" name="テキスト ボックス 27"/>
          <p:cNvSpPr txBox="1"/>
          <p:nvPr/>
        </p:nvSpPr>
        <p:spPr>
          <a:xfrm>
            <a:off x="4847342" y="4457278"/>
            <a:ext cx="1197060" cy="306884"/>
          </a:xfrm>
          <a:prstGeom prst="rect">
            <a:avLst/>
          </a:prstGeom>
          <a:noFill/>
        </p:spPr>
        <p:txBody>
          <a:bodyPr wrap="square" rtlCol="0">
            <a:spAutoFit/>
          </a:bodyPr>
          <a:lstStyle/>
          <a:p>
            <a:r>
              <a:rPr kumimoji="1" lang="ja-JP" altLang="en-US" sz="1400" b="1" dirty="0">
                <a:latin typeface="+mn-ea"/>
              </a:rPr>
              <a:t>いいえ No</a:t>
            </a:r>
          </a:p>
        </p:txBody>
      </p:sp>
      <p:sp>
        <p:nvSpPr>
          <p:cNvPr id="1119" name="テキスト ボックス 45"/>
          <p:cNvSpPr txBox="1"/>
          <p:nvPr/>
        </p:nvSpPr>
        <p:spPr>
          <a:xfrm>
            <a:off x="638346" y="58060"/>
            <a:ext cx="7889033" cy="368439"/>
          </a:xfrm>
          <a:prstGeom prst="rect">
            <a:avLst/>
          </a:prstGeom>
          <a:noFill/>
        </p:spPr>
        <p:txBody>
          <a:bodyPr wrap="square" rtlCol="0">
            <a:spAutoFit/>
          </a:bodyPr>
          <a:lstStyle/>
          <a:p>
            <a:pPr algn="ctr"/>
            <a:r>
              <a:rPr lang="ja-JP" altLang="en-US" b="1" dirty="0"/>
              <a:t>Flowchart for the FY 2025 Cost-of-Living Support Childcare Allowance</a:t>
            </a:r>
            <a:endParaRPr b="1" dirty="0"/>
          </a:p>
        </p:txBody>
      </p:sp>
      <p:sp>
        <p:nvSpPr>
          <p:cNvPr id="1120" name="四角形: 角を丸くする 4"/>
          <p:cNvSpPr/>
          <p:nvPr/>
        </p:nvSpPr>
        <p:spPr>
          <a:xfrm>
            <a:off x="159179" y="445647"/>
            <a:ext cx="8629607" cy="857614"/>
          </a:xfrm>
          <a:prstGeom prst="roundRect">
            <a:avLst/>
          </a:prstGeom>
          <a:solidFill>
            <a:schemeClr val="accent4">
              <a:lumMod val="20000"/>
              <a:lumOff val="80000"/>
            </a:schemeClr>
          </a:solidFill>
          <a:ln w="19050">
            <a:solidFill>
              <a:srgbClr val="042433"/>
            </a:solidFill>
          </a:ln>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200" dirty="0"/>
              <a:t>Q1 Are you (the benefit recipient) the guardian of the following eligible child(ren)?</a:t>
            </a:r>
            <a:endParaRPr lang="ja-JP" altLang="en-US" sz="1600" dirty="0"/>
          </a:p>
          <a:p>
            <a:r>
              <a:rPr kumimoji="1" lang="ja-JP" altLang="en-US" sz="1200" dirty="0"/>
              <a:t>　　(1) Child(ren) eligible for child allowance for September 2025 (Note: For children born in September 2025, from October 2025)</a:t>
            </a:r>
            <a:endParaRPr lang="ja-JP" altLang="en-US" sz="1600" dirty="0"/>
          </a:p>
          <a:p>
            <a:r>
              <a:rPr kumimoji="1" lang="ja-JP" altLang="en-US" sz="1200" dirty="0"/>
              <a:t>　　(2) Child(ren) born between October 1, 2025 and March 31, 2026  ⇒ Those who fall under (2), go to Q5</a:t>
            </a:r>
          </a:p>
        </p:txBody>
      </p:sp>
      <p:sp>
        <p:nvSpPr>
          <p:cNvPr id="1121" name="四角形: 角を丸くする 6"/>
          <p:cNvSpPr/>
          <p:nvPr/>
        </p:nvSpPr>
        <p:spPr>
          <a:xfrm>
            <a:off x="183001" y="1634520"/>
            <a:ext cx="7791294" cy="432000"/>
          </a:xfrm>
          <a:prstGeom prst="roundRect">
            <a:avLst/>
          </a:prstGeom>
          <a:solidFill>
            <a:schemeClr val="accent4">
              <a:lumMod val="20000"/>
              <a:lumOff val="80000"/>
            </a:schemeClr>
          </a:solidFill>
          <a:ln w="19050">
            <a:solidFill>
              <a:srgbClr val="042433"/>
            </a:solidFill>
          </a:ln>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200" dirty="0"/>
              <a:t>For the month of September, Reiwa 7 (or for newborns, the month of October) did you receive the child allowance from Minowa Town (or, for public employees, from your department head)?</a:t>
            </a:r>
          </a:p>
        </p:txBody>
      </p:sp>
      <p:sp>
        <p:nvSpPr>
          <p:cNvPr id="1122" name="四角形: 角を丸くする 7"/>
          <p:cNvSpPr/>
          <p:nvPr/>
        </p:nvSpPr>
        <p:spPr>
          <a:xfrm>
            <a:off x="183001" y="2379486"/>
            <a:ext cx="6566847" cy="432000"/>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a:solidFill>
                  <a:schemeClr val="tx1"/>
                </a:solidFill>
              </a:rPr>
              <a:t>Q3 Are you a public servant?</a:t>
            </a:r>
            <a:endParaRPr sz="1600">
              <a:solidFill>
                <a:schemeClr val="tx1"/>
              </a:solidFill>
            </a:endParaRPr>
          </a:p>
        </p:txBody>
      </p:sp>
      <p:sp>
        <p:nvSpPr>
          <p:cNvPr id="1123" name="四角形: 角を丸くする 9"/>
          <p:cNvSpPr/>
          <p:nvPr/>
        </p:nvSpPr>
        <p:spPr>
          <a:xfrm>
            <a:off x="183001" y="3213592"/>
            <a:ext cx="5533555" cy="1056158"/>
          </a:xfrm>
          <a:prstGeom prst="roundRect">
            <a:avLst>
              <a:gd name="adj" fmla="val 88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a:solidFill>
                  <a:schemeClr val="tx1"/>
                </a:solidFill>
              </a:rPr>
              <a:t>Q4 Do any of the following apply to you?</a:t>
            </a:r>
          </a:p>
          <a:p>
            <a:r>
              <a:rPr lang="ja-JP" altLang="en-US" sz="1200">
                <a:solidFill>
                  <a:schemeClr val="tx1"/>
                </a:solidFill>
              </a:rPr>
              <a:t>　・You have a child who was born on or after October 1, 2025.</a:t>
            </a:r>
          </a:p>
          <a:p>
            <a:r>
              <a:rPr lang="ja-JP" altLang="en-US" sz="1200">
                <a:solidFill>
                  <a:schemeClr val="tx1"/>
                </a:solidFill>
              </a:rPr>
              <a:t>　・On or after October 1, 2025, you newly became a recipient of the Child Allowance due to divorce (including cases where divorce mediation, etc. is in progress).</a:t>
            </a:r>
            <a:endParaRPr sz="1200">
              <a:solidFill>
                <a:schemeClr val="tx1"/>
              </a:solidFill>
            </a:endParaRPr>
          </a:p>
        </p:txBody>
      </p:sp>
      <p:sp>
        <p:nvSpPr>
          <p:cNvPr id="1124" name="テキスト ボックス 1"/>
          <p:cNvSpPr txBox="1"/>
          <p:nvPr/>
        </p:nvSpPr>
        <p:spPr>
          <a:xfrm>
            <a:off x="196647" y="5877409"/>
            <a:ext cx="8847368" cy="937826"/>
          </a:xfrm>
          <a:prstGeom prst="rect">
            <a:avLst/>
          </a:prstGeom>
          <a:noFill/>
        </p:spPr>
        <p:txBody>
          <a:bodyPr wrap="square" rtlCol="0">
            <a:spAutoFit/>
          </a:bodyPr>
          <a:lstStyle/>
          <a:p>
            <a:pPr marL="171450" indent="-171450">
              <a:lnSpc>
                <a:spcPts val="1100"/>
              </a:lnSpc>
              <a:spcBef>
                <a:spcPts val="0"/>
              </a:spcBef>
              <a:spcAft>
                <a:spcPts val="0"/>
              </a:spcAft>
              <a:buFont typeface="Yu Gothic" panose="020B0400000000000000" pitchFamily="50" charset="-128"/>
              <a:buChar char="※"/>
            </a:pPr>
            <a:r>
              <a:rPr lang="ja-JP" altLang="en-US" sz="1100" dirty="0"/>
              <a:t>１There are cases where you may become eligible by applying. Please contact the Child Future Division at the Minowa Town Hall.</a:t>
            </a:r>
            <a:endParaRPr lang="ja-JP" altLang="en-US" sz="1600"/>
          </a:p>
          <a:p>
            <a:pPr marL="171450" indent="-171450">
              <a:lnSpc>
                <a:spcPts val="1100"/>
              </a:lnSpc>
              <a:spcBef>
                <a:spcPts val="0"/>
              </a:spcBef>
              <a:spcAft>
                <a:spcPts val="0"/>
              </a:spcAft>
              <a:buFont typeface="Yu Gothic" panose="020B0400000000000000" pitchFamily="50" charset="-128"/>
              <a:buChar char="※"/>
            </a:pPr>
            <a:r>
              <a:rPr lang="ja-JP" altLang="en-US" sz="1100" dirty="0"/>
              <a:t>2. Even in cases where the child allowance has not been applied for, the application is late, or the current status report has not been submitted, you may be able to receive the Support Allowance if, based on your application, it is determined that you meet the payment requirements as of September 30, 2025.</a:t>
            </a:r>
            <a:endParaRPr lang="ja-JP" altLang="en-US" sz="1600"/>
          </a:p>
          <a:p>
            <a:pPr marL="171450" indent="-171450">
              <a:lnSpc>
                <a:spcPts val="1100"/>
              </a:lnSpc>
              <a:spcBef>
                <a:spcPts val="0"/>
              </a:spcBef>
              <a:spcAft>
                <a:spcPts val="0"/>
              </a:spcAft>
              <a:buFont typeface="Yu Gothic" panose="020B0400000000000000" pitchFamily="50" charset="-128"/>
              <a:buChar char="※"/>
            </a:pPr>
            <a:r>
              <a:rPr lang="ja-JP" altLang="en-US" sz="1100" dirty="0"/>
              <a:t>3. If you wish to decline or change your bank account, you are required to submit a notification.</a:t>
            </a:r>
            <a:endParaRPr lang="ja-JP" altLang="en-US" sz="1600"/>
          </a:p>
          <a:p>
            <a:pPr marL="0" indent="0">
              <a:lnSpc>
                <a:spcPts val="1100"/>
              </a:lnSpc>
              <a:spcBef>
                <a:spcPts val="0"/>
              </a:spcBef>
              <a:spcAft>
                <a:spcPts val="0"/>
              </a:spcAft>
              <a:buNone/>
            </a:pPr>
            <a:r>
              <a:rPr lang="ja-JP" altLang="en-US" sz="1100" dirty="0"/>
              <a:t>~If none of the above applies to you or if you have any questions, please contact the Child Future Division at the Minowa Town Hall.</a:t>
            </a:r>
          </a:p>
        </p:txBody>
      </p:sp>
      <p:sp>
        <p:nvSpPr>
          <p:cNvPr id="1125" name="矢印: 下 40"/>
          <p:cNvSpPr/>
          <p:nvPr/>
        </p:nvSpPr>
        <p:spPr>
          <a:xfrm>
            <a:off x="323812" y="2819896"/>
            <a:ext cx="361044" cy="36985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6" name="四角形: 角を丸くする 8"/>
          <p:cNvSpPr/>
          <p:nvPr/>
        </p:nvSpPr>
        <p:spPr>
          <a:xfrm>
            <a:off x="158947" y="4554809"/>
            <a:ext cx="4587509" cy="556719"/>
          </a:xfrm>
          <a:prstGeom prst="roundRect">
            <a:avLst>
              <a:gd name="adj" fmla="val 8808"/>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ysClr val="windowText" lastClr="000000"/>
                </a:solidFill>
              </a:rPr>
              <a:t>Q</a:t>
            </a:r>
            <a:r>
              <a:rPr kumimoji="1" lang="ja-JP" altLang="en-US" sz="1100" dirty="0">
                <a:solidFill>
                  <a:sysClr val="windowText" lastClr="000000"/>
                </a:solidFill>
              </a:rPr>
              <a:t>５Have you completed the application procedures for child allowance (Jidō Teate)?</a:t>
            </a:r>
            <a:endParaRPr kumimoji="1" lang="en-US" altLang="ja-JP" sz="1100" dirty="0">
              <a:solidFill>
                <a:sysClr val="windowText" lastClr="000000"/>
              </a:solidFill>
            </a:endParaRPr>
          </a:p>
          <a:p>
            <a:r>
              <a:rPr kumimoji="1" lang="ja-JP" altLang="en-US" sz="1100" dirty="0">
                <a:solidFill>
                  <a:sysClr val="windowText" lastClr="000000"/>
                </a:solidFill>
              </a:rPr>
              <a:t>▶If you are a public servant, please contact the Child Future Division.</a:t>
            </a:r>
            <a:endParaRPr kumimoji="1" lang="en-US" altLang="ja-JP" sz="1100" dirty="0">
              <a:solidFill>
                <a:sysClr val="windowText" lastClr="000000"/>
              </a:solidFill>
            </a:endParaRPr>
          </a:p>
        </p:txBody>
      </p:sp>
      <p:sp>
        <p:nvSpPr>
          <p:cNvPr id="1127" name="矢印: 下 35"/>
          <p:cNvSpPr/>
          <p:nvPr/>
        </p:nvSpPr>
        <p:spPr>
          <a:xfrm>
            <a:off x="431763" y="5146342"/>
            <a:ext cx="361044" cy="25499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8" name="テキスト ボックス 37"/>
          <p:cNvSpPr txBox="1"/>
          <p:nvPr/>
        </p:nvSpPr>
        <p:spPr>
          <a:xfrm>
            <a:off x="840513" y="5141986"/>
            <a:ext cx="1046208" cy="306884"/>
          </a:xfrm>
          <a:prstGeom prst="rect">
            <a:avLst/>
          </a:prstGeom>
          <a:noFill/>
        </p:spPr>
        <p:txBody>
          <a:bodyPr wrap="square" rtlCol="0">
            <a:spAutoFit/>
          </a:bodyPr>
          <a:lstStyle/>
          <a:p>
            <a:r>
              <a:rPr kumimoji="1" lang="ja-JP" altLang="en-US" sz="1400" b="1" dirty="0">
                <a:latin typeface="+mn-ea"/>
              </a:rPr>
              <a:t>はい Yes</a:t>
            </a:r>
          </a:p>
        </p:txBody>
      </p:sp>
      <p:sp>
        <p:nvSpPr>
          <p:cNvPr id="1129" name="テキスト ボックス 39"/>
          <p:cNvSpPr txBox="1"/>
          <p:nvPr/>
        </p:nvSpPr>
        <p:spPr>
          <a:xfrm>
            <a:off x="3134055" y="5104090"/>
            <a:ext cx="1130193" cy="306884"/>
          </a:xfrm>
          <a:prstGeom prst="rect">
            <a:avLst/>
          </a:prstGeom>
          <a:noFill/>
        </p:spPr>
        <p:txBody>
          <a:bodyPr wrap="square" rtlCol="0">
            <a:spAutoFit/>
          </a:bodyPr>
          <a:lstStyle/>
          <a:p>
            <a:r>
              <a:rPr kumimoji="1" lang="ja-JP" altLang="en-US" sz="1400" b="1" dirty="0">
                <a:latin typeface="+mn-ea"/>
              </a:rPr>
              <a:t>いいえ No</a:t>
            </a:r>
          </a:p>
        </p:txBody>
      </p:sp>
      <p:cxnSp>
        <p:nvCxnSpPr>
          <p:cNvPr id="1130" name="直線矢印コネクタ 41"/>
          <p:cNvCxnSpPr>
            <a:cxnSpLocks/>
          </p:cNvCxnSpPr>
          <p:nvPr/>
        </p:nvCxnSpPr>
        <p:spPr>
          <a:xfrm>
            <a:off x="4879231" y="4256712"/>
            <a:ext cx="11934" cy="1002507"/>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
        <p:nvSpPr>
          <p:cNvPr id="1131" name="四角形: 角を丸くする 43"/>
          <p:cNvSpPr/>
          <p:nvPr/>
        </p:nvSpPr>
        <p:spPr>
          <a:xfrm>
            <a:off x="212418" y="5418725"/>
            <a:ext cx="1457611" cy="391225"/>
          </a:xfrm>
          <a:prstGeom prst="roundRect">
            <a:avLst>
              <a:gd name="adj" fmla="val 856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300"/>
              </a:lnSpc>
              <a:spcBef>
                <a:spcPts val="0"/>
              </a:spcBef>
              <a:spcAft>
                <a:spcPts val="0"/>
              </a:spcAft>
            </a:pPr>
            <a:r>
              <a:rPr lang="ja-JP" altLang="en-US" sz="1200"/>
              <a:t>No application is required.</a:t>
            </a:r>
            <a:endParaRPr sz="1200"/>
          </a:p>
        </p:txBody>
      </p:sp>
      <p:sp>
        <p:nvSpPr>
          <p:cNvPr id="1132" name="四角形: 角を丸くする 44"/>
          <p:cNvSpPr/>
          <p:nvPr/>
        </p:nvSpPr>
        <p:spPr>
          <a:xfrm>
            <a:off x="1879575" y="5412725"/>
            <a:ext cx="2017734" cy="391225"/>
          </a:xfrm>
          <a:prstGeom prst="roundRect">
            <a:avLst>
              <a:gd name="adj" fmla="val 856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Please contact the Children’s Future Division*3.</a:t>
            </a:r>
          </a:p>
        </p:txBody>
      </p:sp>
    </p:spTree>
    <p:extLst>
      <p:ext uri="{BB962C8B-B14F-4D97-AF65-F5344CB8AC3E}">
        <p14:creationId xmlns:p14="http://schemas.microsoft.com/office/powerpoint/2010/main" val="9647578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1104</TotalTime>
  <Words>445</Words>
  <Application>Microsoft Office PowerPoint</Application>
  <PresentationFormat>画面に合わせる (4:3)</PresentationFormat>
  <Paragraphs>33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Yu Gothic</vt:lpstr>
      <vt:lpstr>Yu Gothic</vt:lpstr>
      <vt:lpstr>Aptos</vt:lpstr>
      <vt:lpstr>Aptos Display</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mi010868</dc:creator>
  <cp:lastModifiedBy>mi010868</cp:lastModifiedBy>
  <cp:revision>31</cp:revision>
  <cp:lastPrinted>2026-01-06T00:49:13Z</cp:lastPrinted>
  <dcterms:created xsi:type="dcterms:W3CDTF">2026-01-03T08:55:56Z</dcterms:created>
  <dcterms:modified xsi:type="dcterms:W3CDTF">2026-02-05T04:43:57Z</dcterms:modified>
</cp:coreProperties>
</file>