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27"/>
  </p:notesMasterIdLst>
  <p:handoutMasterIdLst>
    <p:handoutMasterId r:id="rId28"/>
  </p:handoutMasterIdLst>
  <p:sldIdLst>
    <p:sldId id="256" r:id="rId2"/>
    <p:sldId id="257" r:id="rId3"/>
    <p:sldId id="284" r:id="rId4"/>
    <p:sldId id="258" r:id="rId5"/>
    <p:sldId id="259" r:id="rId6"/>
    <p:sldId id="282" r:id="rId7"/>
    <p:sldId id="260" r:id="rId8"/>
    <p:sldId id="261" r:id="rId9"/>
    <p:sldId id="262" r:id="rId10"/>
    <p:sldId id="264" r:id="rId11"/>
    <p:sldId id="265" r:id="rId12"/>
    <p:sldId id="266" r:id="rId13"/>
    <p:sldId id="267" r:id="rId14"/>
    <p:sldId id="268" r:id="rId15"/>
    <p:sldId id="269" r:id="rId16"/>
    <p:sldId id="280" r:id="rId17"/>
    <p:sldId id="271" r:id="rId18"/>
    <p:sldId id="272" r:id="rId19"/>
    <p:sldId id="285" r:id="rId20"/>
    <p:sldId id="273" r:id="rId21"/>
    <p:sldId id="283" r:id="rId22"/>
    <p:sldId id="275" r:id="rId23"/>
    <p:sldId id="277" r:id="rId24"/>
    <p:sldId id="278" r:id="rId25"/>
    <p:sldId id="279" r:id="rId26"/>
  </p:sldIdLst>
  <p:sldSz cx="9144000" cy="6858000" type="screen4x3"/>
  <p:notesSz cx="6735763"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19EC"/>
    <a:srgbClr val="008000"/>
    <a:srgbClr val="339933"/>
    <a:srgbClr val="78A626"/>
    <a:srgbClr val="9DD33D"/>
    <a:srgbClr val="8CC22C"/>
    <a:srgbClr val="85E67E"/>
    <a:srgbClr val="009900"/>
    <a:srgbClr val="669900"/>
    <a:srgbClr val="DBE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727" autoAdjust="0"/>
  </p:normalViewPr>
  <p:slideViewPr>
    <p:cSldViewPr>
      <p:cViewPr varScale="1">
        <p:scale>
          <a:sx n="84" d="100"/>
          <a:sy n="84" d="100"/>
        </p:scale>
        <p:origin x="-240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78A626"/>
            </a:solidFill>
          </c:spPr>
          <c:invertIfNegative val="0"/>
          <c:dLbls>
            <c:dLbl>
              <c:idx val="3"/>
              <c:layout>
                <c:manualLayout>
                  <c:x val="-1.9579300019271075E-2"/>
                  <c:y val="1.1427219186211035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現状</c:v>
                </c:pt>
                <c:pt idx="1">
                  <c:v>耐震化</c:v>
                </c:pt>
                <c:pt idx="2">
                  <c:v>耐震化×
家具固定</c:v>
                </c:pt>
                <c:pt idx="3">
                  <c:v>耐震化×
家具固定×
感震ﾌﾞﾚｰｶｰ</c:v>
                </c:pt>
              </c:strCache>
            </c:strRef>
          </c:cat>
          <c:val>
            <c:numRef>
              <c:f>Sheet1!$B$2:$B$5</c:f>
              <c:numCache>
                <c:formatCode>General</c:formatCode>
                <c:ptCount val="4"/>
                <c:pt idx="0">
                  <c:v>5600</c:v>
                </c:pt>
                <c:pt idx="1">
                  <c:v>830</c:v>
                </c:pt>
                <c:pt idx="2">
                  <c:v>820</c:v>
                </c:pt>
                <c:pt idx="3" formatCode="#,##0">
                  <c:v>800</c:v>
                </c:pt>
              </c:numCache>
            </c:numRef>
          </c:val>
        </c:ser>
        <c:dLbls>
          <c:showLegendKey val="0"/>
          <c:showVal val="0"/>
          <c:showCatName val="0"/>
          <c:showSerName val="0"/>
          <c:showPercent val="0"/>
          <c:showBubbleSize val="0"/>
        </c:dLbls>
        <c:gapWidth val="150"/>
        <c:axId val="31446528"/>
        <c:axId val="31448064"/>
      </c:barChart>
      <c:catAx>
        <c:axId val="31446528"/>
        <c:scaling>
          <c:orientation val="minMax"/>
        </c:scaling>
        <c:delete val="0"/>
        <c:axPos val="b"/>
        <c:majorTickMark val="out"/>
        <c:minorTickMark val="none"/>
        <c:tickLblPos val="nextTo"/>
        <c:txPr>
          <a:bodyPr/>
          <a:lstStyle/>
          <a:p>
            <a:pPr>
              <a:defRPr sz="1400" baseline="0"/>
            </a:pPr>
            <a:endParaRPr lang="ja-JP"/>
          </a:p>
        </c:txPr>
        <c:crossAx val="31448064"/>
        <c:crosses val="autoZero"/>
        <c:auto val="1"/>
        <c:lblAlgn val="ctr"/>
        <c:lblOffset val="100"/>
        <c:noMultiLvlLbl val="0"/>
      </c:catAx>
      <c:valAx>
        <c:axId val="31448064"/>
        <c:scaling>
          <c:orientation val="minMax"/>
        </c:scaling>
        <c:delete val="0"/>
        <c:axPos val="l"/>
        <c:numFmt formatCode="General" sourceLinked="1"/>
        <c:majorTickMark val="none"/>
        <c:minorTickMark val="none"/>
        <c:tickLblPos val="nextTo"/>
        <c:crossAx val="31446528"/>
        <c:crosses val="autoZero"/>
        <c:crossBetween val="between"/>
      </c:valAx>
    </c:plotArea>
    <c:plotVisOnly val="1"/>
    <c:dispBlanksAs val="gap"/>
    <c:showDLblsOverMax val="0"/>
  </c:chart>
  <c:txPr>
    <a:bodyPr/>
    <a:lstStyle/>
    <a:p>
      <a:pPr>
        <a:defRPr sz="1800"/>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10627491008069"/>
          <c:y val="4.6906318143810279E-2"/>
          <c:w val="0.7971591571886848"/>
          <c:h val="0.84807144600774897"/>
        </c:manualLayout>
      </c:layout>
      <c:lineChart>
        <c:grouping val="standard"/>
        <c:varyColors val="0"/>
        <c:ser>
          <c:idx val="0"/>
          <c:order val="0"/>
          <c:tx>
            <c:strRef>
              <c:f>Sheet1!$B$1</c:f>
              <c:strCache>
                <c:ptCount val="1"/>
                <c:pt idx="0">
                  <c:v>町</c:v>
                </c:pt>
              </c:strCache>
            </c:strRef>
          </c:tx>
          <c:spPr>
            <a:ln w="63500">
              <a:solidFill>
                <a:srgbClr val="008000"/>
              </a:solidFill>
            </a:ln>
          </c:spPr>
          <c:marker>
            <c:symbol val="none"/>
          </c:marker>
          <c:dLbls>
            <c:dLbl>
              <c:idx val="0"/>
              <c:layout>
                <c:manualLayout>
                  <c:x val="-2.6234567901234539E-2"/>
                  <c:y val="-6.0197626610539692E-2"/>
                </c:manualLayout>
              </c:layout>
              <c:showLegendKey val="0"/>
              <c:showVal val="1"/>
              <c:showCatName val="0"/>
              <c:showSerName val="0"/>
              <c:showPercent val="0"/>
              <c:showBubbleSize val="0"/>
            </c:dLbl>
            <c:dLbl>
              <c:idx val="1"/>
              <c:layout>
                <c:manualLayout>
                  <c:x val="-2.1604938271604937E-2"/>
                  <c:y val="-5.4725115100490607E-2"/>
                </c:manualLayout>
              </c:layout>
              <c:showLegendKey val="0"/>
              <c:showVal val="1"/>
              <c:showCatName val="0"/>
              <c:showSerName val="0"/>
              <c:showPercent val="0"/>
              <c:showBubbleSize val="0"/>
            </c:dLbl>
            <c:dLbl>
              <c:idx val="2"/>
              <c:layout>
                <c:manualLayout>
                  <c:x val="-3.3950617283950615E-2"/>
                  <c:y val="-5.1988859345466078E-2"/>
                </c:manualLayout>
              </c:layout>
              <c:showLegendKey val="0"/>
              <c:showVal val="1"/>
              <c:showCatName val="0"/>
              <c:showSerName val="0"/>
              <c:showPercent val="0"/>
              <c:showBubbleSize val="0"/>
            </c:dLbl>
            <c:dLbl>
              <c:idx val="3"/>
              <c:layout>
                <c:manualLayout>
                  <c:x val="-4.0123456790123455E-2"/>
                  <c:y val="-4.3780092080392484E-2"/>
                </c:manualLayout>
              </c:layout>
              <c:showLegendKey val="0"/>
              <c:showVal val="1"/>
              <c:showCatName val="0"/>
              <c:showSerName val="0"/>
              <c:showPercent val="0"/>
              <c:showBubbleSize val="0"/>
            </c:dLbl>
            <c:txPr>
              <a:bodyPr/>
              <a:lstStyle/>
              <a:p>
                <a:pPr>
                  <a:defRPr baseline="0">
                    <a:solidFill>
                      <a:srgbClr val="008000"/>
                    </a:solidFill>
                  </a:defRPr>
                </a:pPr>
                <a:endParaRPr lang="ja-JP"/>
              </a:p>
            </c:txPr>
            <c:showLegendKey val="0"/>
            <c:showVal val="1"/>
            <c:showCatName val="0"/>
            <c:showSerName val="0"/>
            <c:showPercent val="0"/>
            <c:showBubbleSize val="0"/>
            <c:showLeaderLines val="0"/>
          </c:dLbls>
          <c:cat>
            <c:numRef>
              <c:f>Sheet1!$A$2:$A$5</c:f>
              <c:numCache>
                <c:formatCode>General</c:formatCode>
                <c:ptCount val="4"/>
                <c:pt idx="0">
                  <c:v>2012</c:v>
                </c:pt>
                <c:pt idx="1">
                  <c:v>2013</c:v>
                </c:pt>
                <c:pt idx="2">
                  <c:v>2014</c:v>
                </c:pt>
                <c:pt idx="3">
                  <c:v>2015</c:v>
                </c:pt>
              </c:numCache>
            </c:numRef>
          </c:cat>
          <c:val>
            <c:numRef>
              <c:f>Sheet1!$B$2:$B$5</c:f>
              <c:numCache>
                <c:formatCode>#,##0_);[Red]\(#,##0\)</c:formatCode>
                <c:ptCount val="4"/>
                <c:pt idx="0">
                  <c:v>14662.595897917645</c:v>
                </c:pt>
                <c:pt idx="1">
                  <c:v>15506.840673421913</c:v>
                </c:pt>
                <c:pt idx="2">
                  <c:v>15585.856984303155</c:v>
                </c:pt>
                <c:pt idx="3">
                  <c:v>13237.63321138858</c:v>
                </c:pt>
              </c:numCache>
            </c:numRef>
          </c:val>
          <c:smooth val="0"/>
        </c:ser>
        <c:ser>
          <c:idx val="1"/>
          <c:order val="1"/>
          <c:tx>
            <c:strRef>
              <c:f>Sheet1!$C$1</c:f>
              <c:strCache>
                <c:ptCount val="1"/>
                <c:pt idx="0">
                  <c:v>県</c:v>
                </c:pt>
              </c:strCache>
            </c:strRef>
          </c:tx>
          <c:spPr>
            <a:ln w="63500">
              <a:solidFill>
                <a:srgbClr val="1419EC"/>
              </a:solidFill>
            </a:ln>
          </c:spPr>
          <c:marker>
            <c:symbol val="none"/>
          </c:marker>
          <c:dLbls>
            <c:dLbl>
              <c:idx val="0"/>
              <c:layout>
                <c:manualLayout>
                  <c:x val="-3.5493827160493797E-2"/>
                  <c:y val="-5.7461370855515136E-2"/>
                </c:manualLayout>
              </c:layout>
              <c:showLegendKey val="0"/>
              <c:showVal val="1"/>
              <c:showCatName val="0"/>
              <c:showSerName val="0"/>
              <c:showPercent val="0"/>
              <c:showBubbleSize val="0"/>
            </c:dLbl>
            <c:dLbl>
              <c:idx val="1"/>
              <c:layout>
                <c:manualLayout>
                  <c:x val="-2.1604938271604937E-2"/>
                  <c:y val="-5.4725115100490607E-2"/>
                </c:manualLayout>
              </c:layout>
              <c:showLegendKey val="0"/>
              <c:showVal val="1"/>
              <c:showCatName val="0"/>
              <c:showSerName val="0"/>
              <c:showPercent val="0"/>
              <c:showBubbleSize val="0"/>
            </c:dLbl>
            <c:txPr>
              <a:bodyPr/>
              <a:lstStyle/>
              <a:p>
                <a:pPr>
                  <a:defRPr baseline="0">
                    <a:solidFill>
                      <a:srgbClr val="1419EC"/>
                    </a:solidFill>
                  </a:defRPr>
                </a:pPr>
                <a:endParaRPr lang="ja-JP"/>
              </a:p>
            </c:txPr>
            <c:showLegendKey val="0"/>
            <c:showVal val="1"/>
            <c:showCatName val="0"/>
            <c:showSerName val="0"/>
            <c:showPercent val="0"/>
            <c:showBubbleSize val="0"/>
            <c:showLeaderLines val="0"/>
          </c:dLbls>
          <c:cat>
            <c:numRef>
              <c:f>Sheet1!$A$2:$A$5</c:f>
              <c:numCache>
                <c:formatCode>General</c:formatCode>
                <c:ptCount val="4"/>
                <c:pt idx="0">
                  <c:v>2012</c:v>
                </c:pt>
                <c:pt idx="1">
                  <c:v>2013</c:v>
                </c:pt>
                <c:pt idx="2">
                  <c:v>2014</c:v>
                </c:pt>
                <c:pt idx="3">
                  <c:v>2015</c:v>
                </c:pt>
              </c:numCache>
            </c:numRef>
          </c:cat>
          <c:val>
            <c:numRef>
              <c:f>Sheet1!$C$2:$C$5</c:f>
              <c:numCache>
                <c:formatCode>#,##0_);[Red]\(#,##0\)</c:formatCode>
                <c:ptCount val="4"/>
                <c:pt idx="0">
                  <c:v>6889.8127787119283</c:v>
                </c:pt>
                <c:pt idx="1">
                  <c:v>7380.944969972732</c:v>
                </c:pt>
              </c:numCache>
            </c:numRef>
          </c:val>
          <c:smooth val="0"/>
        </c:ser>
        <c:ser>
          <c:idx val="2"/>
          <c:order val="2"/>
          <c:tx>
            <c:strRef>
              <c:f>Sheet1!$D$1</c:f>
              <c:strCache>
                <c:ptCount val="1"/>
                <c:pt idx="0">
                  <c:v>国</c:v>
                </c:pt>
              </c:strCache>
            </c:strRef>
          </c:tx>
          <c:spPr>
            <a:ln w="63500">
              <a:solidFill>
                <a:srgbClr val="FF0000"/>
              </a:solidFill>
            </a:ln>
          </c:spPr>
          <c:marker>
            <c:symbol val="none"/>
          </c:marker>
          <c:dLbls>
            <c:dLbl>
              <c:idx val="0"/>
              <c:layout>
                <c:manualLayout>
                  <c:x val="-2.1604938271604909E-2"/>
                  <c:y val="-4.651634783541702E-2"/>
                </c:manualLayout>
              </c:layout>
              <c:showLegendKey val="0"/>
              <c:showVal val="1"/>
              <c:showCatName val="0"/>
              <c:showSerName val="0"/>
              <c:showPercent val="0"/>
              <c:showBubbleSize val="0"/>
            </c:dLbl>
            <c:dLbl>
              <c:idx val="1"/>
              <c:layout>
                <c:manualLayout>
                  <c:x val="-4.3209876543209874E-2"/>
                  <c:y val="-4.6516347835417117E-2"/>
                </c:manualLayout>
              </c:layout>
              <c:showLegendKey val="0"/>
              <c:showVal val="1"/>
              <c:showCatName val="0"/>
              <c:showSerName val="0"/>
              <c:showPercent val="0"/>
              <c:showBubbleSize val="0"/>
            </c:dLbl>
            <c:txPr>
              <a:bodyPr/>
              <a:lstStyle/>
              <a:p>
                <a:pPr>
                  <a:defRPr baseline="0">
                    <a:solidFill>
                      <a:srgbClr val="FF0000"/>
                    </a:solidFill>
                  </a:defRPr>
                </a:pPr>
                <a:endParaRPr lang="ja-JP"/>
              </a:p>
            </c:txPr>
            <c:showLegendKey val="0"/>
            <c:showVal val="1"/>
            <c:showCatName val="0"/>
            <c:showSerName val="0"/>
            <c:showPercent val="0"/>
            <c:showBubbleSize val="0"/>
            <c:showLeaderLines val="0"/>
          </c:dLbls>
          <c:cat>
            <c:numRef>
              <c:f>Sheet1!$A$2:$A$5</c:f>
              <c:numCache>
                <c:formatCode>General</c:formatCode>
                <c:ptCount val="4"/>
                <c:pt idx="0">
                  <c:v>2012</c:v>
                </c:pt>
                <c:pt idx="1">
                  <c:v>2013</c:v>
                </c:pt>
                <c:pt idx="2">
                  <c:v>2014</c:v>
                </c:pt>
                <c:pt idx="3">
                  <c:v>2015</c:v>
                </c:pt>
              </c:numCache>
            </c:numRef>
          </c:cat>
          <c:val>
            <c:numRef>
              <c:f>Sheet1!$D$2:$D$5</c:f>
              <c:numCache>
                <c:formatCode>#,##0_);[Red]\(#,##0\)</c:formatCode>
                <c:ptCount val="4"/>
                <c:pt idx="0">
                  <c:v>2728.9511037917109</c:v>
                </c:pt>
                <c:pt idx="1">
                  <c:v>2706.412512372543</c:v>
                </c:pt>
              </c:numCache>
            </c:numRef>
          </c:val>
          <c:smooth val="0"/>
        </c:ser>
        <c:dLbls>
          <c:showLegendKey val="0"/>
          <c:showVal val="0"/>
          <c:showCatName val="0"/>
          <c:showSerName val="0"/>
          <c:showPercent val="0"/>
          <c:showBubbleSize val="0"/>
        </c:dLbls>
        <c:marker val="1"/>
        <c:smooth val="0"/>
        <c:axId val="33436800"/>
        <c:axId val="33438336"/>
      </c:lineChart>
      <c:catAx>
        <c:axId val="33436800"/>
        <c:scaling>
          <c:orientation val="minMax"/>
        </c:scaling>
        <c:delete val="0"/>
        <c:axPos val="b"/>
        <c:numFmt formatCode="General" sourceLinked="1"/>
        <c:majorTickMark val="out"/>
        <c:minorTickMark val="none"/>
        <c:tickLblPos val="nextTo"/>
        <c:crossAx val="33438336"/>
        <c:crosses val="autoZero"/>
        <c:auto val="1"/>
        <c:lblAlgn val="ctr"/>
        <c:lblOffset val="100"/>
        <c:noMultiLvlLbl val="0"/>
      </c:catAx>
      <c:valAx>
        <c:axId val="33438336"/>
        <c:scaling>
          <c:orientation val="minMax"/>
        </c:scaling>
        <c:delete val="0"/>
        <c:axPos val="l"/>
        <c:majorGridlines/>
        <c:numFmt formatCode="#,##0_);[Red]\(#,##0\)" sourceLinked="1"/>
        <c:majorTickMark val="out"/>
        <c:minorTickMark val="none"/>
        <c:tickLblPos val="nextTo"/>
        <c:crossAx val="33436800"/>
        <c:crosses val="autoZero"/>
        <c:crossBetween val="between"/>
        <c:majorUnit val="5000"/>
      </c:valAx>
    </c:plotArea>
    <c:legend>
      <c:legendPos val="r"/>
      <c:layout/>
      <c:overlay val="0"/>
    </c:legend>
    <c:plotVisOnly val="1"/>
    <c:dispBlanksAs val="gap"/>
    <c:showDLblsOverMax val="0"/>
  </c:chart>
  <c:txPr>
    <a:bodyPr/>
    <a:lstStyle/>
    <a:p>
      <a:pPr>
        <a:defRPr sz="1800"/>
      </a:pPr>
      <a:endParaRPr lang="ja-JP"/>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0.25224</cdr:x>
      <cdr:y>0.22724</cdr:y>
    </cdr:from>
    <cdr:to>
      <cdr:x>0.36854</cdr:x>
      <cdr:y>0.41099</cdr:y>
    </cdr:to>
    <cdr:sp macro="" textlink="">
      <cdr:nvSpPr>
        <cdr:cNvPr id="2" name="右矢印 1"/>
        <cdr:cNvSpPr/>
      </cdr:nvSpPr>
      <cdr:spPr>
        <a:xfrm xmlns:a="http://schemas.openxmlformats.org/drawingml/2006/main" rot="2182459">
          <a:off x="2126985" y="505102"/>
          <a:ext cx="980651" cy="408434"/>
        </a:xfrm>
        <a:prstGeom xmlns:a="http://schemas.openxmlformats.org/drawingml/2006/main" prst="rightArrow">
          <a:avLst/>
        </a:prstGeom>
        <a:solidFill xmlns:a="http://schemas.openxmlformats.org/drawingml/2006/main">
          <a:srgbClr val="FF0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0.49046</cdr:x>
      <cdr:y>0.45025</cdr:y>
    </cdr:from>
    <cdr:to>
      <cdr:x>0.58439</cdr:x>
      <cdr:y>0.54744</cdr:y>
    </cdr:to>
    <cdr:sp macro="" textlink="">
      <cdr:nvSpPr>
        <cdr:cNvPr id="3" name="右矢印 2"/>
        <cdr:cNvSpPr/>
      </cdr:nvSpPr>
      <cdr:spPr>
        <a:xfrm xmlns:a="http://schemas.openxmlformats.org/drawingml/2006/main" rot="700808">
          <a:off x="4135720" y="1000795"/>
          <a:ext cx="792088" cy="216024"/>
        </a:xfrm>
        <a:prstGeom xmlns:a="http://schemas.openxmlformats.org/drawingml/2006/main" prst="rightArrow">
          <a:avLst/>
        </a:prstGeom>
        <a:solidFill xmlns:a="http://schemas.openxmlformats.org/drawingml/2006/main">
          <a:srgbClr val="FF0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ja-JP"/>
        </a:p>
      </cdr:txBody>
    </cdr:sp>
  </cdr:relSizeAnchor>
  <cdr:relSizeAnchor xmlns:cdr="http://schemas.openxmlformats.org/drawingml/2006/chartDrawing">
    <cdr:from>
      <cdr:x>0.71248</cdr:x>
      <cdr:y>0.45025</cdr:y>
    </cdr:from>
    <cdr:to>
      <cdr:x>0.80642</cdr:x>
      <cdr:y>0.54743</cdr:y>
    </cdr:to>
    <cdr:sp macro="" textlink="">
      <cdr:nvSpPr>
        <cdr:cNvPr id="4" name="右矢印 3"/>
        <cdr:cNvSpPr/>
      </cdr:nvSpPr>
      <cdr:spPr>
        <a:xfrm xmlns:a="http://schemas.openxmlformats.org/drawingml/2006/main" rot="705185">
          <a:off x="6007927" y="1000793"/>
          <a:ext cx="792088" cy="216024"/>
        </a:xfrm>
        <a:prstGeom xmlns:a="http://schemas.openxmlformats.org/drawingml/2006/main" prst="rightArrow">
          <a:avLst/>
        </a:prstGeom>
        <a:solidFill xmlns:a="http://schemas.openxmlformats.org/drawingml/2006/main">
          <a:srgbClr val="FF0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ja-JP"/>
        </a:p>
      </cdr:txBody>
    </cdr:sp>
  </cdr:relSizeAnchor>
  <cdr:relSizeAnchor xmlns:cdr="http://schemas.openxmlformats.org/drawingml/2006/chartDrawing">
    <cdr:from>
      <cdr:x>0.88045</cdr:x>
      <cdr:y>0</cdr:y>
    </cdr:from>
    <cdr:to>
      <cdr:x>1</cdr:x>
      <cdr:y>0.54002</cdr:y>
    </cdr:to>
    <cdr:sp macro="" textlink="">
      <cdr:nvSpPr>
        <cdr:cNvPr id="6" name="テキスト ボックス 12"/>
        <cdr:cNvSpPr txBox="1"/>
      </cdr:nvSpPr>
      <cdr:spPr>
        <a:xfrm xmlns:a="http://schemas.openxmlformats.org/drawingml/2006/main">
          <a:off x="7424263" y="-4590129"/>
          <a:ext cx="1008112" cy="1200329"/>
        </a:xfrm>
        <a:prstGeom xmlns:a="http://schemas.openxmlformats.org/drawingml/2006/main" prst="rect">
          <a:avLst/>
        </a:prstGeom>
        <a:noFill xmlns:a="http://schemas.openxmlformats.org/drawingml/2006/main"/>
        <a:ln xmlns:a="http://schemas.openxmlformats.org/drawingml/2006/main">
          <a:solidFill>
            <a:schemeClr val="tx1"/>
          </a:solidFill>
        </a:l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ja-JP" altLang="en-US" dirty="0" smtClean="0"/>
            <a:t>火災</a:t>
          </a:r>
          <a:r>
            <a:rPr lang="ja-JP" altLang="en-US" dirty="0"/>
            <a:t>に</a:t>
          </a:r>
          <a:r>
            <a:rPr lang="ja-JP" altLang="en-US" dirty="0" smtClean="0"/>
            <a:t>よる死者数はゼロ</a:t>
          </a:r>
          <a:endParaRPr kumimoji="1" lang="ja-JP" alt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0.79885</cdr:x>
      <cdr:y>0.02943</cdr:y>
    </cdr:from>
    <cdr:to>
      <cdr:x>0.98025</cdr:x>
      <cdr:y>0.22662</cdr:y>
    </cdr:to>
    <cdr:sp macro="" textlink="">
      <cdr:nvSpPr>
        <cdr:cNvPr id="3" name="左矢印 2"/>
        <cdr:cNvSpPr/>
      </cdr:nvSpPr>
      <cdr:spPr>
        <a:xfrm xmlns:a="http://schemas.openxmlformats.org/drawingml/2006/main" rot="20274958">
          <a:off x="6574197" y="136582"/>
          <a:ext cx="1492903" cy="915262"/>
        </a:xfrm>
        <a:prstGeom xmlns:a="http://schemas.openxmlformats.org/drawingml/2006/main" prst="leftArrow">
          <a:avLst/>
        </a:prstGeom>
        <a:solidFill xmlns:a="http://schemas.openxmlformats.org/drawingml/2006/main">
          <a:srgbClr val="FF0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sz="2400" dirty="0" smtClean="0">
              <a:latin typeface="ＭＳ Ｐゴシック" panose="020B0600070205080204" pitchFamily="50" charset="-128"/>
              <a:ea typeface="ＭＳ Ｐゴシック" panose="020B0600070205080204" pitchFamily="50" charset="-128"/>
            </a:rPr>
            <a:t>減少！</a:t>
          </a:r>
          <a:endParaRPr lang="ja-JP" sz="2400" dirty="0">
            <a:latin typeface="ＭＳ Ｐゴシック" panose="020B0600070205080204" pitchFamily="50" charset="-128"/>
            <a:ea typeface="ＭＳ Ｐゴシック" panose="020B0600070205080204"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3633"/>
          </a:xfrm>
          <a:prstGeom prst="rect">
            <a:avLst/>
          </a:prstGeom>
        </p:spPr>
        <p:txBody>
          <a:bodyPr vert="horz" lIns="91440" tIns="45720" rIns="91440" bIns="45720" rtlCol="0"/>
          <a:lstStyle>
            <a:lvl1pPr algn="r">
              <a:defRPr sz="1200"/>
            </a:lvl1pPr>
          </a:lstStyle>
          <a:p>
            <a:fld id="{32C40673-E3FE-4366-BDAE-DA02AB140D05}" type="datetimeFigureOut">
              <a:rPr kumimoji="1" lang="ja-JP" altLang="en-US" smtClean="0"/>
              <a:t>2016/8/4</a:t>
            </a:fld>
            <a:endParaRPr kumimoji="1" lang="ja-JP" altLang="en-US"/>
          </a:p>
        </p:txBody>
      </p:sp>
      <p:sp>
        <p:nvSpPr>
          <p:cNvPr id="4" name="フッター プレースホルダー 3"/>
          <p:cNvSpPr>
            <a:spLocks noGrp="1"/>
          </p:cNvSpPr>
          <p:nvPr>
            <p:ph type="ftr" sz="quarter" idx="2"/>
          </p:nvPr>
        </p:nvSpPr>
        <p:spPr>
          <a:xfrm>
            <a:off x="0" y="9377316"/>
            <a:ext cx="2918831"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7316"/>
            <a:ext cx="2918831" cy="493633"/>
          </a:xfrm>
          <a:prstGeom prst="rect">
            <a:avLst/>
          </a:prstGeom>
        </p:spPr>
        <p:txBody>
          <a:bodyPr vert="horz" lIns="91440" tIns="45720" rIns="91440" bIns="45720" rtlCol="0" anchor="b"/>
          <a:lstStyle>
            <a:lvl1pPr algn="r">
              <a:defRPr sz="1200"/>
            </a:lvl1pPr>
          </a:lstStyle>
          <a:p>
            <a:fld id="{6ECB4E54-DCD5-41D8-9C00-A45D71AEE292}" type="slidenum">
              <a:rPr kumimoji="1" lang="ja-JP" altLang="en-US" smtClean="0"/>
              <a:t>‹#›</a:t>
            </a:fld>
            <a:endParaRPr kumimoji="1" lang="ja-JP" altLang="en-US"/>
          </a:p>
        </p:txBody>
      </p:sp>
    </p:spTree>
    <p:extLst>
      <p:ext uri="{BB962C8B-B14F-4D97-AF65-F5344CB8AC3E}">
        <p14:creationId xmlns:p14="http://schemas.microsoft.com/office/powerpoint/2010/main" val="2036877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633"/>
          </a:xfrm>
          <a:prstGeom prst="rect">
            <a:avLst/>
          </a:prstGeom>
        </p:spPr>
        <p:txBody>
          <a:bodyPr vert="horz" lIns="91440" tIns="45720" rIns="91440" bIns="45720" rtlCol="0"/>
          <a:lstStyle>
            <a:lvl1pPr algn="r">
              <a:defRPr sz="1200"/>
            </a:lvl1pPr>
          </a:lstStyle>
          <a:p>
            <a:fld id="{66E3D9A1-C546-4705-8AE5-FF5730E4E66C}" type="datetimeFigureOut">
              <a:rPr kumimoji="1" lang="ja-JP" altLang="en-US" smtClean="0"/>
              <a:t>2016/8/4</a:t>
            </a:fld>
            <a:endParaRPr kumimoji="1" lang="ja-JP" altLang="en-US"/>
          </a:p>
        </p:txBody>
      </p:sp>
      <p:sp>
        <p:nvSpPr>
          <p:cNvPr id="4" name="スライド イメージ プレースホルダー 3"/>
          <p:cNvSpPr>
            <a:spLocks noGrp="1" noRot="1" noChangeAspect="1"/>
          </p:cNvSpPr>
          <p:nvPr>
            <p:ph type="sldImg" idx="2"/>
          </p:nvPr>
        </p:nvSpPr>
        <p:spPr>
          <a:xfrm>
            <a:off x="900113" y="739775"/>
            <a:ext cx="4935537" cy="37036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9515"/>
            <a:ext cx="5388610" cy="444269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7316"/>
            <a:ext cx="2918831"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7316"/>
            <a:ext cx="2918831" cy="493633"/>
          </a:xfrm>
          <a:prstGeom prst="rect">
            <a:avLst/>
          </a:prstGeom>
        </p:spPr>
        <p:txBody>
          <a:bodyPr vert="horz" lIns="91440" tIns="45720" rIns="91440" bIns="45720" rtlCol="0" anchor="b"/>
          <a:lstStyle>
            <a:lvl1pPr algn="r">
              <a:defRPr sz="1200"/>
            </a:lvl1pPr>
          </a:lstStyle>
          <a:p>
            <a:fld id="{ABA08F61-0944-4F65-8AAC-9D23E05C09C7}" type="slidenum">
              <a:rPr kumimoji="1" lang="ja-JP" altLang="en-US" smtClean="0"/>
              <a:t>‹#›</a:t>
            </a:fld>
            <a:endParaRPr kumimoji="1" lang="ja-JP" altLang="en-US"/>
          </a:p>
        </p:txBody>
      </p:sp>
    </p:spTree>
    <p:extLst>
      <p:ext uri="{BB962C8B-B14F-4D97-AF65-F5344CB8AC3E}">
        <p14:creationId xmlns:p14="http://schemas.microsoft.com/office/powerpoint/2010/main" val="204438905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くらしの安全対策委員会、委員長の黒田です。くらしの安全対策委員会の取組みを発表いたします。</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1</a:t>
            </a:fld>
            <a:endParaRPr kumimoji="1" lang="ja-JP" altLang="en-US"/>
          </a:p>
        </p:txBody>
      </p:sp>
    </p:spTree>
    <p:extLst>
      <p:ext uri="{BB962C8B-B14F-4D97-AF65-F5344CB8AC3E}">
        <p14:creationId xmlns:p14="http://schemas.microsoft.com/office/powerpoint/2010/main" val="36979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次にそれぞれのプログラムについて説明します。まず、</a:t>
            </a:r>
            <a:r>
              <a:rPr kumimoji="1" lang="en-US" altLang="ja-JP" dirty="0" smtClean="0"/>
              <a:t>『</a:t>
            </a:r>
            <a:r>
              <a:rPr kumimoji="1" lang="ja-JP" altLang="en-US" dirty="0" smtClean="0"/>
              <a:t>日中独居世帯を含めた独居世帯はくらしに不安がある</a:t>
            </a:r>
            <a:r>
              <a:rPr kumimoji="1" lang="en-US" altLang="ja-JP" dirty="0" smtClean="0"/>
              <a:t>』</a:t>
            </a:r>
            <a:r>
              <a:rPr kumimoji="1" lang="ja-JP" altLang="en-US" dirty="0" smtClean="0"/>
              <a:t>という課題に対し、目標を「日中独居世帯を含めた独居世帯の不安感の軽減」としました。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活動内容としては、救急医療情報キット、通称「命のカプセル」を普及させ、有事の際に役立てます。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財源、対象、人材、評価に対する指標や測定項目については記載のとおりです。</a:t>
            </a:r>
            <a:r>
              <a:rPr kumimoji="1" lang="en-US" altLang="ja-JP" dirty="0" smtClean="0"/>
              <a:t>【</a:t>
            </a:r>
            <a:r>
              <a:rPr kumimoji="1" lang="ja-JP" altLang="en-US" dirty="0" smtClean="0"/>
              <a:t>通訳</a:t>
            </a:r>
            <a:r>
              <a:rPr kumimoji="1" lang="en-US" altLang="ja-JP"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10</a:t>
            </a:fld>
            <a:endParaRPr kumimoji="1" lang="ja-JP" altLang="en-US"/>
          </a:p>
        </p:txBody>
      </p:sp>
    </p:spTree>
    <p:extLst>
      <p:ext uri="{BB962C8B-B14F-4D97-AF65-F5344CB8AC3E}">
        <p14:creationId xmlns:p14="http://schemas.microsoft.com/office/powerpoint/2010/main" val="930392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ここで、命のカプセルについて説明しますが、左上の写真が「命のカプセル」になります。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活用方法としては、氏名、生年月日などの個人情報や医療情報、緊急連絡先などを記入したカードを筒の中に入れ、冷蔵庫で保管します。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冷蔵庫の扉にはシールを貼り、その情報の存在を救急隊に知らせることで、スムーズな救助に役立ちます。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当委員会では、普及のためのチラシを作成し、配布・回覧したり、「安全・安心の日の集い」でワークショップのテーマにしました。　</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11</a:t>
            </a:fld>
            <a:endParaRPr kumimoji="1" lang="ja-JP" altLang="en-US"/>
          </a:p>
        </p:txBody>
      </p:sp>
    </p:spTree>
    <p:extLst>
      <p:ext uri="{BB962C8B-B14F-4D97-AF65-F5344CB8AC3E}">
        <p14:creationId xmlns:p14="http://schemas.microsoft.com/office/powerpoint/2010/main" val="1200374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セーフコミュニティ初認証から現在までの実績としては、「命のカプセル」の導入・配布を町に提言しました。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また、普及のため、チラシを作り、回覧したり、年１回は町の広報紙にて広報を行ってきました。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en-US" altLang="ja-JP" dirty="0" smtClean="0"/>
              <a:t>2015</a:t>
            </a:r>
            <a:r>
              <a:rPr kumimoji="1" lang="ja-JP" altLang="en-US" dirty="0" smtClean="0"/>
              <a:t>年には、「携帯型の命のカプセル」の導入について検討し、</a:t>
            </a:r>
            <a:r>
              <a:rPr kumimoji="1" lang="en-US" altLang="ja-JP" dirty="0" smtClean="0"/>
              <a:t>2016</a:t>
            </a:r>
            <a:r>
              <a:rPr kumimoji="1" lang="ja-JP" altLang="en-US" dirty="0" smtClean="0"/>
              <a:t>年に配布する計画です。</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12</a:t>
            </a:fld>
            <a:endParaRPr kumimoji="1" lang="ja-JP" altLang="en-US"/>
          </a:p>
        </p:txBody>
      </p:sp>
    </p:spTree>
    <p:extLst>
      <p:ext uri="{BB962C8B-B14F-4D97-AF65-F5344CB8AC3E}">
        <p14:creationId xmlns:p14="http://schemas.microsoft.com/office/powerpoint/2010/main" val="2063945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次にプログラムの評価結果についてです。まず初期評価としては、表⑦のとおりこれまでに</a:t>
            </a:r>
            <a:r>
              <a:rPr kumimoji="1" lang="en-US" altLang="ja-JP" dirty="0" smtClean="0"/>
              <a:t>728</a:t>
            </a:r>
            <a:r>
              <a:rPr kumimoji="1" lang="ja-JP" altLang="en-US" dirty="0" smtClean="0"/>
              <a:t>個のカプセルを配布しました。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これは一人暮らし高齢者世帯及び高齢者のみ世帯の約４割が整備していることになります。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中期評価としては、表⑧の救急搬送時における「命のカプセル」の活用件数ですが、</a:t>
            </a:r>
            <a:r>
              <a:rPr kumimoji="1" lang="en-US" altLang="ja-JP" dirty="0" smtClean="0"/>
              <a:t>2012</a:t>
            </a:r>
            <a:r>
              <a:rPr kumimoji="1" lang="ja-JP" altLang="en-US" dirty="0" smtClean="0"/>
              <a:t>年からの４年間で９件の活用事例がありました。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長期的な評価としては、表⑨の「安心だと感じる人の割合」は、</a:t>
            </a:r>
            <a:r>
              <a:rPr kumimoji="1" lang="en-US" altLang="ja-JP" dirty="0" smtClean="0"/>
              <a:t>2011</a:t>
            </a:r>
            <a:r>
              <a:rPr kumimoji="1" lang="ja-JP" altLang="en-US" dirty="0" smtClean="0"/>
              <a:t>年の</a:t>
            </a:r>
            <a:r>
              <a:rPr kumimoji="1" lang="en-US" altLang="ja-JP" dirty="0" smtClean="0"/>
              <a:t>19.2</a:t>
            </a:r>
            <a:r>
              <a:rPr kumimoji="1" lang="ja-JP" altLang="en-US" dirty="0" smtClean="0"/>
              <a:t>％から</a:t>
            </a:r>
            <a:r>
              <a:rPr kumimoji="1" lang="en-US" altLang="ja-JP" dirty="0" smtClean="0"/>
              <a:t>2015</a:t>
            </a:r>
            <a:r>
              <a:rPr kumimoji="1" lang="ja-JP" altLang="en-US" dirty="0" smtClean="0"/>
              <a:t>年には</a:t>
            </a:r>
            <a:r>
              <a:rPr kumimoji="1" lang="en-US" altLang="ja-JP" dirty="0" smtClean="0"/>
              <a:t>24.6</a:t>
            </a:r>
            <a:r>
              <a:rPr kumimoji="1" lang="ja-JP" altLang="en-US" dirty="0" smtClean="0"/>
              <a:t>％と増加が見られました。</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13</a:t>
            </a:fld>
            <a:endParaRPr kumimoji="1" lang="ja-JP" altLang="en-US"/>
          </a:p>
        </p:txBody>
      </p:sp>
    </p:spTree>
    <p:extLst>
      <p:ext uri="{BB962C8B-B14F-4D97-AF65-F5344CB8AC3E}">
        <p14:creationId xmlns:p14="http://schemas.microsoft.com/office/powerpoint/2010/main" val="3633076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続いては「まち</a:t>
            </a:r>
            <a:r>
              <a:rPr kumimoji="1" lang="ja-JP" altLang="en-US" smtClean="0"/>
              <a:t>を</a:t>
            </a:r>
            <a:r>
              <a:rPr kumimoji="1" lang="ja-JP" altLang="en-US" smtClean="0"/>
              <a:t>明るくするプログラム</a:t>
            </a:r>
            <a:r>
              <a:rPr kumimoji="1" lang="ja-JP" altLang="en-US" dirty="0" smtClean="0"/>
              <a:t>」です。課題の</a:t>
            </a:r>
            <a:r>
              <a:rPr kumimoji="1" lang="en-US" altLang="ja-JP" dirty="0" smtClean="0"/>
              <a:t>『</a:t>
            </a:r>
            <a:r>
              <a:rPr kumimoji="1" lang="ja-JP" altLang="en-US" dirty="0" smtClean="0"/>
              <a:t>不審者、声かけ事案があり、道路等の暗さへの不安感がある」に対し、目標は「不審者出没件数の減少と、暗さへの不安感の軽減」としました。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内容としては、家庭・企業における玄関灯や外灯の夜９時までの点灯をお願いしたり、防犯外灯整備の推進を行ってきました。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財源、対象、人材や、指標、測定項目については記載のとおりです。</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14</a:t>
            </a:fld>
            <a:endParaRPr kumimoji="1" lang="ja-JP" altLang="en-US"/>
          </a:p>
        </p:txBody>
      </p:sp>
    </p:spTree>
    <p:extLst>
      <p:ext uri="{BB962C8B-B14F-4D97-AF65-F5344CB8AC3E}">
        <p14:creationId xmlns:p14="http://schemas.microsoft.com/office/powerpoint/2010/main" val="1372666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2010</a:t>
            </a:r>
            <a:r>
              <a:rPr kumimoji="1" lang="ja-JP" altLang="en-US" dirty="0" smtClean="0"/>
              <a:t>年には本対策委員会により、町中を実際に歩き、点灯状況を把握してまわりました。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en-US" altLang="ja-JP" dirty="0" smtClean="0"/>
              <a:t>2012</a:t>
            </a:r>
            <a:r>
              <a:rPr kumimoji="1" lang="ja-JP" altLang="en-US" dirty="0" smtClean="0"/>
              <a:t>年には「町を明るくする運動」のチラシやステッカーを作成・配布してきました。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ある一地域を抽出して、実際の点灯状況を確認したところ、</a:t>
            </a:r>
            <a:r>
              <a:rPr kumimoji="1" lang="en-US" altLang="ja-JP" dirty="0" smtClean="0"/>
              <a:t>2013</a:t>
            </a:r>
            <a:r>
              <a:rPr kumimoji="1" lang="ja-JP" altLang="en-US" dirty="0" smtClean="0"/>
              <a:t>年には</a:t>
            </a:r>
            <a:r>
              <a:rPr kumimoji="1" lang="en-US" altLang="ja-JP" dirty="0" smtClean="0"/>
              <a:t>86</a:t>
            </a:r>
            <a:r>
              <a:rPr kumimoji="1" lang="ja-JP" altLang="en-US" dirty="0" smtClean="0"/>
              <a:t>世帯中</a:t>
            </a:r>
            <a:r>
              <a:rPr kumimoji="1" lang="en-US" altLang="ja-JP" dirty="0" smtClean="0"/>
              <a:t>30</a:t>
            </a:r>
            <a:r>
              <a:rPr kumimoji="1" lang="ja-JP" altLang="en-US" dirty="0" smtClean="0"/>
              <a:t>世帯の点灯状況でしたが、</a:t>
            </a:r>
            <a:r>
              <a:rPr kumimoji="1" lang="en-US" altLang="ja-JP" dirty="0" smtClean="0"/>
              <a:t>2016</a:t>
            </a:r>
            <a:r>
              <a:rPr kumimoji="1" lang="ja-JP" altLang="en-US" dirty="0" smtClean="0"/>
              <a:t>年には</a:t>
            </a:r>
            <a:r>
              <a:rPr kumimoji="1" lang="en-US" altLang="ja-JP" dirty="0" smtClean="0"/>
              <a:t>88</a:t>
            </a:r>
            <a:r>
              <a:rPr kumimoji="1" lang="ja-JP" altLang="en-US" dirty="0" smtClean="0"/>
              <a:t>世帯中</a:t>
            </a:r>
            <a:r>
              <a:rPr kumimoji="1" lang="en-US" altLang="ja-JP" dirty="0" smtClean="0"/>
              <a:t>40</a:t>
            </a:r>
            <a:r>
              <a:rPr kumimoji="1" lang="ja-JP" altLang="en-US" dirty="0" smtClean="0"/>
              <a:t>世帯が点灯している状況が確認できました。</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15</a:t>
            </a:fld>
            <a:endParaRPr kumimoji="1" lang="ja-JP" altLang="en-US"/>
          </a:p>
        </p:txBody>
      </p:sp>
    </p:spTree>
    <p:extLst>
      <p:ext uri="{BB962C8B-B14F-4D97-AF65-F5344CB8AC3E}">
        <p14:creationId xmlns:p14="http://schemas.microsoft.com/office/powerpoint/2010/main" val="3953520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実績と計画については、こちらの表のとおりです。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町の広報を通じた啓発や、回覧などのほかに、通学者や通勤者が多い地域を対象にチラシやステッカーを配布し、各家庭に要請してきました。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また、不審者対策のひとつとして、「あいさつ運動」に子どもの安全対策委員会と共同して取組みました。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「あいさつ運動」は、地域でのコミュニケーションの活性化により、不審者を寄せ付けない「安全・安心な地域づくり」に役立つ取組みです。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当委員会としても、年４回、町の中心街や駅前に立ち、「街頭あいさつ運動」を実施してきました。</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16</a:t>
            </a:fld>
            <a:endParaRPr kumimoji="1" lang="ja-JP" altLang="en-US"/>
          </a:p>
        </p:txBody>
      </p:sp>
    </p:spTree>
    <p:extLst>
      <p:ext uri="{BB962C8B-B14F-4D97-AF65-F5344CB8AC3E}">
        <p14:creationId xmlns:p14="http://schemas.microsoft.com/office/powerpoint/2010/main" val="35366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評価結果ですが、まず、短期評価として、表⑩のとおり、</a:t>
            </a:r>
            <a:r>
              <a:rPr kumimoji="1" lang="en-US" altLang="ja-JP" dirty="0" smtClean="0"/>
              <a:t>2012</a:t>
            </a:r>
            <a:r>
              <a:rPr kumimoji="1" lang="ja-JP" altLang="en-US" dirty="0" smtClean="0"/>
              <a:t>年から</a:t>
            </a:r>
            <a:r>
              <a:rPr kumimoji="1" lang="en-US" altLang="ja-JP" dirty="0" smtClean="0"/>
              <a:t>2015</a:t>
            </a:r>
            <a:r>
              <a:rPr kumimoji="1" lang="ja-JP" altLang="en-US" dirty="0" smtClean="0"/>
              <a:t>年の４年間で</a:t>
            </a:r>
            <a:r>
              <a:rPr kumimoji="1" lang="en-US" altLang="ja-JP" dirty="0" smtClean="0"/>
              <a:t>141</a:t>
            </a:r>
            <a:r>
              <a:rPr kumimoji="1" lang="ja-JP" altLang="en-US" dirty="0" smtClean="0"/>
              <a:t>基の防犯外灯が新たに整備されました。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中期評価としての表⑪は、町の一地域を抽出して調査した結果ですが、</a:t>
            </a:r>
            <a:r>
              <a:rPr kumimoji="1" lang="en-US" altLang="ja-JP" dirty="0" smtClean="0"/>
              <a:t>2016</a:t>
            </a:r>
            <a:r>
              <a:rPr kumimoji="1" lang="ja-JP" altLang="en-US" dirty="0" smtClean="0"/>
              <a:t>年は</a:t>
            </a:r>
            <a:r>
              <a:rPr kumimoji="1" lang="en-US" altLang="ja-JP" dirty="0" smtClean="0"/>
              <a:t>2013</a:t>
            </a:r>
            <a:r>
              <a:rPr kumimoji="1" lang="ja-JP" altLang="en-US" dirty="0" smtClean="0"/>
              <a:t>年に比べ、</a:t>
            </a:r>
            <a:r>
              <a:rPr kumimoji="1" lang="en-US" altLang="ja-JP" dirty="0" smtClean="0"/>
              <a:t>10</a:t>
            </a:r>
            <a:r>
              <a:rPr kumimoji="1" lang="ja-JP" altLang="en-US" dirty="0" smtClean="0"/>
              <a:t>％ほど点灯率が増加しています。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長期評価としては、表⑫にありますが、声かけ事案発生件数は、毎年</a:t>
            </a:r>
            <a:r>
              <a:rPr kumimoji="1" lang="en-US" altLang="ja-JP" dirty="0" smtClean="0"/>
              <a:t>1</a:t>
            </a:r>
            <a:r>
              <a:rPr kumimoji="1" lang="ja-JP" altLang="en-US" dirty="0" smtClean="0"/>
              <a:t>～</a:t>
            </a:r>
            <a:r>
              <a:rPr kumimoji="1" lang="en-US" altLang="ja-JP" dirty="0" smtClean="0"/>
              <a:t>2</a:t>
            </a:r>
            <a:r>
              <a:rPr kumimoji="1" lang="ja-JP" altLang="en-US" dirty="0" smtClean="0"/>
              <a:t>件で推移しているものの、ゼロにはなりませんでした。</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17</a:t>
            </a:fld>
            <a:endParaRPr kumimoji="1" lang="ja-JP" altLang="en-US"/>
          </a:p>
        </p:txBody>
      </p:sp>
    </p:spTree>
    <p:extLst>
      <p:ext uri="{BB962C8B-B14F-4D97-AF65-F5344CB8AC3E}">
        <p14:creationId xmlns:p14="http://schemas.microsoft.com/office/powerpoint/2010/main" val="1779472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続いては「地震被害軽減プログラム」です。本プログラムは、</a:t>
            </a:r>
            <a:r>
              <a:rPr kumimoji="1" lang="en-US" altLang="ja-JP" dirty="0" smtClean="0"/>
              <a:t>2015</a:t>
            </a:r>
            <a:r>
              <a:rPr kumimoji="1" lang="ja-JP" altLang="en-US" dirty="0" smtClean="0"/>
              <a:t>年に新たに設定した</a:t>
            </a:r>
            <a:r>
              <a:rPr kumimoji="1" lang="en-US" altLang="ja-JP" dirty="0" smtClean="0"/>
              <a:t>『</a:t>
            </a:r>
            <a:r>
              <a:rPr kumimoji="1" lang="ja-JP" altLang="en-US" dirty="0" smtClean="0"/>
              <a:t>地震被害の軽減対策が不十分</a:t>
            </a:r>
            <a:r>
              <a:rPr kumimoji="1" lang="en-US" altLang="ja-JP" dirty="0" smtClean="0"/>
              <a:t>』</a:t>
            </a:r>
            <a:r>
              <a:rPr kumimoji="1" lang="ja-JP" altLang="en-US" dirty="0" smtClean="0"/>
              <a:t>との課題に対する取組みです。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目標を「地震からの減災意識と減災対策の向上」としました。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取組みとしては、広報やイベント等を通じての普及啓発活動により、減災・防災意識を高め、防災訓練参加者や防災士を増やします。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また、２つ目として家具転倒防止対策や感震ブレーカーの普及を促進します。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財源、対象、人材や指標及び測定項目については記載のとおりです。</a:t>
            </a:r>
            <a:r>
              <a:rPr kumimoji="1" lang="en-US" altLang="ja-JP" dirty="0" smtClean="0"/>
              <a:t>【</a:t>
            </a:r>
            <a:r>
              <a:rPr kumimoji="1" lang="ja-JP" altLang="en-US" dirty="0" smtClean="0"/>
              <a:t>通訳</a:t>
            </a:r>
            <a:r>
              <a:rPr kumimoji="1" lang="en-US" altLang="ja-JP"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18</a:t>
            </a:fld>
            <a:endParaRPr kumimoji="1" lang="ja-JP" altLang="en-US"/>
          </a:p>
        </p:txBody>
      </p:sp>
    </p:spTree>
    <p:extLst>
      <p:ext uri="{BB962C8B-B14F-4D97-AF65-F5344CB8AC3E}">
        <p14:creationId xmlns:p14="http://schemas.microsoft.com/office/powerpoint/2010/main" val="492643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左の写真は、震災総合訓練での防災士による指導の様子です。町民の訓練参加者数を増やし、さらに地域防災のリーダーとなってボランティアとして活躍いただく「防災士」の育成を推進していきます。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参考ですが、右の写真は、震災総合訓練での「給水車による給水訓練」の様子です。このほかにも様々な訓練が行われています。</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19</a:t>
            </a:fld>
            <a:endParaRPr kumimoji="1" lang="ja-JP" altLang="en-US"/>
          </a:p>
        </p:txBody>
      </p:sp>
    </p:spTree>
    <p:extLst>
      <p:ext uri="{BB962C8B-B14F-4D97-AF65-F5344CB8AC3E}">
        <p14:creationId xmlns:p14="http://schemas.microsoft.com/office/powerpoint/2010/main" val="1765056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対策委員はご覧のように、町民団体等５人、関係機関等２人、行政関係４人の合計１１人で構成しています。</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2</a:t>
            </a:fld>
            <a:endParaRPr kumimoji="1" lang="ja-JP" altLang="en-US"/>
          </a:p>
        </p:txBody>
      </p:sp>
    </p:spTree>
    <p:extLst>
      <p:ext uri="{BB962C8B-B14F-4D97-AF65-F5344CB8AC3E}">
        <p14:creationId xmlns:p14="http://schemas.microsoft.com/office/powerpoint/2010/main" val="3301405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具体的な減災対策として、上の写真にあるように、家具の転倒を防止するため、つっぱり棒を設置するなど、「家具転倒防止対策」を推進します。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また、震災後に発生しやすい通電火災を防ぐため、「感震ブレーカー」の設置を推進してまいります。</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20</a:t>
            </a:fld>
            <a:endParaRPr kumimoji="1" lang="ja-JP" altLang="en-US"/>
          </a:p>
        </p:txBody>
      </p:sp>
    </p:spTree>
    <p:extLst>
      <p:ext uri="{BB962C8B-B14F-4D97-AF65-F5344CB8AC3E}">
        <p14:creationId xmlns:p14="http://schemas.microsoft.com/office/powerpoint/2010/main" val="4186364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2015</a:t>
            </a:r>
            <a:r>
              <a:rPr kumimoji="1" lang="ja-JP" altLang="en-US" dirty="0" smtClean="0"/>
              <a:t>年に検討が始まったところであり、まだ実績はありませんが、今後は、防災意識や減災対策の現状を把握するためのアンケートを実施予定です。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また、具体的な減災対策については、モデル地区から重点的に広め、徐々に全町展開を図っていく予定です。</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21</a:t>
            </a:fld>
            <a:endParaRPr kumimoji="1" lang="ja-JP" altLang="en-US"/>
          </a:p>
        </p:txBody>
      </p:sp>
    </p:spTree>
    <p:extLst>
      <p:ext uri="{BB962C8B-B14F-4D97-AF65-F5344CB8AC3E}">
        <p14:creationId xmlns:p14="http://schemas.microsoft.com/office/powerpoint/2010/main" val="37706010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指標に対する現状値ですが、表⑬にありますとおり、緊急情報配信メールへの登録率は</a:t>
            </a:r>
            <a:r>
              <a:rPr kumimoji="1" lang="en-US" altLang="ja-JP" dirty="0" smtClean="0"/>
              <a:t>13.6</a:t>
            </a:r>
            <a:r>
              <a:rPr kumimoji="1" lang="ja-JP" altLang="en-US" dirty="0" smtClean="0"/>
              <a:t>％程度です。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また、表⑭のとおり、年１回実施する町の震災総合訓練への参加率は約</a:t>
            </a:r>
            <a:r>
              <a:rPr kumimoji="1" lang="en-US" altLang="ja-JP" dirty="0" smtClean="0"/>
              <a:t>12.9</a:t>
            </a:r>
            <a:r>
              <a:rPr kumimoji="1" lang="ja-JP" altLang="en-US" dirty="0" smtClean="0"/>
              <a:t>％です。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さらに、表⑮のとおり、今現在の町内の防災士数は</a:t>
            </a:r>
            <a:r>
              <a:rPr kumimoji="1" lang="en-US" altLang="ja-JP" dirty="0" smtClean="0"/>
              <a:t>32</a:t>
            </a:r>
            <a:r>
              <a:rPr kumimoji="1" lang="ja-JP" altLang="en-US" dirty="0" smtClean="0"/>
              <a:t>人といった状況です。</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22</a:t>
            </a:fld>
            <a:endParaRPr kumimoji="1" lang="ja-JP" altLang="en-US"/>
          </a:p>
        </p:txBody>
      </p:sp>
    </p:spTree>
    <p:extLst>
      <p:ext uri="{BB962C8B-B14F-4D97-AF65-F5344CB8AC3E}">
        <p14:creationId xmlns:p14="http://schemas.microsoft.com/office/powerpoint/2010/main" val="3908664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対策委員会としての気づきや変化は、まず１つめとして、地震発生確率の高まりから、新課題として地震被害軽減対策に取組むことになりました。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２つ目としては、命のカプセルの導入は、本対策委員会発で町を通じて行ってきましたが、モデル地区等でも連動した取組みとなり、「地区内に広げよう」と普及が進んでいます。</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23</a:t>
            </a:fld>
            <a:endParaRPr kumimoji="1" lang="ja-JP" altLang="en-US"/>
          </a:p>
        </p:txBody>
      </p:sp>
    </p:spTree>
    <p:extLst>
      <p:ext uri="{BB962C8B-B14F-4D97-AF65-F5344CB8AC3E}">
        <p14:creationId xmlns:p14="http://schemas.microsoft.com/office/powerpoint/2010/main" val="29363315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課題としては、「命のカプセル」も「まちを明るくする運動」も認知度が低い状況にあります。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今後は、「目的」「取組み」「成果」のそれぞれについての「見える化」により、認知度を高めていく必要があります。</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24</a:t>
            </a:fld>
            <a:endParaRPr kumimoji="1" lang="ja-JP" altLang="en-US"/>
          </a:p>
        </p:txBody>
      </p:sp>
    </p:spTree>
    <p:extLst>
      <p:ext uri="{BB962C8B-B14F-4D97-AF65-F5344CB8AC3E}">
        <p14:creationId xmlns:p14="http://schemas.microsoft.com/office/powerpoint/2010/main" val="18635680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今後の計画としては、まずは現在の状況を把握しきれていない部分もあるので、スライドにあるような項目について調査を実施していきます。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smtClean="0"/>
              <a:t>各プログラム</a:t>
            </a:r>
            <a:r>
              <a:rPr kumimoji="1" lang="ja-JP" altLang="en-US" dirty="0" smtClean="0"/>
              <a:t>については、もう一度見直しを図り、より目に見える形で成果が出るような工夫を委員会にて検討してまいりたいと思います。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以上で「くらしの安全対策委員会」の発表を終了します。ありがとうございました。</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25</a:t>
            </a:fld>
            <a:endParaRPr kumimoji="1" lang="ja-JP" altLang="en-US"/>
          </a:p>
        </p:txBody>
      </p:sp>
    </p:spTree>
    <p:extLst>
      <p:ext uri="{BB962C8B-B14F-4D97-AF65-F5344CB8AC3E}">
        <p14:creationId xmlns:p14="http://schemas.microsoft.com/office/powerpoint/2010/main" val="2364700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セーフコミュニティ認証取得前の議論の中で、２つの大きな問題点があげられました。①独居による暮らしへの不安、②治安　です。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また、新たな問題として、災害に焦点が当てられるようになりました。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当時の状況のデータ等を収集し、分析する中で、これらの問題への対策について取り組むため、「くらしの安全対策委員会」を設置することになりました。</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3</a:t>
            </a:fld>
            <a:endParaRPr kumimoji="1" lang="ja-JP" altLang="en-US"/>
          </a:p>
        </p:txBody>
      </p:sp>
    </p:spTree>
    <p:extLst>
      <p:ext uri="{BB962C8B-B14F-4D97-AF65-F5344CB8AC3E}">
        <p14:creationId xmlns:p14="http://schemas.microsoft.com/office/powerpoint/2010/main" val="36979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続いて、それぞれの課題と状況についてです。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表①は独居世帯を対象に体感治安についてお聞きしたものです。</a:t>
            </a:r>
            <a:r>
              <a:rPr kumimoji="1" lang="en-US" altLang="ja-JP" dirty="0" smtClean="0"/>
              <a:t>2013</a:t>
            </a:r>
            <a:r>
              <a:rPr kumimoji="1" lang="ja-JP" altLang="en-US" dirty="0" smtClean="0"/>
              <a:t>年では、「安心だとまったく感じない人」が</a:t>
            </a:r>
            <a:r>
              <a:rPr kumimoji="1" lang="en-US" altLang="ja-JP" dirty="0" smtClean="0"/>
              <a:t>14.3</a:t>
            </a:r>
            <a:r>
              <a:rPr kumimoji="1" lang="ja-JP" altLang="en-US" dirty="0" smtClean="0"/>
              <a:t>％もいました。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そのようなことから、課題を</a:t>
            </a:r>
            <a:r>
              <a:rPr kumimoji="1" lang="en-US" altLang="ja-JP" dirty="0" smtClean="0"/>
              <a:t>『</a:t>
            </a:r>
            <a:r>
              <a:rPr kumimoji="1" lang="ja-JP" altLang="en-US" dirty="0" smtClean="0"/>
              <a:t>日中独居世帯を含めた独居世帯はくらしに不安がある</a:t>
            </a:r>
            <a:r>
              <a:rPr kumimoji="1" lang="en-US" altLang="ja-JP" dirty="0" smtClean="0"/>
              <a:t>』</a:t>
            </a:r>
            <a:r>
              <a:rPr kumimoji="1" lang="ja-JP" altLang="en-US" dirty="0" smtClean="0"/>
              <a:t>としました。</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4</a:t>
            </a:fld>
            <a:endParaRPr kumimoji="1" lang="ja-JP" altLang="en-US"/>
          </a:p>
        </p:txBody>
      </p:sp>
    </p:spTree>
    <p:extLst>
      <p:ext uri="{BB962C8B-B14F-4D97-AF65-F5344CB8AC3E}">
        <p14:creationId xmlns:p14="http://schemas.microsoft.com/office/powerpoint/2010/main" val="612088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続いて表②をご覧ください。不審者の出没件数になります。身体への被害を与える犯罪までには至りませんが、不審者は毎年発生しています。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表③では、</a:t>
            </a:r>
            <a:r>
              <a:rPr kumimoji="1" lang="en-US" altLang="ja-JP" dirty="0" smtClean="0"/>
              <a:t>2010</a:t>
            </a:r>
            <a:r>
              <a:rPr kumimoji="1" lang="ja-JP" altLang="en-US" dirty="0" smtClean="0"/>
              <a:t>年にセーフコミュニティアンケートを実施し、どういった面の要望があるか調査したところ、外灯の設置要望が</a:t>
            </a:r>
            <a:r>
              <a:rPr kumimoji="1" lang="en-US" altLang="ja-JP" dirty="0" smtClean="0"/>
              <a:t>187</a:t>
            </a:r>
            <a:r>
              <a:rPr kumimoji="1" lang="ja-JP" altLang="en-US" dirty="0" smtClean="0"/>
              <a:t>件にものぼる結果となりました。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以上のことから、課題を</a:t>
            </a:r>
            <a:r>
              <a:rPr kumimoji="1" lang="en-US" altLang="ja-JP" dirty="0" smtClean="0"/>
              <a:t>『</a:t>
            </a:r>
            <a:r>
              <a:rPr kumimoji="1" lang="ja-JP" altLang="en-US" dirty="0" smtClean="0"/>
              <a:t>不審者、声かけ事案があり、道路等の暗さへの不安感がある</a:t>
            </a:r>
            <a:r>
              <a:rPr kumimoji="1" lang="en-US" altLang="ja-JP" dirty="0" smtClean="0"/>
              <a:t>』</a:t>
            </a:r>
            <a:r>
              <a:rPr kumimoji="1" lang="ja-JP" altLang="en-US" dirty="0" smtClean="0"/>
              <a:t>としました。</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5</a:t>
            </a:fld>
            <a:endParaRPr kumimoji="1" lang="ja-JP" altLang="en-US"/>
          </a:p>
        </p:txBody>
      </p:sp>
    </p:spTree>
    <p:extLst>
      <p:ext uri="{BB962C8B-B14F-4D97-AF65-F5344CB8AC3E}">
        <p14:creationId xmlns:p14="http://schemas.microsoft.com/office/powerpoint/2010/main" val="3464703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続いて表④です。こちらは箕輪町における地震被害を想定したものです。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中でも一番上の赤字の部分ですが、こちらは「糸静線南側」地震の想定です。「マグニチュード</a:t>
            </a:r>
            <a:r>
              <a:rPr kumimoji="1" lang="en-US" altLang="ja-JP" dirty="0" smtClean="0"/>
              <a:t>7.6</a:t>
            </a:r>
            <a:r>
              <a:rPr kumimoji="1" lang="ja-JP" altLang="en-US" dirty="0" smtClean="0"/>
              <a:t>」、「</a:t>
            </a:r>
            <a:r>
              <a:rPr kumimoji="1" lang="en-US" altLang="ja-JP" dirty="0" smtClean="0"/>
              <a:t>30</a:t>
            </a:r>
            <a:r>
              <a:rPr kumimoji="1" lang="ja-JP" altLang="en-US" dirty="0" smtClean="0"/>
              <a:t>年以内に発生する確率が</a:t>
            </a:r>
            <a:r>
              <a:rPr kumimoji="1" lang="en-US" altLang="ja-JP" dirty="0" smtClean="0"/>
              <a:t>13</a:t>
            </a:r>
            <a:r>
              <a:rPr kumimoji="1" lang="ja-JP" altLang="en-US" dirty="0" smtClean="0"/>
              <a:t>～</a:t>
            </a:r>
            <a:r>
              <a:rPr kumimoji="1" lang="en-US" altLang="ja-JP" dirty="0" smtClean="0"/>
              <a:t>30</a:t>
            </a:r>
            <a:r>
              <a:rPr kumimoji="1" lang="ja-JP" altLang="en-US" dirty="0" smtClean="0"/>
              <a:t>％」、「震度</a:t>
            </a:r>
            <a:r>
              <a:rPr kumimoji="1" lang="en-US" altLang="ja-JP" dirty="0" smtClean="0"/>
              <a:t>7</a:t>
            </a:r>
            <a:r>
              <a:rPr kumimoji="1" lang="ja-JP" altLang="en-US" dirty="0" smtClean="0"/>
              <a:t>」、「死者</a:t>
            </a:r>
            <a:r>
              <a:rPr kumimoji="1" lang="en-US" altLang="ja-JP" dirty="0" smtClean="0"/>
              <a:t>100</a:t>
            </a:r>
            <a:r>
              <a:rPr kumimoji="1" lang="ja-JP" altLang="en-US" dirty="0" smtClean="0"/>
              <a:t>人」、と想定されています。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また、表⑤は、長野県における減災効果の想定です。先ほどの「糸静線」地震が現状のまま起きた場合、</a:t>
            </a:r>
            <a:r>
              <a:rPr kumimoji="1" lang="en-US" altLang="ja-JP" dirty="0" smtClean="0"/>
              <a:t>5,600</a:t>
            </a:r>
            <a:r>
              <a:rPr kumimoji="1" lang="ja-JP" altLang="en-US" dirty="0" smtClean="0"/>
              <a:t>人の死者が発生すると予想しています。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しかしながら、「耐震化」や「家具固定」「感震ブレーカー」などの対策により、死者を７分の１にまで減少させることができるとしたものです。</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6</a:t>
            </a:fld>
            <a:endParaRPr kumimoji="1" lang="ja-JP" altLang="en-US"/>
          </a:p>
        </p:txBody>
      </p:sp>
    </p:spTree>
    <p:extLst>
      <p:ext uri="{BB962C8B-B14F-4D97-AF65-F5344CB8AC3E}">
        <p14:creationId xmlns:p14="http://schemas.microsoft.com/office/powerpoint/2010/main" val="934048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さらに表⑥をご覧ください。町では、年１回、行政と地域と住民が一体となり、写真にあるような地震を想定した避難訓練を実施しています。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このグラフは国や県と</a:t>
            </a:r>
            <a:r>
              <a:rPr kumimoji="1" lang="en-US" altLang="ja-JP" dirty="0" smtClean="0"/>
              <a:t>10</a:t>
            </a:r>
            <a:r>
              <a:rPr kumimoji="1" lang="ja-JP" altLang="en-US" dirty="0" smtClean="0"/>
              <a:t>万人対で比べたものですが、国や県に比べ参加者は多いものの、</a:t>
            </a:r>
            <a:r>
              <a:rPr kumimoji="1" lang="en-US" altLang="ja-JP" dirty="0" smtClean="0"/>
              <a:t>2014</a:t>
            </a:r>
            <a:r>
              <a:rPr kumimoji="1" lang="ja-JP" altLang="en-US" dirty="0" smtClean="0"/>
              <a:t>年から</a:t>
            </a:r>
            <a:r>
              <a:rPr kumimoji="1" lang="en-US" altLang="ja-JP" dirty="0" smtClean="0"/>
              <a:t>2015</a:t>
            </a:r>
            <a:r>
              <a:rPr kumimoji="1" lang="ja-JP" altLang="en-US" dirty="0" smtClean="0"/>
              <a:t>年にかけて減少しています。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以上のことから、当委員会における新課題として</a:t>
            </a:r>
            <a:r>
              <a:rPr kumimoji="1" lang="en-US" altLang="ja-JP" dirty="0" smtClean="0"/>
              <a:t>『</a:t>
            </a:r>
            <a:r>
              <a:rPr kumimoji="1" lang="ja-JP" altLang="en-US" dirty="0" smtClean="0"/>
              <a:t>地震被害の軽減対策が不十分</a:t>
            </a:r>
            <a:r>
              <a:rPr kumimoji="1" lang="en-US" altLang="ja-JP" dirty="0" smtClean="0"/>
              <a:t>』</a:t>
            </a:r>
            <a:r>
              <a:rPr kumimoji="1" lang="ja-JP" altLang="en-US" dirty="0" smtClean="0"/>
              <a:t>としました。</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7</a:t>
            </a:fld>
            <a:endParaRPr kumimoji="1" lang="ja-JP" altLang="en-US"/>
          </a:p>
        </p:txBody>
      </p:sp>
    </p:spTree>
    <p:extLst>
      <p:ext uri="{BB962C8B-B14F-4D97-AF65-F5344CB8AC3E}">
        <p14:creationId xmlns:p14="http://schemas.microsoft.com/office/powerpoint/2010/main" val="2064332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３つの課題に対し、①命のカプセルの普及と、②まちを明るくする運動、③地震被害の軽減　の３つのプログラムを設定しました。</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8</a:t>
            </a:fld>
            <a:endParaRPr kumimoji="1" lang="ja-JP" altLang="en-US"/>
          </a:p>
        </p:txBody>
      </p:sp>
    </p:spTree>
    <p:extLst>
      <p:ext uri="{BB962C8B-B14F-4D97-AF65-F5344CB8AC3E}">
        <p14:creationId xmlns:p14="http://schemas.microsoft.com/office/powerpoint/2010/main" val="3218342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こちらの表は３つの課題に対し、対策をレベル別にまとめたものです。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当委員会が進める「命のカプセル」の方向性としては「教育・啓発」です。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「まちを明るくする運動」と「減災対策の推進」の方向性としては、「教育・啓発」と「環境整備」に位置づけられます。</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9</a:t>
            </a:fld>
            <a:endParaRPr kumimoji="1" lang="ja-JP" altLang="en-US"/>
          </a:p>
        </p:txBody>
      </p:sp>
    </p:spTree>
    <p:extLst>
      <p:ext uri="{BB962C8B-B14F-4D97-AF65-F5344CB8AC3E}">
        <p14:creationId xmlns:p14="http://schemas.microsoft.com/office/powerpoint/2010/main" val="2844200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7" name="Date Placeholder 6"/>
          <p:cNvSpPr>
            <a:spLocks noGrp="1"/>
          </p:cNvSpPr>
          <p:nvPr>
            <p:ph type="dt" sz="half" idx="10"/>
          </p:nvPr>
        </p:nvSpPr>
        <p:spPr/>
        <p:txBody>
          <a:bodyPr/>
          <a:lstStyle/>
          <a:p>
            <a:fld id="{D721B835-054C-4144-B964-2B9F11F1F85B}" type="datetime1">
              <a:rPr kumimoji="1" lang="ja-JP" altLang="en-US" smtClean="0"/>
              <a:t>2016/8/4</a:t>
            </a:fld>
            <a:endParaRPr kumimoji="1" lang="ja-JP" altLang="en-US"/>
          </a:p>
        </p:txBody>
      </p:sp>
      <p:sp>
        <p:nvSpPr>
          <p:cNvPr id="8" name="Slide Number Placeholder 7"/>
          <p:cNvSpPr>
            <a:spLocks noGrp="1"/>
          </p:cNvSpPr>
          <p:nvPr>
            <p:ph type="sldNum" sz="quarter" idx="11"/>
          </p:nvPr>
        </p:nvSpPr>
        <p:spPr/>
        <p:txBody>
          <a:bodyPr/>
          <a:lstStyle/>
          <a:p>
            <a:fld id="{D2D8002D-B5B0-4BAC-B1F6-782DDCCE6D9C}" type="slidenum">
              <a:rPr kumimoji="1" lang="ja-JP" altLang="en-US" smtClean="0"/>
              <a:t>‹#›</a:t>
            </a:fld>
            <a:endParaRPr kumimoji="1" lang="ja-JP" altLang="en-US"/>
          </a:p>
        </p:txBody>
      </p:sp>
      <p:sp>
        <p:nvSpPr>
          <p:cNvPr id="9" name="Footer Placeholder 8"/>
          <p:cNvSpPr>
            <a:spLocks noGrp="1"/>
          </p:cNvSpPr>
          <p:nvPr>
            <p:ph type="ftr" sz="quarter" idx="12"/>
          </p:nvPr>
        </p:nvSpPr>
        <p:spPr/>
        <p:txBody>
          <a:bodyPr/>
          <a:lstStyle/>
          <a:p>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D7A6BD1D-EFE4-4340-AAB5-F514E7476A44}" type="datetime1">
              <a:rPr kumimoji="1" lang="ja-JP" altLang="en-US" smtClean="0"/>
              <a:t>2016/8/4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4CDD4FA8-68C1-4C59-9FAC-71CCAAB4B091}" type="datetime1">
              <a:rPr kumimoji="1" lang="ja-JP" altLang="en-US" smtClean="0"/>
              <a:t>2016/8/4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4" name="Date Placeholder 3"/>
          <p:cNvSpPr>
            <a:spLocks noGrp="1"/>
          </p:cNvSpPr>
          <p:nvPr>
            <p:ph type="dt" sz="half" idx="10"/>
          </p:nvPr>
        </p:nvSpPr>
        <p:spPr/>
        <p:txBody>
          <a:bodyPr/>
          <a:lstStyle/>
          <a:p>
            <a:fld id="{0FB3E4FE-2308-469B-B7F7-18CD3C75B156}" type="datetime1">
              <a:rPr kumimoji="1" lang="ja-JP" altLang="en-US" smtClean="0"/>
              <a:t>2016/8/4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9EFC538-C0A6-49D6-95B2-656B32DEAD8F}" type="datetime1">
              <a:rPr kumimoji="1" lang="ja-JP" altLang="en-US" smtClean="0"/>
              <a:t>2016/8/4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5" name="Date Placeholder 4"/>
          <p:cNvSpPr>
            <a:spLocks noGrp="1"/>
          </p:cNvSpPr>
          <p:nvPr>
            <p:ph type="dt" sz="half" idx="10"/>
          </p:nvPr>
        </p:nvSpPr>
        <p:spPr/>
        <p:txBody>
          <a:bodyPr/>
          <a:lstStyle/>
          <a:p>
            <a:fld id="{26088B5F-AEAB-43FA-94D7-6620861DC03D}" type="datetime1">
              <a:rPr kumimoji="1" lang="ja-JP" altLang="en-US" smtClean="0"/>
              <a:t>2016/8/4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9" name="Content Placeholder 8"/>
          <p:cNvSpPr>
            <a:spLocks noGrp="1"/>
          </p:cNvSpPr>
          <p:nvPr>
            <p:ph sz="quarter" idx="13"/>
          </p:nvPr>
        </p:nvSpPr>
        <p:spPr>
          <a:xfrm>
            <a:off x="365760" y="1600200"/>
            <a:ext cx="4041648" cy="452628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7" name="Date Placeholder 6"/>
          <p:cNvSpPr>
            <a:spLocks noGrp="1"/>
          </p:cNvSpPr>
          <p:nvPr>
            <p:ph type="dt" sz="half" idx="10"/>
          </p:nvPr>
        </p:nvSpPr>
        <p:spPr/>
        <p:txBody>
          <a:bodyPr/>
          <a:lstStyle/>
          <a:p>
            <a:fld id="{247331CC-4F7A-42B8-8C38-2B7DC2F81B74}" type="datetime1">
              <a:rPr kumimoji="1" lang="ja-JP" altLang="en-US" smtClean="0"/>
              <a:t>2016/8/4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11" name="Content Placeholder 10"/>
          <p:cNvSpPr>
            <a:spLocks noGrp="1"/>
          </p:cNvSpPr>
          <p:nvPr>
            <p:ph sz="quarter" idx="13"/>
          </p:nvPr>
        </p:nvSpPr>
        <p:spPr>
          <a:xfrm>
            <a:off x="457200" y="2212848"/>
            <a:ext cx="4041648" cy="391363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C0FB3D74-4955-45B9-8144-0CDD9C160510}" type="datetime1">
              <a:rPr kumimoji="1" lang="ja-JP" altLang="en-US" smtClean="0"/>
              <a:t>2016/8/4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01957B-82DD-4AC8-92D3-A0E375E1835A}" type="datetime1">
              <a:rPr kumimoji="1" lang="ja-JP" altLang="en-US" smtClean="0"/>
              <a:t>2016/8/4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54A1D69-BE87-46E5-A752-234C4ABB4C86}" type="datetime1">
              <a:rPr kumimoji="1" lang="ja-JP" altLang="en-US" smtClean="0"/>
              <a:t>2016/8/4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88A2015-F4D1-4244-9447-AED6F58BACD5}" type="datetime1">
              <a:rPr kumimoji="1" lang="ja-JP" altLang="en-US" smtClean="0"/>
              <a:t>2016/8/4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C8B76170-6D33-41FE-96FD-88D4141F5B02}" type="datetime1">
              <a:rPr kumimoji="1" lang="ja-JP" altLang="en-US" smtClean="0"/>
              <a:t>2016/8/4</a:t>
            </a:fld>
            <a:endParaRPr kumimoji="1" lang="ja-JP" alt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kumimoji="1" lang="ja-JP" alt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D2D8002D-B5B0-4BAC-B1F6-782DDCCE6D9C}" type="slidenum">
              <a:rPr kumimoji="1" lang="ja-JP" altLang="en-US" smtClean="0"/>
              <a:t>‹#›</a:t>
            </a:fld>
            <a:endParaRPr kumimoji="1" lang="ja-JP" alt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ftr="0" dt="0"/>
  <p:txStyles>
    <p:title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2.jp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19592"/>
            <a:ext cx="1331640" cy="1119861"/>
          </a:xfrm>
          <a:prstGeom prst="rect">
            <a:avLst/>
          </a:prstGeom>
        </p:spPr>
      </p:pic>
      <p:sp>
        <p:nvSpPr>
          <p:cNvPr id="4" name="タイトル 3"/>
          <p:cNvSpPr>
            <a:spLocks noGrp="1"/>
          </p:cNvSpPr>
          <p:nvPr>
            <p:ph type="ctrTitle"/>
          </p:nvPr>
        </p:nvSpPr>
        <p:spPr>
          <a:xfrm>
            <a:off x="251520" y="1700808"/>
            <a:ext cx="8640960" cy="1029808"/>
          </a:xfrm>
          <a:noFill/>
        </p:spPr>
        <p:txBody>
          <a:bodyPr>
            <a:noAutofit/>
          </a:bodyPr>
          <a:lstStyle/>
          <a:p>
            <a:r>
              <a:rPr lang="ja-JP" altLang="en-US" sz="5800" dirty="0">
                <a:solidFill>
                  <a:schemeClr val="tx1"/>
                </a:solidFill>
                <a:effectLst>
                  <a:innerShdw blurRad="63500" dist="50800" dir="13500000">
                    <a:schemeClr val="bg1">
                      <a:lumMod val="75000"/>
                      <a:alpha val="50000"/>
                    </a:schemeClr>
                  </a:innerShdw>
                </a:effectLst>
              </a:rPr>
              <a:t>くらしの</a:t>
            </a:r>
            <a:r>
              <a:rPr lang="ja-JP" altLang="en-US" sz="5800" dirty="0" smtClean="0">
                <a:solidFill>
                  <a:schemeClr val="tx1"/>
                </a:solidFill>
                <a:effectLst>
                  <a:innerShdw blurRad="63500" dist="50800" dir="13500000">
                    <a:schemeClr val="bg1">
                      <a:lumMod val="75000"/>
                      <a:alpha val="50000"/>
                    </a:schemeClr>
                  </a:innerShdw>
                </a:effectLst>
              </a:rPr>
              <a:t>安全</a:t>
            </a:r>
            <a:r>
              <a:rPr kumimoji="1" lang="ja-JP" altLang="en-US" sz="5800" dirty="0" smtClean="0">
                <a:solidFill>
                  <a:schemeClr val="tx1"/>
                </a:solidFill>
                <a:effectLst>
                  <a:innerShdw blurRad="63500" dist="50800" dir="13500000">
                    <a:schemeClr val="bg1">
                      <a:lumMod val="75000"/>
                      <a:alpha val="50000"/>
                    </a:schemeClr>
                  </a:innerShdw>
                </a:effectLst>
              </a:rPr>
              <a:t>対策委員会</a:t>
            </a:r>
            <a:endParaRPr kumimoji="1" lang="ja-JP" altLang="en-US" sz="5800" dirty="0">
              <a:solidFill>
                <a:schemeClr val="tx1"/>
              </a:solidFill>
              <a:effectLst>
                <a:innerShdw blurRad="63500" dist="50800" dir="13500000">
                  <a:schemeClr val="bg1">
                    <a:lumMod val="75000"/>
                    <a:alpha val="50000"/>
                  </a:schemeClr>
                </a:innerShdw>
              </a:effectLst>
            </a:endParaRPr>
          </a:p>
        </p:txBody>
      </p:sp>
      <p:sp>
        <p:nvSpPr>
          <p:cNvPr id="5" name="サブタイトル 4"/>
          <p:cNvSpPr>
            <a:spLocks noGrp="1"/>
          </p:cNvSpPr>
          <p:nvPr>
            <p:ph type="subTitle" idx="1"/>
          </p:nvPr>
        </p:nvSpPr>
        <p:spPr>
          <a:xfrm>
            <a:off x="2267744" y="3886200"/>
            <a:ext cx="5504656" cy="1752600"/>
          </a:xfrm>
        </p:spPr>
        <p:txBody>
          <a:bodyPr>
            <a:normAutofit fontScale="92500"/>
          </a:bodyPr>
          <a:lstStyle/>
          <a:p>
            <a:pPr algn="l"/>
            <a:r>
              <a:rPr kumimoji="1" lang="ja-JP" altLang="en-US" dirty="0" smtClean="0">
                <a:solidFill>
                  <a:schemeClr val="tx1"/>
                </a:solidFill>
                <a:latin typeface="ＭＳ ゴシック" panose="020B0609070205080204" pitchFamily="49" charset="-128"/>
                <a:ea typeface="ＭＳ ゴシック" panose="020B0609070205080204" pitchFamily="49" charset="-128"/>
              </a:rPr>
              <a:t>発表日</a:t>
            </a:r>
            <a:r>
              <a:rPr kumimoji="1" lang="ja-JP" altLang="en-US" dirty="0" smtClean="0">
                <a:latin typeface="ＭＳ ゴシック" panose="020B0609070205080204" pitchFamily="49" charset="-128"/>
                <a:ea typeface="ＭＳ ゴシック" panose="020B0609070205080204" pitchFamily="49" charset="-128"/>
              </a:rPr>
              <a:t>　</a:t>
            </a:r>
            <a:r>
              <a:rPr lang="en-US" altLang="ja-JP" dirty="0" smtClean="0">
                <a:solidFill>
                  <a:schemeClr val="tx1"/>
                </a:solidFill>
                <a:latin typeface="ＭＳ ゴシック" panose="020B0609070205080204" pitchFamily="49" charset="-128"/>
                <a:ea typeface="ＭＳ ゴシック" panose="020B0609070205080204" pitchFamily="49" charset="-128"/>
              </a:rPr>
              <a:t>2016</a:t>
            </a:r>
            <a:r>
              <a:rPr lang="ja-JP" altLang="en-US" dirty="0" smtClean="0">
                <a:solidFill>
                  <a:schemeClr val="tx1"/>
                </a:solidFill>
                <a:latin typeface="ＭＳ ゴシック" panose="020B0609070205080204" pitchFamily="49" charset="-128"/>
                <a:ea typeface="ＭＳ ゴシック" panose="020B0609070205080204" pitchFamily="49" charset="-128"/>
              </a:rPr>
              <a:t>年８月</a:t>
            </a:r>
            <a:r>
              <a:rPr lang="ja-JP" altLang="en-US" dirty="0">
                <a:solidFill>
                  <a:schemeClr val="tx1"/>
                </a:solidFill>
                <a:latin typeface="ＭＳ ゴシック" panose="020B0609070205080204" pitchFamily="49" charset="-128"/>
                <a:ea typeface="ＭＳ ゴシック" panose="020B0609070205080204" pitchFamily="49" charset="-128"/>
              </a:rPr>
              <a:t>７</a:t>
            </a:r>
            <a:r>
              <a:rPr lang="ja-JP" altLang="en-US" dirty="0" smtClean="0">
                <a:solidFill>
                  <a:schemeClr val="tx1"/>
                </a:solidFill>
                <a:latin typeface="ＭＳ ゴシック" panose="020B0609070205080204" pitchFamily="49" charset="-128"/>
                <a:ea typeface="ＭＳ ゴシック" panose="020B0609070205080204" pitchFamily="49" charset="-128"/>
              </a:rPr>
              <a:t>日</a:t>
            </a:r>
            <a:endParaRPr lang="en-US" altLang="ja-JP" dirty="0" smtClean="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dirty="0" smtClean="0">
                <a:solidFill>
                  <a:schemeClr val="tx1"/>
                </a:solidFill>
                <a:latin typeface="ＭＳ ゴシック" panose="020B0609070205080204" pitchFamily="49" charset="-128"/>
                <a:ea typeface="ＭＳ ゴシック" panose="020B0609070205080204" pitchFamily="49" charset="-128"/>
              </a:rPr>
              <a:t>発表者　</a:t>
            </a:r>
            <a:r>
              <a:rPr lang="ja-JP" altLang="en-US" dirty="0">
                <a:solidFill>
                  <a:schemeClr val="tx1"/>
                </a:solidFill>
                <a:latin typeface="ＭＳ ゴシック" panose="020B0609070205080204" pitchFamily="49" charset="-128"/>
                <a:ea typeface="ＭＳ ゴシック" panose="020B0609070205080204" pitchFamily="49" charset="-128"/>
              </a:rPr>
              <a:t>くらし</a:t>
            </a:r>
            <a:r>
              <a:rPr lang="ja-JP" altLang="en-US" dirty="0" smtClean="0">
                <a:solidFill>
                  <a:schemeClr val="tx1"/>
                </a:solidFill>
                <a:latin typeface="ＭＳ ゴシック" panose="020B0609070205080204" pitchFamily="49" charset="-128"/>
                <a:ea typeface="ＭＳ ゴシック" panose="020B0609070205080204" pitchFamily="49" charset="-128"/>
              </a:rPr>
              <a:t>の安全</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対策委員会　委員長</a:t>
            </a:r>
            <a:endParaRPr kumimoji="1" lang="en-US" altLang="ja-JP" dirty="0" smtClean="0">
              <a:solidFill>
                <a:schemeClr val="tx1"/>
              </a:solidFill>
              <a:latin typeface="ＭＳ ゴシック" panose="020B0609070205080204" pitchFamily="49" charset="-128"/>
              <a:ea typeface="ＭＳ ゴシック" panose="020B0609070205080204" pitchFamily="49" charset="-128"/>
            </a:endParaRPr>
          </a:p>
          <a:p>
            <a:pPr algn="l"/>
            <a:r>
              <a:rPr lang="ja-JP" altLang="en-US" dirty="0">
                <a:solidFill>
                  <a:schemeClr val="tx1"/>
                </a:solidFill>
                <a:latin typeface="ＭＳ ゴシック" panose="020B0609070205080204" pitchFamily="49" charset="-128"/>
                <a:ea typeface="ＭＳ ゴシック" panose="020B0609070205080204" pitchFamily="49" charset="-128"/>
              </a:rPr>
              <a:t>　</a:t>
            </a:r>
            <a:r>
              <a:rPr lang="ja-JP" altLang="en-US" dirty="0" smtClean="0">
                <a:solidFill>
                  <a:schemeClr val="tx1"/>
                </a:solidFill>
                <a:latin typeface="ＭＳ ゴシック" panose="020B0609070205080204" pitchFamily="49" charset="-128"/>
                <a:ea typeface="ＭＳ ゴシック" panose="020B0609070205080204" pitchFamily="49" charset="-128"/>
              </a:rPr>
              <a:t>　　　箕輪町商工会</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　</a:t>
            </a:r>
            <a:r>
              <a:rPr lang="ja-JP" altLang="en-US" dirty="0">
                <a:solidFill>
                  <a:schemeClr val="tx1"/>
                </a:solidFill>
                <a:latin typeface="ＭＳ ゴシック" panose="020B0609070205080204" pitchFamily="49" charset="-128"/>
                <a:ea typeface="ＭＳ ゴシック" panose="020B0609070205080204" pitchFamily="49" charset="-128"/>
              </a:rPr>
              <a:t>会長</a:t>
            </a:r>
            <a:endParaRPr kumimoji="1" lang="en-US" altLang="ja-JP" dirty="0" smtClean="0">
              <a:solidFill>
                <a:schemeClr val="tx1"/>
              </a:solidFill>
              <a:latin typeface="ＭＳ ゴシック" panose="020B0609070205080204" pitchFamily="49" charset="-128"/>
              <a:ea typeface="ＭＳ ゴシック" panose="020B0609070205080204" pitchFamily="49" charset="-128"/>
            </a:endParaRPr>
          </a:p>
          <a:p>
            <a:pPr algn="l"/>
            <a:r>
              <a:rPr lang="ja-JP" altLang="en-US" dirty="0" smtClean="0">
                <a:solidFill>
                  <a:schemeClr val="tx1"/>
                </a:solidFill>
                <a:latin typeface="ＭＳ ゴシック" panose="020B0609070205080204" pitchFamily="49" charset="-128"/>
                <a:ea typeface="ＭＳ ゴシック" panose="020B0609070205080204" pitchFamily="49" charset="-128"/>
              </a:rPr>
              <a:t>　　　　黒田　重行</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
        <p:nvSpPr>
          <p:cNvPr id="7" name="タイトル 3"/>
          <p:cNvSpPr txBox="1">
            <a:spLocks/>
          </p:cNvSpPr>
          <p:nvPr/>
        </p:nvSpPr>
        <p:spPr>
          <a:xfrm>
            <a:off x="735151" y="1052736"/>
            <a:ext cx="7772400" cy="7350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smtClean="0"/>
              <a:t>箕輪町セーフコミュニティ推進協議会</a:t>
            </a:r>
          </a:p>
        </p:txBody>
      </p:sp>
    </p:spTree>
    <p:extLst>
      <p:ext uri="{BB962C8B-B14F-4D97-AF65-F5344CB8AC3E}">
        <p14:creationId xmlns:p14="http://schemas.microsoft.com/office/powerpoint/2010/main" val="3538473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457200" y="0"/>
            <a:ext cx="8229600" cy="836712"/>
          </a:xfrm>
        </p:spPr>
        <p:txBody>
          <a:bodyPr/>
          <a:lstStyle/>
          <a:p>
            <a:r>
              <a:rPr lang="ja-JP" altLang="en-US" sz="4400" dirty="0" smtClean="0">
                <a:solidFill>
                  <a:schemeClr val="tx1"/>
                </a:solidFill>
                <a:effectLst/>
              </a:rPr>
              <a:t>①</a:t>
            </a:r>
            <a:r>
              <a:rPr lang="ja-JP" altLang="en-US" sz="4400" dirty="0">
                <a:solidFill>
                  <a:schemeClr val="tx1"/>
                </a:solidFill>
                <a:effectLst/>
              </a:rPr>
              <a:t>命</a:t>
            </a:r>
            <a:r>
              <a:rPr lang="ja-JP" altLang="en-US" sz="4400" dirty="0" smtClean="0">
                <a:solidFill>
                  <a:schemeClr val="tx1"/>
                </a:solidFill>
                <a:effectLst/>
              </a:rPr>
              <a:t>のカプセル普及プログラム</a:t>
            </a:r>
            <a:endParaRPr kumimoji="1" lang="ja-JP" altLang="en-US" sz="4400" dirty="0">
              <a:solidFill>
                <a:schemeClr val="tx1"/>
              </a:solidFill>
              <a:effectLst/>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514982616"/>
              </p:ext>
            </p:extLst>
          </p:nvPr>
        </p:nvGraphicFramePr>
        <p:xfrm>
          <a:off x="467544" y="764704"/>
          <a:ext cx="8229600" cy="5892645"/>
        </p:xfrm>
        <a:graphic>
          <a:graphicData uri="http://schemas.openxmlformats.org/drawingml/2006/table">
            <a:tbl>
              <a:tblPr firstRow="1" bandRow="1">
                <a:tableStyleId>{7DF18680-E054-41AD-8BC1-D1AEF772440D}</a:tableStyleId>
              </a:tblPr>
              <a:tblGrid>
                <a:gridCol w="2057400"/>
                <a:gridCol w="905272"/>
                <a:gridCol w="2520280"/>
                <a:gridCol w="2746648"/>
              </a:tblGrid>
              <a:tr h="406245">
                <a:tc>
                  <a:txBody>
                    <a:bodyPr/>
                    <a:lstStyle/>
                    <a:p>
                      <a:pPr algn="ctr"/>
                      <a:r>
                        <a:rPr kumimoji="1" lang="ja-JP" altLang="en-US" b="0" dirty="0" smtClean="0">
                          <a:latin typeface="ＭＳ ゴシック" panose="020B0609070205080204" pitchFamily="49" charset="-128"/>
                          <a:ea typeface="ＭＳ ゴシック" panose="020B0609070205080204" pitchFamily="49" charset="-128"/>
                        </a:rPr>
                        <a:t>課　題</a:t>
                      </a:r>
                      <a:endParaRPr kumimoji="1" lang="ja-JP" altLang="en-US" b="0" dirty="0">
                        <a:latin typeface="ＭＳ ゴシック" panose="020B0609070205080204" pitchFamily="49" charset="-128"/>
                        <a:ea typeface="ＭＳ ゴシック" panose="020B0609070205080204" pitchFamily="49" charset="-128"/>
                      </a:endParaRPr>
                    </a:p>
                  </a:txBody>
                  <a:tcPr anchor="ctr">
                    <a:solidFill>
                      <a:srgbClr val="669900"/>
                    </a:solidFill>
                  </a:tcPr>
                </a:tc>
                <a:tc gridSpan="3">
                  <a:txBody>
                    <a:bodyPr/>
                    <a:lstStyle/>
                    <a:p>
                      <a:r>
                        <a:rPr kumimoji="1" lang="ja-JP" altLang="en-US" b="0" dirty="0" smtClean="0">
                          <a:solidFill>
                            <a:schemeClr val="bg1"/>
                          </a:solidFill>
                          <a:latin typeface="ＭＳ ゴシック" panose="020B0609070205080204" pitchFamily="49" charset="-128"/>
                          <a:ea typeface="ＭＳ ゴシック" panose="020B0609070205080204" pitchFamily="49" charset="-128"/>
                        </a:rPr>
                        <a:t>日中独居世帯を含めた独居世帯はくらしに不安がある</a:t>
                      </a:r>
                      <a:endParaRPr kumimoji="1" lang="ja-JP" altLang="en-US" b="0"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r>
              <a:tr h="348057">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目　標</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gridSpan="3">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日中独居世帯を含めた独居世帯の不安感の軽減</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348057">
                <a:tc rowSpan="5">
                  <a:txBody>
                    <a:bodyPr/>
                    <a:lstStyle/>
                    <a:p>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内容等</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gridSpan="3">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救急医療情報キット</a:t>
                      </a:r>
                      <a:r>
                        <a:rPr kumimoji="1" lang="en-US" altLang="ja-JP"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命のカプセル</a:t>
                      </a:r>
                      <a:r>
                        <a:rPr kumimoji="1" lang="en-US" altLang="ja-JP"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dirty="0" err="1" smtClean="0">
                          <a:solidFill>
                            <a:schemeClr val="tx1"/>
                          </a:solidFill>
                          <a:latin typeface="ＭＳ ゴシック" panose="020B0609070205080204" pitchFamily="49" charset="-128"/>
                          <a:ea typeface="ＭＳ ゴシック" panose="020B0609070205080204" pitchFamily="49" charset="-128"/>
                        </a:rPr>
                        <a:t>を普</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及させる</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343271">
                <a:tc vMerge="1">
                  <a:txBody>
                    <a:bodyPr/>
                    <a:lstStyle/>
                    <a:p>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339933"/>
                    </a:solidFill>
                  </a:tcPr>
                </a:tc>
                <a:tc>
                  <a:txBody>
                    <a:bodyPr/>
                    <a:lstStyle/>
                    <a:p>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財源</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gridSpan="2">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民生児童委員会、町、各地区ＳＣ協議会など</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343271">
                <a:tc vMerge="1">
                  <a:txBody>
                    <a:bodyPr/>
                    <a:lstStyle/>
                    <a:p>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339933"/>
                    </a:solidFill>
                  </a:tcPr>
                </a:tc>
                <a:tc>
                  <a:txBody>
                    <a:bodyPr/>
                    <a:lstStyle/>
                    <a:p>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対象</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gridSpan="2">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高齢独居者</a:t>
                      </a:r>
                      <a:r>
                        <a:rPr kumimoji="1" lang="en-US" altLang="ja-JP"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日中含む</a:t>
                      </a:r>
                      <a:r>
                        <a:rPr kumimoji="1" lang="en-US" altLang="ja-JP"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dirty="0" err="1" smtClean="0">
                          <a:solidFill>
                            <a:schemeClr val="tx1"/>
                          </a:solidFill>
                          <a:latin typeface="ＭＳ ゴシック" panose="020B0609070205080204" pitchFamily="49" charset="-128"/>
                          <a:ea typeface="ＭＳ ゴシック" panose="020B0609070205080204" pitchFamily="49" charset="-128"/>
                        </a:rPr>
                        <a:t>、障がい</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児者など</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343271">
                <a:tc vMerge="1">
                  <a:txBody>
                    <a:bodyPr/>
                    <a:lstStyle/>
                    <a:p>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339933"/>
                    </a:solidFill>
                  </a:tcPr>
                </a:tc>
                <a:tc>
                  <a:txBody>
                    <a:bodyPr/>
                    <a:lstStyle/>
                    <a:p>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活動</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gridSpan="2">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主に民生児童委員による高齢者訪問活動を活用</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343271">
                <a:tc vMerge="1">
                  <a:txBody>
                    <a:bodyPr/>
                    <a:lstStyle/>
                    <a:p>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339933"/>
                    </a:solidFill>
                  </a:tcPr>
                </a:tc>
                <a:tc>
                  <a:txBody>
                    <a:bodyPr/>
                    <a:lstStyle/>
                    <a:p>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人材</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gridSpan="2">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民生児童委員会、北小河内ＳＣ協議会、町など</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600725">
                <a:tc>
                  <a:txBody>
                    <a:bodyPr/>
                    <a:lstStyle/>
                    <a:p>
                      <a:r>
                        <a:rPr kumimoji="1" lang="en-US" altLang="ja-JP" dirty="0" smtClean="0">
                          <a:solidFill>
                            <a:schemeClr val="bg1"/>
                          </a:solidFill>
                          <a:latin typeface="ＭＳ ゴシック" panose="020B0609070205080204" pitchFamily="49" charset="-128"/>
                          <a:ea typeface="ＭＳ ゴシック" panose="020B0609070205080204" pitchFamily="49" charset="-128"/>
                        </a:rPr>
                        <a:t>(</a:t>
                      </a:r>
                      <a:r>
                        <a:rPr kumimoji="1" lang="ja-JP" altLang="en-US" dirty="0" smtClean="0">
                          <a:solidFill>
                            <a:schemeClr val="bg1"/>
                          </a:solidFill>
                          <a:latin typeface="ＭＳ ゴシック" panose="020B0609070205080204" pitchFamily="49" charset="-128"/>
                          <a:ea typeface="ＭＳ ゴシック" panose="020B0609070205080204" pitchFamily="49" charset="-128"/>
                        </a:rPr>
                        <a:t>短期</a:t>
                      </a:r>
                      <a:r>
                        <a:rPr kumimoji="1" lang="en-US" altLang="ja-JP" dirty="0" smtClean="0">
                          <a:solidFill>
                            <a:schemeClr val="bg1"/>
                          </a:solidFill>
                          <a:latin typeface="ＭＳ ゴシック" panose="020B0609070205080204" pitchFamily="49" charset="-128"/>
                          <a:ea typeface="ＭＳ ゴシック" panose="020B0609070205080204" pitchFamily="49" charset="-128"/>
                        </a:rPr>
                        <a:t>)</a:t>
                      </a:r>
                    </a:p>
                    <a:p>
                      <a:r>
                        <a:rPr kumimoji="1" lang="ja-JP" altLang="en-US" dirty="0" smtClean="0">
                          <a:solidFill>
                            <a:schemeClr val="bg1"/>
                          </a:solidFill>
                          <a:latin typeface="ＭＳ ゴシック" panose="020B0609070205080204" pitchFamily="49" charset="-128"/>
                          <a:ea typeface="ＭＳ ゴシック" panose="020B0609070205080204" pitchFamily="49" charset="-128"/>
                        </a:rPr>
                        <a:t>認識や知識の変化</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gridSpan="2">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指標</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①命のカプセル配布数</a:t>
                      </a:r>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②命のカプセル認知率</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測定</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福祉課配布実績等</a:t>
                      </a:r>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アンケート</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(2016)</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予定</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r>
              <a:tr h="717076">
                <a:tc>
                  <a:txBody>
                    <a:bodyPr/>
                    <a:lstStyle/>
                    <a:p>
                      <a:r>
                        <a:rPr kumimoji="1" lang="en-US" altLang="ja-JP" dirty="0" smtClean="0">
                          <a:solidFill>
                            <a:schemeClr val="bg1"/>
                          </a:solidFill>
                          <a:latin typeface="ＭＳ ゴシック" panose="020B0609070205080204" pitchFamily="49" charset="-128"/>
                          <a:ea typeface="ＭＳ ゴシック" panose="020B0609070205080204" pitchFamily="49" charset="-128"/>
                        </a:rPr>
                        <a:t>(</a:t>
                      </a:r>
                      <a:r>
                        <a:rPr kumimoji="1" lang="ja-JP" altLang="en-US" dirty="0" smtClean="0">
                          <a:solidFill>
                            <a:schemeClr val="bg1"/>
                          </a:solidFill>
                          <a:latin typeface="ＭＳ ゴシック" panose="020B0609070205080204" pitchFamily="49" charset="-128"/>
                          <a:ea typeface="ＭＳ ゴシック" panose="020B0609070205080204" pitchFamily="49" charset="-128"/>
                        </a:rPr>
                        <a:t>中期）</a:t>
                      </a:r>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r>
                        <a:rPr kumimoji="1" lang="ja-JP" altLang="en-US" dirty="0" smtClean="0">
                          <a:solidFill>
                            <a:schemeClr val="bg1"/>
                          </a:solidFill>
                          <a:latin typeface="ＭＳ ゴシック" panose="020B0609070205080204" pitchFamily="49" charset="-128"/>
                          <a:ea typeface="ＭＳ ゴシック" panose="020B0609070205080204" pitchFamily="49" charset="-128"/>
                        </a:rPr>
                        <a:t>態度や行動の変化</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gridSpan="2">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指標</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①高齢独居者における命のカプセル整備率</a:t>
                      </a:r>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②命のカプセル活用実態</a:t>
                      </a:r>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測定</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　</a:t>
                      </a:r>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①一人暮らし世帯生活実態調査</a:t>
                      </a:r>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②箕輪消防署調べ</a:t>
                      </a:r>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txBody>
                  <a:tcPr/>
                </a:tc>
              </a:tr>
              <a:tr h="1031290">
                <a:tc>
                  <a:txBody>
                    <a:bodyPr/>
                    <a:lstStyle/>
                    <a:p>
                      <a:r>
                        <a:rPr kumimoji="1" lang="en-US" altLang="ja-JP" dirty="0" smtClean="0">
                          <a:solidFill>
                            <a:schemeClr val="bg1"/>
                          </a:solidFill>
                          <a:latin typeface="ＭＳ ゴシック" panose="020B0609070205080204" pitchFamily="49" charset="-128"/>
                          <a:ea typeface="ＭＳ ゴシック" panose="020B0609070205080204" pitchFamily="49" charset="-128"/>
                        </a:rPr>
                        <a:t>(</a:t>
                      </a:r>
                      <a:r>
                        <a:rPr kumimoji="1" lang="ja-JP" altLang="en-US" dirty="0" smtClean="0">
                          <a:solidFill>
                            <a:schemeClr val="bg1"/>
                          </a:solidFill>
                          <a:latin typeface="ＭＳ ゴシック" panose="020B0609070205080204" pitchFamily="49" charset="-128"/>
                          <a:ea typeface="ＭＳ ゴシック" panose="020B0609070205080204" pitchFamily="49" charset="-128"/>
                        </a:rPr>
                        <a:t>長期）</a:t>
                      </a:r>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r>
                        <a:rPr kumimoji="1" lang="ja-JP" altLang="en-US" dirty="0" smtClean="0">
                          <a:solidFill>
                            <a:schemeClr val="bg1"/>
                          </a:solidFill>
                          <a:latin typeface="ＭＳ ゴシック" panose="020B0609070205080204" pitchFamily="49" charset="-128"/>
                          <a:ea typeface="ＭＳ ゴシック" panose="020B0609070205080204" pitchFamily="49" charset="-128"/>
                        </a:rPr>
                        <a:t>状態や状況の変化</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gridSpan="2">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指標</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①ひとり暮らしで不安を感じる人の割合</a:t>
                      </a:r>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②安心だと感じる人の割合</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測定</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　</a:t>
                      </a:r>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①一人暮らし世帯生活実態調査（</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2016</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）予定</a:t>
                      </a:r>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②町民アンケート</a:t>
                      </a:r>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txBody>
                  <a:tcPr/>
                </a:tc>
              </a:tr>
            </a:tbl>
          </a:graphicData>
        </a:graphic>
      </p:graphicFrame>
      <p:sp>
        <p:nvSpPr>
          <p:cNvPr id="3" name="スライド番号プレースホルダー 2"/>
          <p:cNvSpPr>
            <a:spLocks noGrp="1"/>
          </p:cNvSpPr>
          <p:nvPr>
            <p:ph type="sldNum" sz="quarter" idx="12"/>
          </p:nvPr>
        </p:nvSpPr>
        <p:spPr>
          <a:xfrm>
            <a:off x="251520" y="6356350"/>
            <a:ext cx="561975" cy="365125"/>
          </a:xfrm>
        </p:spPr>
        <p:txBody>
          <a:bodyPr/>
          <a:lstStyle/>
          <a:p>
            <a:fld id="{D2D8002D-B5B0-4BAC-B1F6-782DDCCE6D9C}" type="slidenum">
              <a:rPr kumimoji="1" lang="ja-JP" altLang="en-US" sz="1600" smtClean="0"/>
              <a:t>10</a:t>
            </a:fld>
            <a:endParaRPr kumimoji="1" lang="ja-JP" altLang="en-US" sz="1600" dirty="0"/>
          </a:p>
        </p:txBody>
      </p:sp>
    </p:spTree>
    <p:extLst>
      <p:ext uri="{BB962C8B-B14F-4D97-AF65-F5344CB8AC3E}">
        <p14:creationId xmlns:p14="http://schemas.microsoft.com/office/powerpoint/2010/main" val="3664154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457200" y="0"/>
            <a:ext cx="8229600" cy="764704"/>
          </a:xfrm>
        </p:spPr>
        <p:txBody>
          <a:bodyPr/>
          <a:lstStyle/>
          <a:p>
            <a:r>
              <a:rPr lang="ja-JP" altLang="en-US" sz="4400" dirty="0">
                <a:solidFill>
                  <a:schemeClr val="tx1"/>
                </a:solidFill>
                <a:effectLst/>
              </a:rPr>
              <a:t>命</a:t>
            </a:r>
            <a:r>
              <a:rPr lang="ja-JP" altLang="en-US" sz="4400" dirty="0" smtClean="0">
                <a:solidFill>
                  <a:schemeClr val="tx1"/>
                </a:solidFill>
                <a:effectLst/>
              </a:rPr>
              <a:t>の</a:t>
            </a:r>
            <a:r>
              <a:rPr lang="ja-JP" altLang="en-US" sz="4400" dirty="0">
                <a:solidFill>
                  <a:schemeClr val="tx1"/>
                </a:solidFill>
                <a:effectLst/>
              </a:rPr>
              <a:t>カプセル</a:t>
            </a:r>
            <a:endParaRPr kumimoji="1" lang="ja-JP" altLang="en-US" sz="4400" dirty="0">
              <a:solidFill>
                <a:schemeClr val="tx1"/>
              </a:solidFill>
              <a:effectLst/>
            </a:endParaRPr>
          </a:p>
        </p:txBody>
      </p:sp>
      <p:sp>
        <p:nvSpPr>
          <p:cNvPr id="8" name="右矢印吹き出し 7"/>
          <p:cNvSpPr/>
          <p:nvPr/>
        </p:nvSpPr>
        <p:spPr>
          <a:xfrm>
            <a:off x="755576" y="4005064"/>
            <a:ext cx="1008112" cy="2288573"/>
          </a:xfrm>
          <a:prstGeom prst="rightArrow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400" dirty="0" smtClean="0">
                <a:solidFill>
                  <a:srgbClr val="FF0000"/>
                </a:solidFill>
              </a:rPr>
              <a:t>配布チラ</a:t>
            </a:r>
            <a:r>
              <a:rPr kumimoji="1" lang="ja-JP" altLang="en-US" sz="2800" dirty="0" smtClean="0">
                <a:solidFill>
                  <a:srgbClr val="FF0000"/>
                </a:solidFill>
              </a:rPr>
              <a:t>シ</a:t>
            </a:r>
            <a:endParaRPr kumimoji="1" lang="ja-JP" altLang="en-US" sz="2800" dirty="0">
              <a:solidFill>
                <a:srgbClr val="FF0000"/>
              </a:solidFill>
            </a:endParaRPr>
          </a:p>
        </p:txBody>
      </p:sp>
      <p:sp>
        <p:nvSpPr>
          <p:cNvPr id="9" name="左矢印吹き出し 8"/>
          <p:cNvSpPr/>
          <p:nvPr/>
        </p:nvSpPr>
        <p:spPr>
          <a:xfrm>
            <a:off x="4211960" y="692696"/>
            <a:ext cx="4464496" cy="1800200"/>
          </a:xfrm>
          <a:prstGeom prst="leftArrowCallout">
            <a:avLst>
              <a:gd name="adj1" fmla="val 25000"/>
              <a:gd name="adj2" fmla="val 25000"/>
              <a:gd name="adj3" fmla="val 25000"/>
              <a:gd name="adj4" fmla="val 82631"/>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smtClean="0">
                <a:solidFill>
                  <a:srgbClr val="008000"/>
                </a:solidFill>
              </a:rPr>
              <a:t>【</a:t>
            </a:r>
            <a:r>
              <a:rPr lang="ja-JP" altLang="en-US" dirty="0" smtClean="0">
                <a:solidFill>
                  <a:srgbClr val="008000"/>
                </a:solidFill>
              </a:rPr>
              <a:t>活用方法</a:t>
            </a:r>
            <a:r>
              <a:rPr lang="en-US" altLang="ja-JP" dirty="0" smtClean="0">
                <a:solidFill>
                  <a:srgbClr val="008000"/>
                </a:solidFill>
              </a:rPr>
              <a:t>】</a:t>
            </a:r>
          </a:p>
          <a:p>
            <a:r>
              <a:rPr lang="ja-JP" altLang="en-US" dirty="0" smtClean="0">
                <a:solidFill>
                  <a:srgbClr val="008000"/>
                </a:solidFill>
              </a:rPr>
              <a:t>必要事項を記入したカードを筒の中に入れ、冷蔵庫で保管する。冷蔵庫の扉にはシールを貼り、その情報の存在を救急隊に知らせる。</a:t>
            </a:r>
            <a:endParaRPr kumimoji="1" lang="ja-JP" altLang="en-US" dirty="0">
              <a:solidFill>
                <a:srgbClr val="008000"/>
              </a:solidFill>
            </a:endParaRP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0238" y="3650874"/>
            <a:ext cx="2341722" cy="2996952"/>
          </a:xfrm>
          <a:prstGeom prst="rect">
            <a:avLst/>
          </a:prstGeom>
          <a:ln>
            <a:solidFill>
              <a:srgbClr val="FF0000"/>
            </a:solidFill>
          </a:ln>
        </p:spPr>
      </p:pic>
      <p:pic>
        <p:nvPicPr>
          <p:cNvPr id="11" name="Picture 3" descr="\\stg02\share\420_総務課\35セーフコミュニティ推進室\1_セーフコミュニティ\H27 セーフコミュニティ（SC）\SCニュース\IMG_195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764704"/>
            <a:ext cx="3744416" cy="2808312"/>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5033" y="3751822"/>
            <a:ext cx="4019939" cy="3014954"/>
          </a:xfrm>
          <a:prstGeom prst="rect">
            <a:avLst/>
          </a:prstGeom>
        </p:spPr>
      </p:pic>
      <p:sp>
        <p:nvSpPr>
          <p:cNvPr id="10" name="下矢印吹き出し 9"/>
          <p:cNvSpPr/>
          <p:nvPr/>
        </p:nvSpPr>
        <p:spPr>
          <a:xfrm>
            <a:off x="4541222" y="2780928"/>
            <a:ext cx="4464496" cy="1368152"/>
          </a:xfrm>
          <a:prstGeom prst="downArrowCallout">
            <a:avLst/>
          </a:prstGeom>
          <a:solidFill>
            <a:schemeClr val="bg1"/>
          </a:solidFill>
          <a:ln>
            <a:solidFill>
              <a:srgbClr val="1419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rgbClr val="1419EC"/>
                </a:solidFill>
              </a:rPr>
              <a:t>安全・</a:t>
            </a:r>
            <a:r>
              <a:rPr lang="ja-JP" altLang="en-US" dirty="0">
                <a:solidFill>
                  <a:srgbClr val="1419EC"/>
                </a:solidFill>
              </a:rPr>
              <a:t>安心</a:t>
            </a:r>
            <a:r>
              <a:rPr lang="ja-JP" altLang="en-US" dirty="0" smtClean="0">
                <a:solidFill>
                  <a:srgbClr val="1419EC"/>
                </a:solidFill>
              </a:rPr>
              <a:t>の集いでの「命のカプセル」についてのワークショップの風景</a:t>
            </a:r>
            <a:endParaRPr kumimoji="1" lang="ja-JP" altLang="en-US" dirty="0">
              <a:solidFill>
                <a:srgbClr val="1419EC"/>
              </a:solidFill>
            </a:endParaRPr>
          </a:p>
        </p:txBody>
      </p:sp>
      <p:sp>
        <p:nvSpPr>
          <p:cNvPr id="5" name="スライド番号プレースホルダー 4"/>
          <p:cNvSpPr>
            <a:spLocks noGrp="1"/>
          </p:cNvSpPr>
          <p:nvPr>
            <p:ph type="sldNum" sz="quarter" idx="12"/>
          </p:nvPr>
        </p:nvSpPr>
        <p:spPr>
          <a:xfrm>
            <a:off x="697657" y="6356350"/>
            <a:ext cx="561975" cy="365125"/>
          </a:xfrm>
        </p:spPr>
        <p:txBody>
          <a:bodyPr/>
          <a:lstStyle/>
          <a:p>
            <a:fld id="{D2D8002D-B5B0-4BAC-B1F6-782DDCCE6D9C}" type="slidenum">
              <a:rPr kumimoji="1" lang="ja-JP" altLang="en-US" sz="1600" smtClean="0"/>
              <a:t>11</a:t>
            </a:fld>
            <a:endParaRPr kumimoji="1" lang="ja-JP" altLang="en-US" sz="1600" dirty="0"/>
          </a:p>
        </p:txBody>
      </p:sp>
    </p:spTree>
    <p:extLst>
      <p:ext uri="{BB962C8B-B14F-4D97-AF65-F5344CB8AC3E}">
        <p14:creationId xmlns:p14="http://schemas.microsoft.com/office/powerpoint/2010/main" val="58961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457200" y="0"/>
            <a:ext cx="8229600" cy="764704"/>
          </a:xfrm>
        </p:spPr>
        <p:txBody>
          <a:bodyPr/>
          <a:lstStyle/>
          <a:p>
            <a:r>
              <a:rPr lang="ja-JP" altLang="en-US" sz="4400" dirty="0">
                <a:solidFill>
                  <a:schemeClr val="tx1"/>
                </a:solidFill>
                <a:effectLst/>
              </a:rPr>
              <a:t>実績</a:t>
            </a:r>
            <a:r>
              <a:rPr lang="ja-JP" altLang="en-US" sz="4400" dirty="0" smtClean="0">
                <a:solidFill>
                  <a:schemeClr val="tx1"/>
                </a:solidFill>
                <a:effectLst/>
              </a:rPr>
              <a:t>と</a:t>
            </a:r>
            <a:r>
              <a:rPr lang="ja-JP" altLang="en-US" sz="4400" dirty="0">
                <a:solidFill>
                  <a:schemeClr val="tx1"/>
                </a:solidFill>
                <a:effectLst/>
              </a:rPr>
              <a:t>計画</a:t>
            </a:r>
            <a:endParaRPr kumimoji="1" lang="ja-JP" altLang="en-US" sz="4400" dirty="0">
              <a:solidFill>
                <a:schemeClr val="tx1"/>
              </a:solidFill>
              <a:effectLst/>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461949490"/>
              </p:ext>
            </p:extLst>
          </p:nvPr>
        </p:nvGraphicFramePr>
        <p:xfrm>
          <a:off x="251520" y="726657"/>
          <a:ext cx="8727295" cy="5918558"/>
        </p:xfrm>
        <a:graphic>
          <a:graphicData uri="http://schemas.openxmlformats.org/drawingml/2006/table">
            <a:tbl>
              <a:tblPr firstRow="1" bandRow="1">
                <a:tableStyleId>{7DF18680-E054-41AD-8BC1-D1AEF772440D}</a:tableStyleId>
              </a:tblPr>
              <a:tblGrid>
                <a:gridCol w="1627024"/>
                <a:gridCol w="1018285"/>
                <a:gridCol w="1018285"/>
                <a:gridCol w="1018285"/>
                <a:gridCol w="1018285"/>
                <a:gridCol w="808235"/>
                <a:gridCol w="739632"/>
                <a:gridCol w="739632"/>
                <a:gridCol w="739632"/>
              </a:tblGrid>
              <a:tr h="591572">
                <a:tc rowSpan="2">
                  <a:txBody>
                    <a:bodyPr/>
                    <a:lstStyle/>
                    <a:p>
                      <a:r>
                        <a:rPr kumimoji="1" lang="ja-JP" altLang="en-US" sz="1800" b="0" dirty="0" smtClean="0">
                          <a:solidFill>
                            <a:schemeClr val="bg1"/>
                          </a:solidFill>
                          <a:latin typeface="ＭＳ ゴシック" panose="020B0609070205080204" pitchFamily="49" charset="-128"/>
                          <a:ea typeface="ＭＳ ゴシック" panose="020B0609070205080204" pitchFamily="49" charset="-128"/>
                        </a:rPr>
                        <a:t>実績と今後の計画</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gridSpan="4">
                  <a:txBody>
                    <a:bodyPr/>
                    <a:lstStyle/>
                    <a:p>
                      <a:pPr algn="ctr"/>
                      <a:r>
                        <a:rPr kumimoji="1" lang="ja-JP" altLang="en-US" sz="2000" b="0" dirty="0" smtClean="0">
                          <a:latin typeface="ＭＳ ゴシック" panose="020B0609070205080204" pitchFamily="49" charset="-128"/>
                          <a:ea typeface="ＭＳ ゴシック" panose="020B0609070205080204" pitchFamily="49" charset="-128"/>
                        </a:rPr>
                        <a:t>実　績</a:t>
                      </a:r>
                      <a:endParaRPr kumimoji="1" lang="ja-JP" altLang="en-US" sz="2000" b="0" dirty="0">
                        <a:latin typeface="ＭＳ ゴシック" panose="020B0609070205080204" pitchFamily="49" charset="-128"/>
                        <a:ea typeface="ＭＳ ゴシック" panose="020B0609070205080204" pitchFamily="49" charset="-128"/>
                      </a:endParaRPr>
                    </a:p>
                  </a:txBody>
                  <a:tcPr anchor="ctr">
                    <a:solidFill>
                      <a:srgbClr val="669900"/>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gridSpan="4">
                  <a:txBody>
                    <a:bodyPr/>
                    <a:lstStyle/>
                    <a:p>
                      <a:pPr algn="ctr"/>
                      <a:r>
                        <a:rPr kumimoji="1" lang="ja-JP" altLang="en-US" sz="2000" b="0" dirty="0" smtClean="0">
                          <a:latin typeface="ＭＳ ゴシック" panose="020B0609070205080204" pitchFamily="49" charset="-128"/>
                          <a:ea typeface="ＭＳ ゴシック" panose="020B0609070205080204" pitchFamily="49" charset="-128"/>
                        </a:rPr>
                        <a:t>計画（予定）</a:t>
                      </a:r>
                      <a:endParaRPr kumimoji="1" lang="ja-JP" altLang="en-US" sz="2000" b="0" dirty="0">
                        <a:latin typeface="ＭＳ ゴシック" panose="020B0609070205080204" pitchFamily="49" charset="-128"/>
                        <a:ea typeface="ＭＳ ゴシック" panose="020B0609070205080204" pitchFamily="49" charset="-128"/>
                      </a:endParaRPr>
                    </a:p>
                  </a:txBody>
                  <a:tcPr anchor="ctr">
                    <a:solidFill>
                      <a:srgbClr val="669900"/>
                    </a:solidFill>
                  </a:tcPr>
                </a:tc>
                <a:tc hMerge="1">
                  <a:txBody>
                    <a:bodyPr/>
                    <a:lstStyle/>
                    <a:p>
                      <a:pPr algn="ctr"/>
                      <a:endParaRPr kumimoji="1" lang="ja-JP" altLang="en-US" b="0" dirty="0">
                        <a:latin typeface="ＭＳ ゴシック" panose="020B0609070205080204" pitchFamily="49" charset="-128"/>
                        <a:ea typeface="ＭＳ ゴシック" panose="020B0609070205080204" pitchFamily="49" charset="-128"/>
                      </a:endParaRPr>
                    </a:p>
                  </a:txBody>
                  <a:tcPr anchor="ctr">
                    <a:solidFill>
                      <a:srgbClr val="669900"/>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r>
              <a:tr h="592217">
                <a:tc vMerge="1">
                  <a:txBody>
                    <a:bodyPr/>
                    <a:lstStyle/>
                    <a:p>
                      <a:endParaRPr kumimoji="1" lang="ja-JP" altLang="en-US" dirty="0"/>
                    </a:p>
                  </a:txBody>
                  <a:tcP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2012</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2013</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2014</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2015</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2016</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gridSpan="3">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2017</a:t>
                      </a:r>
                      <a:r>
                        <a:rPr kumimoji="1" lang="ja-JP" altLang="en-US" sz="1800" dirty="0" smtClean="0">
                          <a:latin typeface="ＭＳ ゴシック" panose="020B0609070205080204" pitchFamily="49" charset="-128"/>
                          <a:ea typeface="ＭＳ ゴシック" panose="020B0609070205080204" pitchFamily="49" charset="-128"/>
                        </a:rPr>
                        <a:t>～</a:t>
                      </a:r>
                      <a:r>
                        <a:rPr kumimoji="1" lang="en-US" altLang="ja-JP" sz="1800" dirty="0" smtClean="0">
                          <a:latin typeface="ＭＳ ゴシック" panose="020B0609070205080204" pitchFamily="49" charset="-128"/>
                          <a:ea typeface="ＭＳ ゴシック" panose="020B0609070205080204" pitchFamily="49" charset="-128"/>
                        </a:rPr>
                        <a:t>2021</a:t>
                      </a:r>
                    </a:p>
                    <a:p>
                      <a:pPr algn="ctr"/>
                      <a:r>
                        <a:rPr kumimoji="1" lang="ja-JP" altLang="en-US" sz="1800" dirty="0" smtClean="0">
                          <a:latin typeface="ＭＳ ゴシック" panose="020B0609070205080204" pitchFamily="49" charset="-128"/>
                          <a:ea typeface="ＭＳ ゴシック" panose="020B0609070205080204" pitchFamily="49" charset="-128"/>
                        </a:rPr>
                        <a:t>（５年間）</a:t>
                      </a:r>
                      <a:endParaRPr kumimoji="1" lang="ja-JP" altLang="en-US" sz="18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nchor="ctr"/>
                </a:tc>
              </a:tr>
              <a:tr h="2491812">
                <a:tc>
                  <a:txBody>
                    <a:bodyPr/>
                    <a:lstStyle/>
                    <a:p>
                      <a:pPr algn="ctr"/>
                      <a:r>
                        <a:rPr kumimoji="1" lang="ja-JP" altLang="en-US" i="1" dirty="0" smtClean="0">
                          <a:solidFill>
                            <a:schemeClr val="bg1"/>
                          </a:solidFill>
                          <a:latin typeface="ＭＳ ゴシック" panose="020B0609070205080204" pitchFamily="49" charset="-128"/>
                          <a:ea typeface="ＭＳ ゴシック" panose="020B0609070205080204" pitchFamily="49" charset="-128"/>
                        </a:rPr>
                        <a:t>命のカプセル普及事業</a:t>
                      </a:r>
                      <a:endParaRPr kumimoji="1" lang="ja-JP" altLang="en-US" i="1"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r>
                        <a:rPr kumimoji="1" lang="ja-JP" altLang="en-US" dirty="0" smtClean="0">
                          <a:latin typeface="ＭＳ ゴシック" panose="020B0609070205080204" pitchFamily="49" charset="-128"/>
                          <a:ea typeface="ＭＳ ゴシック" panose="020B0609070205080204" pitchFamily="49" charset="-128"/>
                        </a:rPr>
                        <a:t>広報</a:t>
                      </a:r>
                      <a:endParaRPr kumimoji="1" lang="en-US" altLang="ja-JP" dirty="0" smtClean="0">
                        <a:latin typeface="ＭＳ ゴシック" panose="020B0609070205080204" pitchFamily="49" charset="-128"/>
                        <a:ea typeface="ＭＳ ゴシック" panose="020B0609070205080204" pitchFamily="49" charset="-128"/>
                      </a:endParaRPr>
                    </a:p>
                    <a:p>
                      <a:pPr algn="ctr"/>
                      <a:r>
                        <a:rPr kumimoji="1" lang="ja-JP" altLang="en-US" dirty="0" smtClean="0">
                          <a:latin typeface="ＭＳ ゴシック" panose="020B0609070205080204" pitchFamily="49" charset="-128"/>
                          <a:ea typeface="ＭＳ ゴシック" panose="020B0609070205080204" pitchFamily="49" charset="-128"/>
                        </a:rPr>
                        <a:t>年</a:t>
                      </a:r>
                      <a:r>
                        <a:rPr kumimoji="1" lang="en-US" altLang="ja-JP" dirty="0" smtClean="0">
                          <a:latin typeface="ＭＳ ゴシック" panose="020B0609070205080204" pitchFamily="49" charset="-128"/>
                          <a:ea typeface="ＭＳ ゴシック" panose="020B0609070205080204" pitchFamily="49" charset="-128"/>
                        </a:rPr>
                        <a:t>1</a:t>
                      </a:r>
                      <a:r>
                        <a:rPr kumimoji="1" lang="ja-JP" altLang="en-US" dirty="0" smtClean="0">
                          <a:latin typeface="ＭＳ ゴシック" panose="020B0609070205080204" pitchFamily="49" charset="-128"/>
                          <a:ea typeface="ＭＳ ゴシック" panose="020B0609070205080204" pitchFamily="49" charset="-128"/>
                        </a:rPr>
                        <a:t>回</a:t>
                      </a:r>
                      <a:endParaRPr kumimoji="1" lang="en-US" altLang="ja-JP" dirty="0" smtClean="0">
                        <a:latin typeface="ＭＳ ゴシック" panose="020B0609070205080204" pitchFamily="49" charset="-128"/>
                        <a:ea typeface="ＭＳ ゴシック" panose="020B0609070205080204" pitchFamily="49" charset="-128"/>
                      </a:endParaRPr>
                    </a:p>
                    <a:p>
                      <a:pPr algn="ctr"/>
                      <a:endParaRPr kumimoji="1" lang="en-US" altLang="ja-JP" dirty="0" smtClean="0">
                        <a:latin typeface="ＭＳ ゴシック" panose="020B0609070205080204" pitchFamily="49" charset="-128"/>
                        <a:ea typeface="ＭＳ ゴシック" panose="020B0609070205080204" pitchFamily="49" charset="-128"/>
                      </a:endParaRPr>
                    </a:p>
                    <a:p>
                      <a:pPr algn="ctr"/>
                      <a:r>
                        <a:rPr kumimoji="1" lang="ja-JP" altLang="en-US" dirty="0" smtClean="0">
                          <a:latin typeface="ＭＳ ゴシック" panose="020B0609070205080204" pitchFamily="49" charset="-128"/>
                          <a:ea typeface="ＭＳ ゴシック" panose="020B0609070205080204" pitchFamily="49" charset="-128"/>
                        </a:rPr>
                        <a:t>チラシ</a:t>
                      </a:r>
                      <a:endParaRPr kumimoji="1" lang="en-US" altLang="ja-JP" dirty="0" smtClean="0">
                        <a:latin typeface="ＭＳ ゴシック" panose="020B0609070205080204" pitchFamily="49" charset="-128"/>
                        <a:ea typeface="ＭＳ ゴシック" panose="020B0609070205080204" pitchFamily="49" charset="-128"/>
                      </a:endParaRPr>
                    </a:p>
                    <a:p>
                      <a:pPr algn="ctr"/>
                      <a:r>
                        <a:rPr kumimoji="1" lang="en-US" altLang="ja-JP" dirty="0" smtClean="0">
                          <a:latin typeface="ＭＳ ゴシック" panose="020B0609070205080204" pitchFamily="49" charset="-128"/>
                          <a:ea typeface="ＭＳ ゴシック" panose="020B0609070205080204" pitchFamily="49" charset="-128"/>
                        </a:rPr>
                        <a:t>50</a:t>
                      </a:r>
                      <a:r>
                        <a:rPr kumimoji="1" lang="ja-JP" altLang="en-US" dirty="0" smtClean="0">
                          <a:latin typeface="ＭＳ ゴシック" panose="020B0609070205080204" pitchFamily="49" charset="-128"/>
                          <a:ea typeface="ＭＳ ゴシック" panose="020B0609070205080204" pitchFamily="49" charset="-128"/>
                        </a:rPr>
                        <a:t> 枚</a:t>
                      </a:r>
                      <a:endParaRPr kumimoji="1" lang="en-US" altLang="ja-JP" dirty="0" smtClean="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ja-JP" altLang="en-US" dirty="0" smtClean="0">
                          <a:latin typeface="ＭＳ ゴシック" panose="020B0609070205080204" pitchFamily="49" charset="-128"/>
                          <a:ea typeface="ＭＳ ゴシック" panose="020B0609070205080204" pitchFamily="49" charset="-128"/>
                        </a:rPr>
                        <a:t>広報</a:t>
                      </a:r>
                      <a:endParaRPr kumimoji="1" lang="en-US" altLang="ja-JP" dirty="0" smtClean="0">
                        <a:latin typeface="ＭＳ ゴシック" panose="020B0609070205080204" pitchFamily="49" charset="-128"/>
                        <a:ea typeface="ＭＳ ゴシック" panose="020B0609070205080204" pitchFamily="49" charset="-128"/>
                      </a:endParaRPr>
                    </a:p>
                    <a:p>
                      <a:pPr algn="ctr"/>
                      <a:r>
                        <a:rPr kumimoji="1" lang="ja-JP" altLang="en-US" dirty="0" smtClean="0">
                          <a:latin typeface="ＭＳ ゴシック" panose="020B0609070205080204" pitchFamily="49" charset="-128"/>
                          <a:ea typeface="ＭＳ ゴシック" panose="020B0609070205080204" pitchFamily="49" charset="-128"/>
                        </a:rPr>
                        <a:t>年</a:t>
                      </a:r>
                      <a:r>
                        <a:rPr kumimoji="1" lang="en-US" altLang="ja-JP" dirty="0" smtClean="0">
                          <a:latin typeface="ＭＳ ゴシック" panose="020B0609070205080204" pitchFamily="49" charset="-128"/>
                          <a:ea typeface="ＭＳ ゴシック" panose="020B0609070205080204" pitchFamily="49" charset="-128"/>
                        </a:rPr>
                        <a:t>1</a:t>
                      </a:r>
                      <a:r>
                        <a:rPr kumimoji="1" lang="ja-JP" altLang="en-US" dirty="0" smtClean="0">
                          <a:latin typeface="ＭＳ ゴシック" panose="020B0609070205080204" pitchFamily="49" charset="-128"/>
                          <a:ea typeface="ＭＳ ゴシック" panose="020B0609070205080204" pitchFamily="49" charset="-128"/>
                        </a:rPr>
                        <a:t>回</a:t>
                      </a:r>
                      <a:endParaRPr kumimoji="1" lang="en-US" altLang="ja-JP" dirty="0" smtClean="0">
                        <a:latin typeface="ＭＳ ゴシック" panose="020B0609070205080204" pitchFamily="49" charset="-128"/>
                        <a:ea typeface="ＭＳ ゴシック" panose="020B0609070205080204" pitchFamily="49" charset="-128"/>
                      </a:endParaRPr>
                    </a:p>
                    <a:p>
                      <a:pPr algn="ctr"/>
                      <a:endParaRPr kumimoji="1" lang="en-US" altLang="ja-JP" dirty="0" smtClean="0">
                        <a:latin typeface="ＭＳ ゴシック" panose="020B0609070205080204" pitchFamily="49" charset="-128"/>
                        <a:ea typeface="ＭＳ ゴシック" panose="020B0609070205080204" pitchFamily="49" charset="-128"/>
                      </a:endParaRPr>
                    </a:p>
                    <a:p>
                      <a:pPr algn="ctr"/>
                      <a:r>
                        <a:rPr kumimoji="1" lang="ja-JP" altLang="en-US" dirty="0" smtClean="0">
                          <a:latin typeface="ＭＳ ゴシック" panose="020B0609070205080204" pitchFamily="49" charset="-128"/>
                          <a:ea typeface="ＭＳ ゴシック" panose="020B0609070205080204" pitchFamily="49" charset="-128"/>
                        </a:rPr>
                        <a:t>チラシ</a:t>
                      </a:r>
                      <a:endParaRPr kumimoji="1" lang="en-US" altLang="ja-JP" dirty="0" smtClean="0">
                        <a:latin typeface="ＭＳ ゴシック" panose="020B0609070205080204" pitchFamily="49" charset="-128"/>
                        <a:ea typeface="ＭＳ ゴシック" panose="020B0609070205080204" pitchFamily="49" charset="-128"/>
                      </a:endParaRPr>
                    </a:p>
                    <a:p>
                      <a:pPr algn="ctr"/>
                      <a:r>
                        <a:rPr kumimoji="1" lang="en-US" altLang="ja-JP" dirty="0" smtClean="0">
                          <a:latin typeface="ＭＳ ゴシック" panose="020B0609070205080204" pitchFamily="49" charset="-128"/>
                          <a:ea typeface="ＭＳ ゴシック" panose="020B0609070205080204" pitchFamily="49" charset="-128"/>
                        </a:rPr>
                        <a:t>0</a:t>
                      </a:r>
                      <a:r>
                        <a:rPr kumimoji="1" lang="ja-JP" altLang="en-US" dirty="0" smtClean="0">
                          <a:latin typeface="ＭＳ ゴシック" panose="020B0609070205080204" pitchFamily="49" charset="-128"/>
                          <a:ea typeface="ＭＳ ゴシック" panose="020B0609070205080204" pitchFamily="49" charset="-128"/>
                        </a:rPr>
                        <a:t> 枚</a:t>
                      </a: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ja-JP" altLang="en-US" dirty="0" smtClean="0">
                          <a:latin typeface="ＭＳ ゴシック" panose="020B0609070205080204" pitchFamily="49" charset="-128"/>
                          <a:ea typeface="ＭＳ ゴシック" panose="020B0609070205080204" pitchFamily="49" charset="-128"/>
                        </a:rPr>
                        <a:t>広報</a:t>
                      </a:r>
                      <a:endParaRPr kumimoji="1" lang="en-US" altLang="ja-JP" dirty="0" smtClean="0">
                        <a:latin typeface="ＭＳ ゴシック" panose="020B0609070205080204" pitchFamily="49" charset="-128"/>
                        <a:ea typeface="ＭＳ ゴシック" panose="020B0609070205080204" pitchFamily="49" charset="-128"/>
                      </a:endParaRPr>
                    </a:p>
                    <a:p>
                      <a:pPr algn="ctr"/>
                      <a:r>
                        <a:rPr kumimoji="1" lang="ja-JP" altLang="en-US" dirty="0" smtClean="0">
                          <a:latin typeface="ＭＳ ゴシック" panose="020B0609070205080204" pitchFamily="49" charset="-128"/>
                          <a:ea typeface="ＭＳ ゴシック" panose="020B0609070205080204" pitchFamily="49" charset="-128"/>
                        </a:rPr>
                        <a:t>年</a:t>
                      </a:r>
                      <a:r>
                        <a:rPr kumimoji="1" lang="en-US" altLang="ja-JP" dirty="0" smtClean="0">
                          <a:latin typeface="ＭＳ ゴシック" panose="020B0609070205080204" pitchFamily="49" charset="-128"/>
                          <a:ea typeface="ＭＳ ゴシック" panose="020B0609070205080204" pitchFamily="49" charset="-128"/>
                        </a:rPr>
                        <a:t>1</a:t>
                      </a:r>
                      <a:r>
                        <a:rPr kumimoji="1" lang="ja-JP" altLang="en-US" dirty="0" smtClean="0">
                          <a:latin typeface="ＭＳ ゴシック" panose="020B0609070205080204" pitchFamily="49" charset="-128"/>
                          <a:ea typeface="ＭＳ ゴシック" panose="020B0609070205080204" pitchFamily="49" charset="-128"/>
                        </a:rPr>
                        <a:t>回</a:t>
                      </a:r>
                      <a:endParaRPr kumimoji="1" lang="en-US" altLang="ja-JP" dirty="0" smtClean="0">
                        <a:latin typeface="ＭＳ ゴシック" panose="020B0609070205080204" pitchFamily="49" charset="-128"/>
                        <a:ea typeface="ＭＳ ゴシック" panose="020B0609070205080204" pitchFamily="49" charset="-128"/>
                      </a:endParaRPr>
                    </a:p>
                    <a:p>
                      <a:pPr algn="ctr"/>
                      <a:endParaRPr kumimoji="1" lang="en-US" altLang="ja-JP" dirty="0" smtClean="0">
                        <a:latin typeface="ＭＳ ゴシック" panose="020B0609070205080204" pitchFamily="49" charset="-128"/>
                        <a:ea typeface="ＭＳ ゴシック" panose="020B0609070205080204" pitchFamily="49" charset="-128"/>
                      </a:endParaRPr>
                    </a:p>
                    <a:p>
                      <a:pPr algn="ctr"/>
                      <a:r>
                        <a:rPr kumimoji="1" lang="ja-JP" altLang="en-US" dirty="0" smtClean="0">
                          <a:latin typeface="ＭＳ ゴシック" panose="020B0609070205080204" pitchFamily="49" charset="-128"/>
                          <a:ea typeface="ＭＳ ゴシック" panose="020B0609070205080204" pitchFamily="49" charset="-128"/>
                        </a:rPr>
                        <a:t>チラシ</a:t>
                      </a:r>
                      <a:endParaRPr kumimoji="1" lang="en-US" altLang="ja-JP" dirty="0" smtClean="0">
                        <a:latin typeface="ＭＳ ゴシック" panose="020B0609070205080204" pitchFamily="49" charset="-128"/>
                        <a:ea typeface="ＭＳ ゴシック" panose="020B0609070205080204" pitchFamily="49" charset="-128"/>
                      </a:endParaRPr>
                    </a:p>
                    <a:p>
                      <a:pPr algn="ctr"/>
                      <a:r>
                        <a:rPr kumimoji="1" lang="en-US" altLang="ja-JP" dirty="0" smtClean="0">
                          <a:latin typeface="ＭＳ ゴシック" panose="020B0609070205080204" pitchFamily="49" charset="-128"/>
                          <a:ea typeface="ＭＳ ゴシック" panose="020B0609070205080204" pitchFamily="49" charset="-128"/>
                        </a:rPr>
                        <a:t>42</a:t>
                      </a:r>
                      <a:r>
                        <a:rPr kumimoji="1" lang="ja-JP" altLang="en-US" dirty="0" smtClean="0">
                          <a:latin typeface="ＭＳ ゴシック" panose="020B0609070205080204" pitchFamily="49" charset="-128"/>
                          <a:ea typeface="ＭＳ ゴシック" panose="020B0609070205080204" pitchFamily="49" charset="-128"/>
                        </a:rPr>
                        <a:t> 枚</a:t>
                      </a: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ja-JP" altLang="en-US" dirty="0" smtClean="0">
                          <a:latin typeface="ＭＳ ゴシック" panose="020B0609070205080204" pitchFamily="49" charset="-128"/>
                          <a:ea typeface="ＭＳ ゴシック" panose="020B0609070205080204" pitchFamily="49" charset="-128"/>
                        </a:rPr>
                        <a:t>広報</a:t>
                      </a:r>
                      <a:endParaRPr kumimoji="1" lang="en-US" altLang="ja-JP" dirty="0" smtClean="0">
                        <a:latin typeface="ＭＳ ゴシック" panose="020B0609070205080204" pitchFamily="49" charset="-128"/>
                        <a:ea typeface="ＭＳ ゴシック" panose="020B0609070205080204" pitchFamily="49" charset="-128"/>
                      </a:endParaRPr>
                    </a:p>
                    <a:p>
                      <a:pPr algn="ctr"/>
                      <a:r>
                        <a:rPr kumimoji="1" lang="ja-JP" altLang="en-US" dirty="0" smtClean="0">
                          <a:latin typeface="ＭＳ ゴシック" panose="020B0609070205080204" pitchFamily="49" charset="-128"/>
                          <a:ea typeface="ＭＳ ゴシック" panose="020B0609070205080204" pitchFamily="49" charset="-128"/>
                        </a:rPr>
                        <a:t>年</a:t>
                      </a:r>
                      <a:r>
                        <a:rPr kumimoji="1" lang="en-US" altLang="ja-JP" dirty="0" smtClean="0">
                          <a:latin typeface="ＭＳ ゴシック" panose="020B0609070205080204" pitchFamily="49" charset="-128"/>
                          <a:ea typeface="ＭＳ ゴシック" panose="020B0609070205080204" pitchFamily="49" charset="-128"/>
                        </a:rPr>
                        <a:t>1</a:t>
                      </a:r>
                      <a:r>
                        <a:rPr kumimoji="1" lang="ja-JP" altLang="en-US" dirty="0" smtClean="0">
                          <a:latin typeface="ＭＳ ゴシック" panose="020B0609070205080204" pitchFamily="49" charset="-128"/>
                          <a:ea typeface="ＭＳ ゴシック" panose="020B0609070205080204" pitchFamily="49" charset="-128"/>
                        </a:rPr>
                        <a:t>回</a:t>
                      </a:r>
                      <a:endParaRPr kumimoji="1" lang="en-US" altLang="ja-JP" dirty="0" smtClean="0">
                        <a:latin typeface="ＭＳ ゴシック" panose="020B0609070205080204" pitchFamily="49" charset="-128"/>
                        <a:ea typeface="ＭＳ ゴシック" panose="020B0609070205080204" pitchFamily="49" charset="-128"/>
                      </a:endParaRPr>
                    </a:p>
                    <a:p>
                      <a:pPr algn="ctr"/>
                      <a:endParaRPr kumimoji="1" lang="en-US" altLang="ja-JP" dirty="0" smtClean="0">
                        <a:latin typeface="ＭＳ ゴシック" panose="020B0609070205080204" pitchFamily="49" charset="-128"/>
                        <a:ea typeface="ＭＳ ゴシック" panose="020B0609070205080204" pitchFamily="49" charset="-128"/>
                      </a:endParaRPr>
                    </a:p>
                    <a:p>
                      <a:pPr algn="ctr"/>
                      <a:r>
                        <a:rPr kumimoji="1" lang="ja-JP" altLang="en-US" dirty="0" smtClean="0">
                          <a:latin typeface="ＭＳ ゴシック" panose="020B0609070205080204" pitchFamily="49" charset="-128"/>
                          <a:ea typeface="ＭＳ ゴシック" panose="020B0609070205080204" pitchFamily="49" charset="-128"/>
                        </a:rPr>
                        <a:t>チラシ</a:t>
                      </a:r>
                      <a:endParaRPr kumimoji="1" lang="en-US" altLang="ja-JP" dirty="0" smtClean="0">
                        <a:latin typeface="ＭＳ ゴシック" panose="020B0609070205080204" pitchFamily="49" charset="-128"/>
                        <a:ea typeface="ＭＳ ゴシック" panose="020B0609070205080204" pitchFamily="49" charset="-128"/>
                      </a:endParaRPr>
                    </a:p>
                    <a:p>
                      <a:pPr algn="ctr"/>
                      <a:r>
                        <a:rPr kumimoji="1" lang="en-US" altLang="ja-JP" dirty="0" smtClean="0">
                          <a:latin typeface="ＭＳ ゴシック" panose="020B0609070205080204" pitchFamily="49" charset="-128"/>
                          <a:ea typeface="ＭＳ ゴシック" panose="020B0609070205080204" pitchFamily="49" charset="-128"/>
                        </a:rPr>
                        <a:t>0</a:t>
                      </a:r>
                      <a:r>
                        <a:rPr kumimoji="1" lang="ja-JP" altLang="en-US" dirty="0" smtClean="0">
                          <a:latin typeface="ＭＳ ゴシック" panose="020B0609070205080204" pitchFamily="49" charset="-128"/>
                          <a:ea typeface="ＭＳ ゴシック" panose="020B0609070205080204" pitchFamily="49" charset="-128"/>
                        </a:rPr>
                        <a:t> 枚</a:t>
                      </a: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r>
              <a:tr h="731698">
                <a:tc rowSpan="3">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対策委員会の関わり</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gridSpan="3">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r>
              <a:tr h="731698">
                <a:tc vMerge="1">
                  <a:txBody>
                    <a:bodyPr/>
                    <a:lstStyle/>
                    <a:p>
                      <a:endParaRPr kumimoji="1" lang="ja-JP" altLang="en-US"/>
                    </a:p>
                  </a:txBody>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gridSpan="3">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r>
              <a:tr h="731698">
                <a:tc vMerge="1">
                  <a:txBody>
                    <a:bodyPr/>
                    <a:lstStyle/>
                    <a:p>
                      <a:endParaRPr kumimoji="1" lang="ja-JP" altLang="en-US"/>
                    </a:p>
                  </a:txBody>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gridSpan="3">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r>
            </a:tbl>
          </a:graphicData>
        </a:graphic>
      </p:graphicFrame>
      <p:cxnSp>
        <p:nvCxnSpPr>
          <p:cNvPr id="7" name="直線コネクタ 6"/>
          <p:cNvCxnSpPr/>
          <p:nvPr/>
        </p:nvCxnSpPr>
        <p:spPr>
          <a:xfrm>
            <a:off x="1979712" y="2118598"/>
            <a:ext cx="158417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3594331" y="1933932"/>
            <a:ext cx="737736" cy="369332"/>
          </a:xfrm>
          <a:prstGeom prst="rect">
            <a:avLst/>
          </a:prstGeom>
          <a:noFill/>
          <a:ln w="12700" cmpd="sng">
            <a:solidFill>
              <a:schemeClr val="tx1"/>
            </a:solidFill>
          </a:ln>
        </p:spPr>
        <p:txBody>
          <a:bodyPr wrap="square" rtlCol="0">
            <a:spAutoFit/>
          </a:bodyPr>
          <a:lstStyle/>
          <a:p>
            <a:pPr algn="ctr"/>
            <a:r>
              <a:rPr kumimoji="1" lang="ja-JP" altLang="en-US" dirty="0" smtClean="0">
                <a:latin typeface="ＭＳ ゴシック" panose="020B0609070205080204" pitchFamily="49" charset="-128"/>
                <a:ea typeface="ＭＳ ゴシック" panose="020B0609070205080204" pitchFamily="49" charset="-128"/>
              </a:rPr>
              <a:t>拡大</a:t>
            </a:r>
            <a:endParaRPr kumimoji="1" lang="ja-JP" altLang="en-US" dirty="0">
              <a:latin typeface="ＭＳ ゴシック" panose="020B0609070205080204" pitchFamily="49" charset="-128"/>
              <a:ea typeface="ＭＳ ゴシック" panose="020B0609070205080204" pitchFamily="49" charset="-128"/>
            </a:endParaRPr>
          </a:p>
        </p:txBody>
      </p:sp>
      <p:cxnSp>
        <p:nvCxnSpPr>
          <p:cNvPr id="9" name="直線コネクタ 8"/>
          <p:cNvCxnSpPr/>
          <p:nvPr/>
        </p:nvCxnSpPr>
        <p:spPr>
          <a:xfrm>
            <a:off x="4341692" y="2128223"/>
            <a:ext cx="1526452" cy="0"/>
          </a:xfrm>
          <a:prstGeom prst="line">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5940152" y="2128223"/>
            <a:ext cx="720080" cy="0"/>
          </a:xfrm>
          <a:prstGeom prst="line">
            <a:avLst/>
          </a:prstGeom>
          <a:ln w="50800">
            <a:solidFill>
              <a:srgbClr val="1419EC"/>
            </a:solidFill>
            <a:prstDash val="sysDash"/>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6728966" y="1979548"/>
            <a:ext cx="740703" cy="369332"/>
          </a:xfrm>
          <a:prstGeom prst="rect">
            <a:avLst/>
          </a:prstGeom>
          <a:noFill/>
          <a:ln w="12700" cmpd="sng">
            <a:solidFill>
              <a:srgbClr val="1419EC"/>
            </a:solidFill>
          </a:ln>
        </p:spPr>
        <p:txBody>
          <a:bodyPr wrap="square" rtlCol="0">
            <a:spAutoFit/>
          </a:bodyPr>
          <a:lstStyle/>
          <a:p>
            <a:pPr algn="ctr"/>
            <a:r>
              <a:rPr lang="ja-JP" altLang="en-US" dirty="0">
                <a:solidFill>
                  <a:srgbClr val="1419EC"/>
                </a:solidFill>
                <a:latin typeface="ＭＳ ゴシック" panose="020B0609070205080204" pitchFamily="49" charset="-128"/>
                <a:ea typeface="ＭＳ ゴシック" panose="020B0609070205080204" pitchFamily="49" charset="-128"/>
              </a:rPr>
              <a:t>拡大</a:t>
            </a:r>
            <a:endParaRPr kumimoji="1" lang="ja-JP" altLang="en-US" dirty="0">
              <a:solidFill>
                <a:srgbClr val="1419EC"/>
              </a:solidFill>
              <a:latin typeface="ＭＳ ゴシック" panose="020B0609070205080204" pitchFamily="49" charset="-128"/>
              <a:ea typeface="ＭＳ ゴシック" panose="020B0609070205080204" pitchFamily="49" charset="-128"/>
            </a:endParaRPr>
          </a:p>
        </p:txBody>
      </p:sp>
      <p:cxnSp>
        <p:nvCxnSpPr>
          <p:cNvPr id="15" name="直線コネクタ 14"/>
          <p:cNvCxnSpPr/>
          <p:nvPr/>
        </p:nvCxnSpPr>
        <p:spPr>
          <a:xfrm>
            <a:off x="7490820" y="2137848"/>
            <a:ext cx="1440160" cy="0"/>
          </a:xfrm>
          <a:prstGeom prst="line">
            <a:avLst/>
          </a:prstGeom>
          <a:ln w="50800">
            <a:solidFill>
              <a:srgbClr val="1419EC"/>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4928721" y="6165304"/>
            <a:ext cx="4176464" cy="369332"/>
          </a:xfrm>
          <a:prstGeom prst="rect">
            <a:avLst/>
          </a:prstGeom>
          <a:noFill/>
          <a:ln w="12700" cmpd="sng">
            <a:noFill/>
          </a:ln>
        </p:spPr>
        <p:txBody>
          <a:bodyPr wrap="square" rtlCol="0">
            <a:spAutoFit/>
          </a:bodyPr>
          <a:lstStyle/>
          <a:p>
            <a:r>
              <a:rPr lang="ja-JP" altLang="en-US" dirty="0" smtClean="0">
                <a:solidFill>
                  <a:srgbClr val="FF0000"/>
                </a:solidFill>
                <a:latin typeface="ＭＳ ゴシック" panose="020B0609070205080204" pitchFamily="49" charset="-128"/>
                <a:ea typeface="ＭＳ ゴシック" panose="020B0609070205080204" pitchFamily="49" charset="-128"/>
              </a:rPr>
              <a:t>●携帯型命のカプセルの導入検討開始</a:t>
            </a:r>
            <a:endParaRPr kumimoji="1" lang="ja-JP" altLang="en-US" dirty="0">
              <a:solidFill>
                <a:srgbClr val="FF0000"/>
              </a:solidFill>
              <a:latin typeface="ＭＳ ゴシック" panose="020B0609070205080204" pitchFamily="49" charset="-128"/>
              <a:ea typeface="ＭＳ ゴシック" panose="020B0609070205080204" pitchFamily="49" charset="-128"/>
            </a:endParaRPr>
          </a:p>
        </p:txBody>
      </p:sp>
      <p:sp>
        <p:nvSpPr>
          <p:cNvPr id="17" name="テキスト ボックス 16"/>
          <p:cNvSpPr txBox="1"/>
          <p:nvPr/>
        </p:nvSpPr>
        <p:spPr>
          <a:xfrm>
            <a:off x="2554071" y="5204374"/>
            <a:ext cx="4749301" cy="369332"/>
          </a:xfrm>
          <a:prstGeom prst="rect">
            <a:avLst/>
          </a:prstGeom>
          <a:noFill/>
          <a:ln w="12700" cmpd="sng">
            <a:noFill/>
          </a:ln>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●民生児童委員から対象者への配布依頼</a:t>
            </a:r>
            <a:endParaRPr kumimoji="1" lang="ja-JP" altLang="en-US" dirty="0">
              <a:latin typeface="ＭＳ ゴシック" panose="020B0609070205080204" pitchFamily="49" charset="-128"/>
              <a:ea typeface="ＭＳ ゴシック" panose="020B0609070205080204" pitchFamily="49" charset="-128"/>
            </a:endParaRPr>
          </a:p>
        </p:txBody>
      </p:sp>
      <p:sp>
        <p:nvSpPr>
          <p:cNvPr id="18" name="テキスト ボックス 17"/>
          <p:cNvSpPr txBox="1"/>
          <p:nvPr/>
        </p:nvSpPr>
        <p:spPr>
          <a:xfrm>
            <a:off x="1866836" y="4446404"/>
            <a:ext cx="4505364" cy="369332"/>
          </a:xfrm>
          <a:prstGeom prst="rect">
            <a:avLst/>
          </a:prstGeom>
          <a:noFill/>
          <a:ln w="12700" cmpd="sng">
            <a:noFill/>
          </a:ln>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●命のカプセルの配布事業を町に提言</a:t>
            </a:r>
            <a:endParaRPr kumimoji="1" lang="ja-JP" altLang="en-US" dirty="0">
              <a:latin typeface="ＭＳ ゴシック" panose="020B0609070205080204" pitchFamily="49" charset="-128"/>
              <a:ea typeface="ＭＳ ゴシック" panose="020B0609070205080204" pitchFamily="49" charset="-128"/>
            </a:endParaRPr>
          </a:p>
        </p:txBody>
      </p:sp>
      <p:sp>
        <p:nvSpPr>
          <p:cNvPr id="19" name="テキスト ボックス 18"/>
          <p:cNvSpPr txBox="1"/>
          <p:nvPr/>
        </p:nvSpPr>
        <p:spPr>
          <a:xfrm>
            <a:off x="2199004" y="4835042"/>
            <a:ext cx="2971215" cy="369332"/>
          </a:xfrm>
          <a:prstGeom prst="rect">
            <a:avLst/>
          </a:prstGeom>
          <a:noFill/>
          <a:ln w="12700" cmpd="sng">
            <a:noFill/>
          </a:ln>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●ＰＲチラシの作成・配布</a:t>
            </a:r>
            <a:endParaRPr kumimoji="1" lang="ja-JP" altLang="en-US" dirty="0">
              <a:latin typeface="ＭＳ ゴシック" panose="020B0609070205080204" pitchFamily="49" charset="-128"/>
              <a:ea typeface="ＭＳ ゴシック" panose="020B0609070205080204" pitchFamily="49" charset="-128"/>
            </a:endParaRPr>
          </a:p>
        </p:txBody>
      </p:sp>
      <p:sp>
        <p:nvSpPr>
          <p:cNvPr id="20" name="テキスト ボックス 19"/>
          <p:cNvSpPr txBox="1"/>
          <p:nvPr/>
        </p:nvSpPr>
        <p:spPr>
          <a:xfrm>
            <a:off x="2830250" y="5575524"/>
            <a:ext cx="2575238" cy="369332"/>
          </a:xfrm>
          <a:prstGeom prst="rect">
            <a:avLst/>
          </a:prstGeom>
          <a:noFill/>
          <a:ln w="12700" cmpd="sng">
            <a:noFill/>
          </a:ln>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●関係団体等へのＰＲ</a:t>
            </a:r>
            <a:endParaRPr kumimoji="1" lang="ja-JP" altLang="en-US" dirty="0">
              <a:latin typeface="ＭＳ ゴシック" panose="020B0609070205080204" pitchFamily="49" charset="-128"/>
              <a:ea typeface="ＭＳ ゴシック" panose="020B0609070205080204" pitchFamily="49" charset="-128"/>
            </a:endParaRPr>
          </a:p>
        </p:txBody>
      </p:sp>
      <p:sp>
        <p:nvSpPr>
          <p:cNvPr id="13" name="左矢印吹き出し 12"/>
          <p:cNvSpPr/>
          <p:nvPr/>
        </p:nvSpPr>
        <p:spPr>
          <a:xfrm>
            <a:off x="6300192" y="3140968"/>
            <a:ext cx="2520280" cy="1152128"/>
          </a:xfrm>
          <a:prstGeom prst="leftArrowCallout">
            <a:avLst>
              <a:gd name="adj1" fmla="val 12270"/>
              <a:gd name="adj2" fmla="val 25000"/>
              <a:gd name="adj3" fmla="val 17998"/>
              <a:gd name="adj4" fmla="val 80370"/>
            </a:avLst>
          </a:prstGeom>
          <a:noFill/>
          <a:ln>
            <a:solidFill>
              <a:srgbClr val="1419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1419EC"/>
                </a:solidFill>
              </a:rPr>
              <a:t>携帯型「命のカプセル」配布予定</a:t>
            </a:r>
            <a:endParaRPr kumimoji="1" lang="en-US" altLang="ja-JP" dirty="0" smtClean="0">
              <a:solidFill>
                <a:srgbClr val="1419EC"/>
              </a:solidFill>
            </a:endParaRPr>
          </a:p>
          <a:p>
            <a:pPr algn="ctr"/>
            <a:r>
              <a:rPr lang="en-US" altLang="ja-JP" dirty="0" smtClean="0">
                <a:solidFill>
                  <a:srgbClr val="1419EC"/>
                </a:solidFill>
              </a:rPr>
              <a:t>500</a:t>
            </a:r>
            <a:r>
              <a:rPr lang="ja-JP" altLang="en-US" dirty="0" smtClean="0">
                <a:solidFill>
                  <a:srgbClr val="1419EC"/>
                </a:solidFill>
              </a:rPr>
              <a:t>個</a:t>
            </a:r>
            <a:endParaRPr kumimoji="1" lang="ja-JP" altLang="en-US" dirty="0">
              <a:solidFill>
                <a:srgbClr val="1419EC"/>
              </a:solidFill>
            </a:endParaRPr>
          </a:p>
        </p:txBody>
      </p:sp>
      <p:sp>
        <p:nvSpPr>
          <p:cNvPr id="21" name="右矢印吹き出し 20"/>
          <p:cNvSpPr/>
          <p:nvPr/>
        </p:nvSpPr>
        <p:spPr>
          <a:xfrm>
            <a:off x="2051720" y="2348880"/>
            <a:ext cx="3672408" cy="576064"/>
          </a:xfrm>
          <a:prstGeom prst="rightArrowCallout">
            <a:avLst>
              <a:gd name="adj1" fmla="val 25000"/>
              <a:gd name="adj2" fmla="val 25000"/>
              <a:gd name="adj3" fmla="val 25000"/>
              <a:gd name="adj4" fmla="val 8488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ＫＳＣで</a:t>
            </a:r>
            <a:r>
              <a:rPr kumimoji="1" lang="en-US" altLang="ja-JP" dirty="0" smtClean="0">
                <a:solidFill>
                  <a:schemeClr val="tx1"/>
                </a:solidFill>
              </a:rPr>
              <a:t>200</a:t>
            </a:r>
            <a:r>
              <a:rPr kumimoji="1" lang="ja-JP" altLang="en-US" dirty="0" smtClean="0">
                <a:solidFill>
                  <a:schemeClr val="tx1"/>
                </a:solidFill>
              </a:rPr>
              <a:t>個を配布</a:t>
            </a:r>
            <a:endParaRPr kumimoji="1" lang="ja-JP" altLang="en-US" dirty="0">
              <a:solidFill>
                <a:schemeClr val="tx1"/>
              </a:solidFill>
            </a:endParaRPr>
          </a:p>
        </p:txBody>
      </p:sp>
      <p:sp>
        <p:nvSpPr>
          <p:cNvPr id="22" name="テキスト ボックス 21"/>
          <p:cNvSpPr txBox="1"/>
          <p:nvPr/>
        </p:nvSpPr>
        <p:spPr>
          <a:xfrm>
            <a:off x="5863152" y="5838937"/>
            <a:ext cx="3165033" cy="369332"/>
          </a:xfrm>
          <a:prstGeom prst="rect">
            <a:avLst/>
          </a:prstGeom>
          <a:noFill/>
          <a:ln w="12700" cmpd="sng">
            <a:noFill/>
          </a:ln>
        </p:spPr>
        <p:txBody>
          <a:bodyPr wrap="square" rtlCol="0">
            <a:spAutoFit/>
          </a:bodyPr>
          <a:lstStyle/>
          <a:p>
            <a:r>
              <a:rPr lang="ja-JP" altLang="en-US" dirty="0" smtClean="0">
                <a:solidFill>
                  <a:srgbClr val="1419EC"/>
                </a:solidFill>
                <a:latin typeface="ＭＳ ゴシック" panose="020B0609070205080204" pitchFamily="49" charset="-128"/>
                <a:ea typeface="ＭＳ ゴシック" panose="020B0609070205080204" pitchFamily="49" charset="-128"/>
              </a:rPr>
              <a:t>●認知率アンケート実施予定</a:t>
            </a:r>
            <a:endParaRPr kumimoji="1" lang="ja-JP" altLang="en-US" dirty="0">
              <a:solidFill>
                <a:srgbClr val="1419EC"/>
              </a:solidFill>
              <a:latin typeface="ＭＳ ゴシック" panose="020B0609070205080204" pitchFamily="49" charset="-128"/>
              <a:ea typeface="ＭＳ ゴシック" panose="020B0609070205080204" pitchFamily="49" charset="-128"/>
            </a:endParaRPr>
          </a:p>
        </p:txBody>
      </p:sp>
      <p:sp>
        <p:nvSpPr>
          <p:cNvPr id="3" name="スライド番号プレースホルダー 2"/>
          <p:cNvSpPr>
            <a:spLocks noGrp="1"/>
          </p:cNvSpPr>
          <p:nvPr>
            <p:ph type="sldNum" sz="quarter" idx="12"/>
          </p:nvPr>
        </p:nvSpPr>
        <p:spPr>
          <a:xfrm>
            <a:off x="467544" y="6520259"/>
            <a:ext cx="561975" cy="365125"/>
          </a:xfrm>
        </p:spPr>
        <p:txBody>
          <a:bodyPr/>
          <a:lstStyle/>
          <a:p>
            <a:fld id="{D2D8002D-B5B0-4BAC-B1F6-782DDCCE6D9C}" type="slidenum">
              <a:rPr kumimoji="1" lang="ja-JP" altLang="en-US" sz="1600" smtClean="0"/>
              <a:t>12</a:t>
            </a:fld>
            <a:endParaRPr kumimoji="1" lang="ja-JP" altLang="en-US" sz="1600" dirty="0"/>
          </a:p>
        </p:txBody>
      </p:sp>
    </p:spTree>
    <p:extLst>
      <p:ext uri="{BB962C8B-B14F-4D97-AF65-F5344CB8AC3E}">
        <p14:creationId xmlns:p14="http://schemas.microsoft.com/office/powerpoint/2010/main" val="2768710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107504" y="0"/>
            <a:ext cx="9036496" cy="764704"/>
          </a:xfrm>
        </p:spPr>
        <p:txBody>
          <a:bodyPr/>
          <a:lstStyle/>
          <a:p>
            <a:r>
              <a:rPr lang="ja-JP" altLang="en-US" sz="3600" dirty="0" smtClean="0">
                <a:solidFill>
                  <a:schemeClr val="tx1"/>
                </a:solidFill>
                <a:effectLst/>
              </a:rPr>
              <a:t>プログラム評価結果（短期・中期・長期）</a:t>
            </a:r>
            <a:endParaRPr kumimoji="1" lang="ja-JP" altLang="en-US" sz="3600" dirty="0">
              <a:solidFill>
                <a:schemeClr val="tx1"/>
              </a:solidFill>
              <a:effectLst/>
            </a:endParaRPr>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2881109307"/>
              </p:ext>
            </p:extLst>
          </p:nvPr>
        </p:nvGraphicFramePr>
        <p:xfrm>
          <a:off x="462370" y="1830283"/>
          <a:ext cx="8219260" cy="1483360"/>
        </p:xfrm>
        <a:graphic>
          <a:graphicData uri="http://schemas.openxmlformats.org/drawingml/2006/table">
            <a:tbl>
              <a:tblPr firstRow="1" bandRow="1">
                <a:tableStyleId>{7DF18680-E054-41AD-8BC1-D1AEF772440D}</a:tableStyleId>
              </a:tblPr>
              <a:tblGrid>
                <a:gridCol w="1174180"/>
                <a:gridCol w="1174180"/>
                <a:gridCol w="1174180"/>
                <a:gridCol w="1174180"/>
                <a:gridCol w="1174180"/>
                <a:gridCol w="1174180"/>
                <a:gridCol w="1174180"/>
              </a:tblGrid>
              <a:tr h="370840">
                <a:tc gridSpan="7">
                  <a:txBody>
                    <a:bodyPr/>
                    <a:lstStyle/>
                    <a:p>
                      <a:pPr algn="ctr"/>
                      <a:r>
                        <a:rPr kumimoji="1" lang="ja-JP" altLang="en-US" b="0" dirty="0" smtClean="0">
                          <a:solidFill>
                            <a:schemeClr val="tx1"/>
                          </a:solidFill>
                          <a:latin typeface="ＭＳ ゴシック" panose="020B0609070205080204" pitchFamily="49" charset="-128"/>
                          <a:ea typeface="ＭＳ ゴシック" panose="020B0609070205080204" pitchFamily="49" charset="-128"/>
                        </a:rPr>
                        <a:t>表⑦　命のカプセルの配布数</a:t>
                      </a:r>
                      <a:endParaRPr kumimoji="1" lang="ja-JP" altLang="en-US" b="0" dirty="0">
                        <a:solidFill>
                          <a:schemeClr val="tx1"/>
                        </a:solidFill>
                        <a:latin typeface="ＭＳ ゴシック" panose="020B0609070205080204" pitchFamily="49" charset="-128"/>
                        <a:ea typeface="ＭＳ ゴシック" panose="020B0609070205080204" pitchFamily="49" charset="-128"/>
                      </a:endParaRPr>
                    </a:p>
                  </a:txBody>
                  <a:tcPr anchor="c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noFill/>
                  </a:tcPr>
                </a:tc>
                <a:tc hMerge="1">
                  <a:txBody>
                    <a:bodyPr/>
                    <a:lstStyle/>
                    <a:p>
                      <a:endParaRPr kumimoji="1" lang="ja-JP" altLang="en-US"/>
                    </a:p>
                  </a:txBody>
                  <a:tcPr/>
                </a:tc>
                <a:tc hMerge="1">
                  <a:txBody>
                    <a:bodyPr/>
                    <a:lstStyle/>
                    <a:p>
                      <a:endParaRPr kumimoji="1" lang="ja-JP" altLang="en-US"/>
                    </a:p>
                  </a:txBody>
                  <a:tcPr/>
                </a:tc>
              </a:tr>
              <a:tr h="370840">
                <a:tc>
                  <a:txBody>
                    <a:bodyPr/>
                    <a:lstStyle/>
                    <a:p>
                      <a:pPr algn="ctr"/>
                      <a:r>
                        <a:rPr kumimoji="1" lang="en-US" altLang="ja-JP" b="0" dirty="0" smtClean="0">
                          <a:solidFill>
                            <a:schemeClr val="bg1"/>
                          </a:solidFill>
                          <a:latin typeface="ＭＳ ゴシック" panose="020B0609070205080204" pitchFamily="49" charset="-128"/>
                          <a:ea typeface="ＭＳ ゴシック" panose="020B0609070205080204" pitchFamily="49" charset="-128"/>
                        </a:rPr>
                        <a:t>2011</a:t>
                      </a:r>
                      <a:endParaRPr kumimoji="1" lang="ja-JP" altLang="en-US"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b="0" dirty="0" smtClean="0">
                          <a:solidFill>
                            <a:schemeClr val="bg1"/>
                          </a:solidFill>
                          <a:latin typeface="ＭＳ ゴシック" panose="020B0609070205080204" pitchFamily="49" charset="-128"/>
                          <a:ea typeface="ＭＳ ゴシック" panose="020B0609070205080204" pitchFamily="49" charset="-128"/>
                        </a:rPr>
                        <a:t>2012</a:t>
                      </a:r>
                      <a:endParaRPr kumimoji="1" lang="ja-JP" altLang="en-US"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b="0" dirty="0" smtClean="0">
                          <a:solidFill>
                            <a:schemeClr val="bg1"/>
                          </a:solidFill>
                          <a:latin typeface="ＭＳ ゴシック" panose="020B0609070205080204" pitchFamily="49" charset="-128"/>
                          <a:ea typeface="ＭＳ ゴシック" panose="020B0609070205080204" pitchFamily="49" charset="-128"/>
                        </a:rPr>
                        <a:t>2013</a:t>
                      </a:r>
                      <a:endParaRPr kumimoji="1" lang="ja-JP" altLang="en-US"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b="0" dirty="0" smtClean="0">
                          <a:solidFill>
                            <a:schemeClr val="bg1"/>
                          </a:solidFill>
                          <a:latin typeface="ＭＳ ゴシック" panose="020B0609070205080204" pitchFamily="49" charset="-128"/>
                          <a:ea typeface="ＭＳ ゴシック" panose="020B0609070205080204" pitchFamily="49" charset="-128"/>
                        </a:rPr>
                        <a:t>2014</a:t>
                      </a:r>
                      <a:endParaRPr kumimoji="1" lang="ja-JP" altLang="en-US"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dirty="0" smtClean="0">
                          <a:solidFill>
                            <a:schemeClr val="bg1"/>
                          </a:solidFill>
                          <a:latin typeface="ＭＳ ゴシック" panose="020B0609070205080204" pitchFamily="49" charset="-128"/>
                          <a:ea typeface="ＭＳ ゴシック" panose="020B0609070205080204" pitchFamily="49" charset="-128"/>
                        </a:rPr>
                        <a:t>2015</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ＫＳＣ</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合　計</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r>
              <a:tr h="370840">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448</a:t>
                      </a:r>
                      <a:r>
                        <a:rPr kumimoji="1" lang="ja-JP" altLang="en-US" dirty="0" smtClean="0">
                          <a:latin typeface="ＭＳ ゴシック" panose="020B0609070205080204" pitchFamily="49" charset="-128"/>
                          <a:ea typeface="ＭＳ ゴシック" panose="020B0609070205080204" pitchFamily="49" charset="-128"/>
                        </a:rPr>
                        <a:t> 個</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22</a:t>
                      </a:r>
                      <a:r>
                        <a:rPr kumimoji="1" lang="ja-JP" altLang="en-US" dirty="0" smtClean="0">
                          <a:latin typeface="ＭＳ ゴシック" panose="020B0609070205080204" pitchFamily="49" charset="-128"/>
                          <a:ea typeface="ＭＳ ゴシック" panose="020B0609070205080204" pitchFamily="49" charset="-128"/>
                        </a:rPr>
                        <a:t> 個</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16</a:t>
                      </a:r>
                      <a:r>
                        <a:rPr kumimoji="1" lang="ja-JP" altLang="en-US" dirty="0" smtClean="0">
                          <a:latin typeface="ＭＳ ゴシック" panose="020B0609070205080204" pitchFamily="49" charset="-128"/>
                          <a:ea typeface="ＭＳ ゴシック" panose="020B0609070205080204" pitchFamily="49" charset="-128"/>
                        </a:rPr>
                        <a:t> 個</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20</a:t>
                      </a:r>
                      <a:r>
                        <a:rPr kumimoji="1" lang="ja-JP" altLang="en-US" dirty="0" smtClean="0">
                          <a:latin typeface="ＭＳ ゴシック" panose="020B0609070205080204" pitchFamily="49" charset="-128"/>
                          <a:ea typeface="ＭＳ ゴシック" panose="020B0609070205080204" pitchFamily="49" charset="-128"/>
                        </a:rPr>
                        <a:t> 個</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22</a:t>
                      </a:r>
                      <a:r>
                        <a:rPr kumimoji="1" lang="ja-JP" altLang="en-US" dirty="0" smtClean="0">
                          <a:latin typeface="ＭＳ ゴシック" panose="020B0609070205080204" pitchFamily="49" charset="-128"/>
                          <a:ea typeface="ＭＳ ゴシック" panose="020B0609070205080204" pitchFamily="49" charset="-128"/>
                        </a:rPr>
                        <a:t> 個</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200</a:t>
                      </a:r>
                      <a:r>
                        <a:rPr kumimoji="1" lang="ja-JP" altLang="en-US" dirty="0" smtClean="0">
                          <a:latin typeface="ＭＳ ゴシック" panose="020B0609070205080204" pitchFamily="49" charset="-128"/>
                          <a:ea typeface="ＭＳ ゴシック" panose="020B0609070205080204" pitchFamily="49" charset="-128"/>
                        </a:rPr>
                        <a:t> 個</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b="1" dirty="0" smtClean="0">
                          <a:solidFill>
                            <a:srgbClr val="FF0000"/>
                          </a:solidFill>
                          <a:latin typeface="ＭＳ ゴシック" panose="020B0609070205080204" pitchFamily="49" charset="-128"/>
                          <a:ea typeface="ＭＳ ゴシック" panose="020B0609070205080204" pitchFamily="49" charset="-128"/>
                        </a:rPr>
                        <a:t>728</a:t>
                      </a:r>
                      <a:r>
                        <a:rPr kumimoji="1" lang="ja-JP" altLang="en-US" b="1" dirty="0" smtClean="0">
                          <a:solidFill>
                            <a:srgbClr val="FF0000"/>
                          </a:solidFill>
                          <a:latin typeface="ＭＳ ゴシック" panose="020B0609070205080204" pitchFamily="49" charset="-128"/>
                          <a:ea typeface="ＭＳ ゴシック" panose="020B0609070205080204" pitchFamily="49" charset="-128"/>
                        </a:rPr>
                        <a:t> 個</a:t>
                      </a:r>
                      <a:endParaRPr kumimoji="1" lang="ja-JP" altLang="en-US" b="1" dirty="0">
                        <a:solidFill>
                          <a:srgbClr val="FF0000"/>
                        </a:solidFill>
                        <a:latin typeface="ＭＳ ゴシック" panose="020B0609070205080204" pitchFamily="49" charset="-128"/>
                        <a:ea typeface="ＭＳ ゴシック" panose="020B0609070205080204" pitchFamily="49" charset="-128"/>
                      </a:endParaRPr>
                    </a:p>
                  </a:txBody>
                  <a:tcPr/>
                </a:tc>
              </a:tr>
              <a:tr h="370840">
                <a:tc gridSpan="7">
                  <a:txBody>
                    <a:bodyPr/>
                    <a:lstStyle/>
                    <a:p>
                      <a:r>
                        <a:rPr kumimoji="1" lang="ja-JP" altLang="en-US" sz="1400" dirty="0" smtClean="0">
                          <a:latin typeface="ＭＳ ゴシック" panose="020B0609070205080204" pitchFamily="49" charset="-128"/>
                          <a:ea typeface="ＭＳ ゴシック" panose="020B0609070205080204" pitchFamily="49" charset="-128"/>
                        </a:rPr>
                        <a:t>出典：福祉課、総務課調べ　　</a:t>
                      </a:r>
                      <a:endParaRPr kumimoji="1" lang="ja-JP" altLang="en-US" sz="1400" i="1" dirty="0">
                        <a:solidFill>
                          <a:srgbClr val="1419EC"/>
                        </a:solidFill>
                        <a:latin typeface="ＭＳ ゴシック" panose="020B0609070205080204" pitchFamily="49" charset="-128"/>
                        <a:ea typeface="ＭＳ ゴシック" panose="020B0609070205080204" pitchFamily="49" charset="-128"/>
                      </a:endParaRPr>
                    </a:p>
                  </a:txBody>
                  <a:tcP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
        <p:nvSpPr>
          <p:cNvPr id="6" name="テキスト ボックス 5"/>
          <p:cNvSpPr txBox="1"/>
          <p:nvPr/>
        </p:nvSpPr>
        <p:spPr>
          <a:xfrm>
            <a:off x="395536" y="639579"/>
            <a:ext cx="8352928" cy="1200329"/>
          </a:xfrm>
          <a:prstGeom prst="rect">
            <a:avLst/>
          </a:prstGeom>
          <a:noFill/>
        </p:spPr>
        <p:txBody>
          <a:bodyPr wrap="square" rtlCol="0">
            <a:spAutoFit/>
          </a:bodyPr>
          <a:lstStyle/>
          <a:p>
            <a:r>
              <a:rPr kumimoji="1" lang="ja-JP" altLang="en-US" dirty="0" smtClean="0">
                <a:latin typeface="ＭＳ ゴシック" panose="020B0609070205080204" pitchFamily="49" charset="-128"/>
                <a:ea typeface="ＭＳ ゴシック" panose="020B0609070205080204" pitchFamily="49" charset="-128"/>
              </a:rPr>
              <a:t>●　</a:t>
            </a:r>
            <a:r>
              <a:rPr lang="en-US" altLang="ja-JP" dirty="0" smtClean="0">
                <a:latin typeface="ＭＳ ゴシック" panose="020B0609070205080204" pitchFamily="49" charset="-128"/>
                <a:ea typeface="ＭＳ ゴシック" panose="020B0609070205080204" pitchFamily="49" charset="-128"/>
              </a:rPr>
              <a:t>2016</a:t>
            </a:r>
            <a:r>
              <a:rPr lang="ja-JP" altLang="en-US" dirty="0" smtClean="0">
                <a:latin typeface="ＭＳ ゴシック" panose="020B0609070205080204" pitchFamily="49" charset="-128"/>
                <a:ea typeface="ＭＳ ゴシック" panose="020B0609070205080204" pitchFamily="49" charset="-128"/>
              </a:rPr>
              <a:t>年</a:t>
            </a:r>
            <a:r>
              <a:rPr lang="en-US" altLang="ja-JP" dirty="0" smtClean="0">
                <a:latin typeface="ＭＳ ゴシック" panose="020B0609070205080204" pitchFamily="49" charset="-128"/>
                <a:ea typeface="ＭＳ ゴシック" panose="020B0609070205080204" pitchFamily="49" charset="-128"/>
              </a:rPr>
              <a:t>4</a:t>
            </a:r>
            <a:r>
              <a:rPr lang="ja-JP" altLang="en-US" dirty="0" smtClean="0">
                <a:latin typeface="ＭＳ ゴシック" panose="020B0609070205080204" pitchFamily="49" charset="-128"/>
                <a:ea typeface="ＭＳ ゴシック" panose="020B0609070205080204" pitchFamily="49" charset="-128"/>
              </a:rPr>
              <a:t>月の独り暮らし高齢者世帯及び高齢者のみ世帯は実際値で</a:t>
            </a:r>
            <a:r>
              <a:rPr lang="en-US" altLang="ja-JP" dirty="0" smtClean="0">
                <a:latin typeface="ＭＳ ゴシック" panose="020B0609070205080204" pitchFamily="49" charset="-128"/>
                <a:ea typeface="ＭＳ ゴシック" panose="020B0609070205080204" pitchFamily="49" charset="-128"/>
              </a:rPr>
              <a:t>1,662</a:t>
            </a:r>
            <a:r>
              <a:rPr lang="ja-JP" altLang="en-US" dirty="0" smtClean="0">
                <a:latin typeface="ＭＳ ゴシック" panose="020B0609070205080204" pitchFamily="49" charset="-128"/>
                <a:ea typeface="ＭＳ ゴシック" panose="020B0609070205080204" pitchFamily="49" charset="-128"/>
              </a:rPr>
              <a:t>世　</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　帯で、配布済数から考えると、</a:t>
            </a:r>
            <a:r>
              <a:rPr lang="ja-JP" altLang="en-US" dirty="0" smtClean="0">
                <a:solidFill>
                  <a:srgbClr val="FF0000"/>
                </a:solidFill>
                <a:latin typeface="ＭＳ ゴシック" panose="020B0609070205080204" pitchFamily="49" charset="-128"/>
                <a:ea typeface="ＭＳ ゴシック" panose="020B0609070205080204" pitchFamily="49" charset="-128"/>
              </a:rPr>
              <a:t>約４割</a:t>
            </a:r>
            <a:r>
              <a:rPr lang="ja-JP" altLang="en-US" dirty="0" smtClean="0">
                <a:latin typeface="ＭＳ ゴシック" panose="020B0609070205080204" pitchFamily="49" charset="-128"/>
                <a:ea typeface="ＭＳ ゴシック" panose="020B0609070205080204" pitchFamily="49" charset="-128"/>
              </a:rPr>
              <a:t>が整備している（表⑦）</a:t>
            </a:r>
            <a:endParaRPr kumimoji="1"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　</a:t>
            </a:r>
            <a:r>
              <a:rPr lang="en-US" altLang="ja-JP" dirty="0" smtClean="0">
                <a:latin typeface="ＭＳ ゴシック" panose="020B0609070205080204" pitchFamily="49" charset="-128"/>
                <a:ea typeface="ＭＳ ゴシック" panose="020B0609070205080204" pitchFamily="49" charset="-128"/>
              </a:rPr>
              <a:t>2012</a:t>
            </a:r>
            <a:r>
              <a:rPr lang="ja-JP" altLang="en-US" dirty="0" smtClean="0">
                <a:latin typeface="ＭＳ ゴシック" panose="020B0609070205080204" pitchFamily="49" charset="-128"/>
                <a:ea typeface="ＭＳ ゴシック" panose="020B0609070205080204" pitchFamily="49" charset="-128"/>
              </a:rPr>
              <a:t>年から</a:t>
            </a:r>
            <a:r>
              <a:rPr lang="en-US" altLang="ja-JP" dirty="0" smtClean="0">
                <a:latin typeface="ＭＳ ゴシック" panose="020B0609070205080204" pitchFamily="49" charset="-128"/>
                <a:ea typeface="ＭＳ ゴシック" panose="020B0609070205080204" pitchFamily="49" charset="-128"/>
              </a:rPr>
              <a:t>2015</a:t>
            </a:r>
            <a:r>
              <a:rPr lang="ja-JP" altLang="en-US" dirty="0" smtClean="0">
                <a:latin typeface="ＭＳ ゴシック" panose="020B0609070205080204" pitchFamily="49" charset="-128"/>
                <a:ea typeface="ＭＳ ゴシック" panose="020B0609070205080204" pitchFamily="49" charset="-128"/>
              </a:rPr>
              <a:t>年の</a:t>
            </a:r>
            <a:r>
              <a:rPr lang="en-US" altLang="ja-JP" dirty="0" smtClean="0">
                <a:latin typeface="ＭＳ ゴシック" panose="020B0609070205080204" pitchFamily="49" charset="-128"/>
                <a:ea typeface="ＭＳ ゴシック" panose="020B0609070205080204" pitchFamily="49" charset="-128"/>
              </a:rPr>
              <a:t>4</a:t>
            </a:r>
            <a:r>
              <a:rPr lang="ja-JP" altLang="en-US" dirty="0" smtClean="0">
                <a:latin typeface="ＭＳ ゴシック" panose="020B0609070205080204" pitchFamily="49" charset="-128"/>
                <a:ea typeface="ＭＳ ゴシック" panose="020B0609070205080204" pitchFamily="49" charset="-128"/>
              </a:rPr>
              <a:t>年間で、活用件数が</a:t>
            </a:r>
            <a:r>
              <a:rPr lang="en-US" altLang="ja-JP" dirty="0">
                <a:solidFill>
                  <a:srgbClr val="FF0000"/>
                </a:solidFill>
                <a:latin typeface="ＭＳ ゴシック" panose="020B0609070205080204" pitchFamily="49" charset="-128"/>
                <a:ea typeface="ＭＳ ゴシック" panose="020B0609070205080204" pitchFamily="49" charset="-128"/>
              </a:rPr>
              <a:t>9</a:t>
            </a:r>
            <a:r>
              <a:rPr lang="ja-JP" altLang="en-US" dirty="0" smtClean="0">
                <a:solidFill>
                  <a:srgbClr val="FF0000"/>
                </a:solidFill>
                <a:latin typeface="ＭＳ ゴシック" panose="020B0609070205080204" pitchFamily="49" charset="-128"/>
                <a:ea typeface="ＭＳ ゴシック" panose="020B0609070205080204" pitchFamily="49" charset="-128"/>
              </a:rPr>
              <a:t>件</a:t>
            </a:r>
            <a:r>
              <a:rPr lang="ja-JP" altLang="en-US" dirty="0" smtClean="0">
                <a:latin typeface="ＭＳ ゴシック" panose="020B0609070205080204" pitchFamily="49" charset="-128"/>
                <a:ea typeface="ＭＳ ゴシック" panose="020B0609070205080204" pitchFamily="49" charset="-128"/>
              </a:rPr>
              <a:t>あり、救助に役立った</a:t>
            </a: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表⑧</a:t>
            </a:r>
            <a:r>
              <a:rPr lang="en-US" altLang="ja-JP" dirty="0" smtClean="0">
                <a:latin typeface="ＭＳ ゴシック" panose="020B0609070205080204" pitchFamily="49" charset="-128"/>
                <a:ea typeface="ＭＳ ゴシック" panose="020B0609070205080204" pitchFamily="49" charset="-128"/>
              </a:rPr>
              <a:t>)</a:t>
            </a:r>
          </a:p>
          <a:p>
            <a:r>
              <a:rPr kumimoji="1" lang="ja-JP" altLang="en-US" dirty="0" smtClean="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安心に感じる人が増加した（</a:t>
            </a:r>
            <a:r>
              <a:rPr lang="en-US" altLang="ja-JP" dirty="0" smtClean="0">
                <a:latin typeface="ＭＳ ゴシック" panose="020B0609070205080204" pitchFamily="49" charset="-128"/>
                <a:ea typeface="ＭＳ ゴシック" panose="020B0609070205080204" pitchFamily="49" charset="-128"/>
              </a:rPr>
              <a:t>19.2</a:t>
            </a:r>
            <a:r>
              <a:rPr lang="ja-JP" altLang="en-US" dirty="0" smtClean="0">
                <a:latin typeface="ＭＳ ゴシック" panose="020B0609070205080204" pitchFamily="49" charset="-128"/>
                <a:ea typeface="ＭＳ ゴシック" panose="020B0609070205080204" pitchFamily="49" charset="-128"/>
              </a:rPr>
              <a:t>％→</a:t>
            </a:r>
            <a:r>
              <a:rPr lang="en-US" altLang="ja-JP" dirty="0" smtClean="0">
                <a:solidFill>
                  <a:srgbClr val="FF0000"/>
                </a:solidFill>
                <a:latin typeface="ＭＳ ゴシック" panose="020B0609070205080204" pitchFamily="49" charset="-128"/>
                <a:ea typeface="ＭＳ ゴシック" panose="020B0609070205080204" pitchFamily="49" charset="-128"/>
              </a:rPr>
              <a:t>24.6</a:t>
            </a:r>
            <a:r>
              <a:rPr lang="ja-JP" altLang="en-US" dirty="0" smtClean="0">
                <a:solidFill>
                  <a:srgbClr val="FF0000"/>
                </a:solidFill>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a:t>
            </a: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表⑨）</a:t>
            </a:r>
            <a:endParaRPr kumimoji="1" lang="ja-JP" altLang="en-US" dirty="0">
              <a:latin typeface="ＭＳ ゴシック" panose="020B0609070205080204" pitchFamily="49" charset="-128"/>
              <a:ea typeface="ＭＳ ゴシック" panose="020B0609070205080204" pitchFamily="49" charset="-128"/>
            </a:endParaRPr>
          </a:p>
        </p:txBody>
      </p:sp>
      <p:graphicFrame>
        <p:nvGraphicFramePr>
          <p:cNvPr id="8" name="コンテンツ プレースホルダー 6"/>
          <p:cNvGraphicFramePr>
            <a:graphicFrameLocks/>
          </p:cNvGraphicFramePr>
          <p:nvPr>
            <p:extLst>
              <p:ext uri="{D42A27DB-BD31-4B8C-83A1-F6EECF244321}">
                <p14:modId xmlns:p14="http://schemas.microsoft.com/office/powerpoint/2010/main" val="3355744453"/>
              </p:ext>
            </p:extLst>
          </p:nvPr>
        </p:nvGraphicFramePr>
        <p:xfrm>
          <a:off x="457200" y="3284984"/>
          <a:ext cx="8229600" cy="1508760"/>
        </p:xfrm>
        <a:graphic>
          <a:graphicData uri="http://schemas.openxmlformats.org/drawingml/2006/table">
            <a:tbl>
              <a:tblPr firstRow="1" bandRow="1">
                <a:tableStyleId>{7DF18680-E054-41AD-8BC1-D1AEF772440D}</a:tableStyleId>
              </a:tblPr>
              <a:tblGrid>
                <a:gridCol w="1234480"/>
                <a:gridCol w="1399024"/>
                <a:gridCol w="1399024"/>
                <a:gridCol w="1399024"/>
                <a:gridCol w="1399024"/>
                <a:gridCol w="1399024"/>
              </a:tblGrid>
              <a:tr h="370840">
                <a:tc gridSpan="6">
                  <a:txBody>
                    <a:bodyPr/>
                    <a:lstStyle/>
                    <a:p>
                      <a:pPr algn="ctr"/>
                      <a:r>
                        <a:rPr kumimoji="1" lang="ja-JP" altLang="en-US" b="0" dirty="0" smtClean="0">
                          <a:solidFill>
                            <a:schemeClr val="tx1"/>
                          </a:solidFill>
                          <a:latin typeface="ＭＳ ゴシック" panose="020B0609070205080204" pitchFamily="49" charset="-128"/>
                          <a:ea typeface="ＭＳ ゴシック" panose="020B0609070205080204" pitchFamily="49" charset="-128"/>
                        </a:rPr>
                        <a:t>表⑧　救急搬送時における命のカプセルの活用件数</a:t>
                      </a:r>
                      <a:endParaRPr kumimoji="1" lang="ja-JP" altLang="en-US" b="0" dirty="0">
                        <a:solidFill>
                          <a:schemeClr val="tx1"/>
                        </a:solidFill>
                        <a:latin typeface="ＭＳ ゴシック" panose="020B0609070205080204" pitchFamily="49" charset="-128"/>
                        <a:ea typeface="ＭＳ ゴシック" panose="020B0609070205080204" pitchFamily="49" charset="-128"/>
                      </a:endParaRPr>
                    </a:p>
                  </a:txBody>
                  <a:tcPr anchor="ctr">
                    <a:noFill/>
                  </a:tcPr>
                </a:tc>
                <a:tc hMerge="1">
                  <a:txBody>
                    <a:bodyPr/>
                    <a:lstStyle/>
                    <a:p>
                      <a:endParaRPr kumimoji="1" lang="ja-JP" altLang="en-US" dirty="0"/>
                    </a:p>
                  </a:txBody>
                  <a:tcP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noFill/>
                  </a:tcPr>
                </a:tc>
              </a:tr>
              <a:tr h="370840">
                <a:tc>
                  <a:txBody>
                    <a:bodyPr/>
                    <a:lstStyle/>
                    <a:p>
                      <a:pPr algn="l"/>
                      <a:r>
                        <a:rPr kumimoji="1" lang="ja-JP" altLang="en-US" dirty="0" smtClean="0">
                          <a:solidFill>
                            <a:srgbClr val="1419EC"/>
                          </a:solidFill>
                          <a:latin typeface="ＭＳ ゴシック" panose="020B0609070205080204" pitchFamily="49" charset="-128"/>
                          <a:ea typeface="ＭＳ ゴシック" panose="020B0609070205080204" pitchFamily="49" charset="-128"/>
                        </a:rPr>
                        <a:t>中期</a:t>
                      </a:r>
                      <a:endParaRPr kumimoji="1" lang="ja-JP" altLang="en-US" dirty="0">
                        <a:solidFill>
                          <a:srgbClr val="1419EC"/>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2012</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2013</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2014</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2015</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ja-JP" altLang="en-US" sz="1800" dirty="0" smtClean="0">
                          <a:solidFill>
                            <a:schemeClr val="bg1"/>
                          </a:solidFill>
                          <a:latin typeface="ＭＳ ゴシック" panose="020B0609070205080204" pitchFamily="49" charset="-128"/>
                          <a:ea typeface="ＭＳ ゴシック" panose="020B0609070205080204" pitchFamily="49" charset="-128"/>
                        </a:rPr>
                        <a:t>合　計</a:t>
                      </a:r>
                      <a:endParaRPr kumimoji="1" lang="ja-JP" altLang="en-US" sz="180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r>
              <a:tr h="370840">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件数</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2000" dirty="0" smtClean="0">
                          <a:latin typeface="ＭＳ ゴシック" panose="020B0609070205080204" pitchFamily="49" charset="-128"/>
                          <a:ea typeface="ＭＳ ゴシック" panose="020B0609070205080204" pitchFamily="49" charset="-128"/>
                        </a:rPr>
                        <a:t>4</a:t>
                      </a:r>
                      <a:endParaRPr kumimoji="1" lang="ja-JP" altLang="en-US" sz="2000"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sz="2000" dirty="0" smtClean="0">
                          <a:latin typeface="ＭＳ ゴシック" panose="020B0609070205080204" pitchFamily="49" charset="-128"/>
                          <a:ea typeface="ＭＳ ゴシック" panose="020B0609070205080204" pitchFamily="49" charset="-128"/>
                        </a:rPr>
                        <a:t>2</a:t>
                      </a:r>
                      <a:endParaRPr kumimoji="1" lang="ja-JP" altLang="en-US" sz="2000"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sz="2000" dirty="0" smtClean="0">
                          <a:latin typeface="ＭＳ ゴシック" panose="020B0609070205080204" pitchFamily="49" charset="-128"/>
                          <a:ea typeface="ＭＳ ゴシック" panose="020B0609070205080204" pitchFamily="49" charset="-128"/>
                        </a:rPr>
                        <a:t>0</a:t>
                      </a:r>
                      <a:endParaRPr kumimoji="1" lang="ja-JP" altLang="en-US" sz="2000"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sz="2000" dirty="0" smtClean="0">
                          <a:latin typeface="ＭＳ ゴシック" panose="020B0609070205080204" pitchFamily="49" charset="-128"/>
                          <a:ea typeface="ＭＳ ゴシック" panose="020B0609070205080204" pitchFamily="49" charset="-128"/>
                        </a:rPr>
                        <a:t>3</a:t>
                      </a:r>
                      <a:endParaRPr kumimoji="1" lang="ja-JP" altLang="en-US" sz="2000"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b="1" dirty="0" smtClean="0">
                          <a:solidFill>
                            <a:srgbClr val="FF0000"/>
                          </a:solidFill>
                          <a:latin typeface="ＭＳ ゴシック" panose="020B0609070205080204" pitchFamily="49" charset="-128"/>
                          <a:ea typeface="ＭＳ ゴシック" panose="020B0609070205080204" pitchFamily="49" charset="-128"/>
                        </a:rPr>
                        <a:t>9</a:t>
                      </a:r>
                      <a:endParaRPr kumimoji="1" lang="ja-JP" altLang="en-US" b="1" dirty="0">
                        <a:solidFill>
                          <a:srgbClr val="FF0000"/>
                        </a:solidFill>
                        <a:latin typeface="ＭＳ ゴシック" panose="020B0609070205080204" pitchFamily="49" charset="-128"/>
                        <a:ea typeface="ＭＳ ゴシック" panose="020B0609070205080204" pitchFamily="49" charset="-128"/>
                      </a:endParaRPr>
                    </a:p>
                  </a:txBody>
                  <a:tcPr/>
                </a:tc>
              </a:tr>
              <a:tr h="370840">
                <a:tc gridSpan="6">
                  <a:txBody>
                    <a:bodyPr/>
                    <a:lstStyle/>
                    <a:p>
                      <a:r>
                        <a:rPr kumimoji="1" lang="ja-JP" altLang="en-US" sz="1400" dirty="0" smtClean="0">
                          <a:latin typeface="ＭＳ ゴシック" panose="020B0609070205080204" pitchFamily="49" charset="-128"/>
                          <a:ea typeface="ＭＳ ゴシック" panose="020B0609070205080204" pitchFamily="49" charset="-128"/>
                        </a:rPr>
                        <a:t>出典：箕輪消防署調べ</a:t>
                      </a:r>
                      <a:endParaRPr kumimoji="1" lang="ja-JP" altLang="en-US" sz="1400" dirty="0">
                        <a:latin typeface="ＭＳ ゴシック" panose="020B0609070205080204" pitchFamily="49" charset="-128"/>
                        <a:ea typeface="ＭＳ ゴシック" panose="020B0609070205080204" pitchFamily="49" charset="-128"/>
                      </a:endParaRPr>
                    </a:p>
                  </a:txBody>
                  <a:tcPr>
                    <a:solidFill>
                      <a:schemeClr val="bg1"/>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r>
            </a:tbl>
          </a:graphicData>
        </a:graphic>
      </p:graphicFrame>
      <p:graphicFrame>
        <p:nvGraphicFramePr>
          <p:cNvPr id="9" name="コンテンツ プレースホルダー 6"/>
          <p:cNvGraphicFramePr>
            <a:graphicFrameLocks/>
          </p:cNvGraphicFramePr>
          <p:nvPr>
            <p:extLst>
              <p:ext uri="{D42A27DB-BD31-4B8C-83A1-F6EECF244321}">
                <p14:modId xmlns:p14="http://schemas.microsoft.com/office/powerpoint/2010/main" val="2077512605"/>
              </p:ext>
            </p:extLst>
          </p:nvPr>
        </p:nvGraphicFramePr>
        <p:xfrm>
          <a:off x="457199" y="4725144"/>
          <a:ext cx="8229602" cy="1983002"/>
        </p:xfrm>
        <a:graphic>
          <a:graphicData uri="http://schemas.openxmlformats.org/drawingml/2006/table">
            <a:tbl>
              <a:tblPr firstRow="1" bandRow="1">
                <a:tableStyleId>{7DF18680-E054-41AD-8BC1-D1AEF772440D}</a:tableStyleId>
              </a:tblPr>
              <a:tblGrid>
                <a:gridCol w="2818657"/>
                <a:gridCol w="2002565"/>
                <a:gridCol w="1704190"/>
                <a:gridCol w="1704190"/>
              </a:tblGrid>
              <a:tr h="398826">
                <a:tc gridSpan="4">
                  <a:txBody>
                    <a:bodyPr/>
                    <a:lstStyle/>
                    <a:p>
                      <a:pPr algn="ctr"/>
                      <a:r>
                        <a:rPr kumimoji="1" lang="ja-JP" altLang="en-US" b="0" dirty="0" smtClean="0">
                          <a:solidFill>
                            <a:schemeClr val="tx1"/>
                          </a:solidFill>
                          <a:latin typeface="ＭＳ ゴシック" panose="020B0609070205080204" pitchFamily="49" charset="-128"/>
                          <a:ea typeface="ＭＳ ゴシック" panose="020B0609070205080204" pitchFamily="49" charset="-128"/>
                        </a:rPr>
                        <a:t>表⑨　総じて安心だと感じる人の割合の推移</a:t>
                      </a:r>
                      <a:r>
                        <a:rPr kumimoji="1" lang="ja-JP" altLang="en-US" sz="1200" b="0" dirty="0" smtClean="0">
                          <a:solidFill>
                            <a:schemeClr val="tx1"/>
                          </a:solidFill>
                          <a:latin typeface="ＭＳ ゴシック" panose="020B0609070205080204" pitchFamily="49" charset="-128"/>
                          <a:ea typeface="ＭＳ ゴシック" panose="020B0609070205080204" pitchFamily="49" charset="-128"/>
                        </a:rPr>
                        <a:t>　　　　　　　　　　</a:t>
                      </a:r>
                      <a:endParaRPr kumimoji="1" lang="ja-JP" altLang="en-US" b="0" dirty="0">
                        <a:solidFill>
                          <a:schemeClr val="tx1"/>
                        </a:solidFill>
                        <a:latin typeface="ＭＳ ゴシック" panose="020B0609070205080204" pitchFamily="49" charset="-128"/>
                        <a:ea typeface="ＭＳ ゴシック" panose="020B0609070205080204" pitchFamily="49" charset="-128"/>
                      </a:endParaRPr>
                    </a:p>
                  </a:txBody>
                  <a:tcPr anchor="ctr">
                    <a:noFill/>
                  </a:tcPr>
                </a:tc>
                <a:tc hMerge="1">
                  <a:txBody>
                    <a:bodyPr/>
                    <a:lstStyle/>
                    <a:p>
                      <a:endParaRPr kumimoji="1" lang="ja-JP" altLang="en-US" dirty="0"/>
                    </a:p>
                  </a:txBody>
                  <a:tcPr>
                    <a:noFill/>
                  </a:tcPr>
                </a:tc>
                <a:tc hMerge="1">
                  <a:txBody>
                    <a:bodyPr/>
                    <a:lstStyle/>
                    <a:p>
                      <a:endParaRPr kumimoji="1" lang="ja-JP" altLang="en-US"/>
                    </a:p>
                  </a:txBody>
                  <a:tcPr/>
                </a:tc>
                <a:tc hMerge="1">
                  <a:txBody>
                    <a:bodyPr/>
                    <a:lstStyle/>
                    <a:p>
                      <a:endParaRPr kumimoji="1" lang="ja-JP" altLang="en-US" dirty="0"/>
                    </a:p>
                  </a:txBody>
                  <a:tcPr>
                    <a:noFill/>
                  </a:tcPr>
                </a:tc>
              </a:tr>
              <a:tr h="398826">
                <a:tc>
                  <a:txBody>
                    <a:bodyPr/>
                    <a:lstStyle/>
                    <a:p>
                      <a:pPr algn="l"/>
                      <a:r>
                        <a:rPr kumimoji="1" lang="ja-JP" altLang="en-US" dirty="0" smtClean="0">
                          <a:solidFill>
                            <a:srgbClr val="1419EC"/>
                          </a:solidFill>
                          <a:latin typeface="ＭＳ ゴシック" panose="020B0609070205080204" pitchFamily="49" charset="-128"/>
                          <a:ea typeface="ＭＳ ゴシック" panose="020B0609070205080204" pitchFamily="49" charset="-128"/>
                        </a:rPr>
                        <a:t>長期</a:t>
                      </a:r>
                      <a:endParaRPr kumimoji="1" lang="ja-JP" altLang="en-US" dirty="0">
                        <a:solidFill>
                          <a:srgbClr val="1419EC"/>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2011</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2013</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dirty="0" smtClean="0">
                          <a:solidFill>
                            <a:schemeClr val="bg1"/>
                          </a:solidFill>
                          <a:latin typeface="ＭＳ ゴシック" panose="020B0609070205080204" pitchFamily="49" charset="-128"/>
                          <a:ea typeface="ＭＳ ゴシック" panose="020B0609070205080204" pitchFamily="49" charset="-128"/>
                        </a:rPr>
                        <a:t>2015</a:t>
                      </a:r>
                      <a:endParaRPr kumimoji="1" lang="ja-JP" altLang="en-US" sz="180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r>
              <a:tr h="354476">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安心に感じる</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dirty="0" smtClean="0">
                          <a:solidFill>
                            <a:schemeClr val="tx1"/>
                          </a:solidFill>
                          <a:latin typeface="ＭＳ ゴシック" panose="020B0609070205080204" pitchFamily="49" charset="-128"/>
                          <a:ea typeface="ＭＳ ゴシック" panose="020B0609070205080204" pitchFamily="49" charset="-128"/>
                        </a:rPr>
                        <a:t>19.2</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 ％</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dirty="0" smtClean="0">
                          <a:solidFill>
                            <a:schemeClr val="tx1"/>
                          </a:solidFill>
                          <a:latin typeface="ＭＳ ゴシック" panose="020B0609070205080204" pitchFamily="49" charset="-128"/>
                          <a:ea typeface="ＭＳ ゴシック" panose="020B0609070205080204" pitchFamily="49" charset="-128"/>
                        </a:rPr>
                        <a:t>20.6</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 ％</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b="1" dirty="0" smtClean="0">
                          <a:solidFill>
                            <a:srgbClr val="FF0000"/>
                          </a:solidFill>
                          <a:latin typeface="ＭＳ ゴシック" panose="020B0609070205080204" pitchFamily="49" charset="-128"/>
                          <a:ea typeface="ＭＳ ゴシック" panose="020B0609070205080204" pitchFamily="49" charset="-128"/>
                        </a:rPr>
                        <a:t>24.6</a:t>
                      </a:r>
                      <a:r>
                        <a:rPr kumimoji="1" lang="ja-JP" altLang="en-US" b="1" dirty="0" smtClean="0">
                          <a:solidFill>
                            <a:srgbClr val="FF0000"/>
                          </a:solidFill>
                          <a:latin typeface="ＭＳ ゴシック" panose="020B0609070205080204" pitchFamily="49" charset="-128"/>
                          <a:ea typeface="ＭＳ ゴシック" panose="020B0609070205080204" pitchFamily="49" charset="-128"/>
                        </a:rPr>
                        <a:t> ％</a:t>
                      </a:r>
                      <a:endParaRPr kumimoji="1" lang="ja-JP" altLang="en-US" b="1" dirty="0">
                        <a:solidFill>
                          <a:srgbClr val="FF0000"/>
                        </a:solidFill>
                        <a:latin typeface="ＭＳ ゴシック" panose="020B0609070205080204" pitchFamily="49" charset="-128"/>
                        <a:ea typeface="ＭＳ ゴシック" panose="020B0609070205080204" pitchFamily="49" charset="-128"/>
                      </a:endParaRPr>
                    </a:p>
                  </a:txBody>
                  <a:tcPr anchor="ctr"/>
                </a:tc>
              </a:tr>
              <a:tr h="420764">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どちらかと言えば感じる</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dirty="0" smtClean="0">
                          <a:solidFill>
                            <a:schemeClr val="tx1"/>
                          </a:solidFill>
                          <a:latin typeface="ＭＳ ゴシック" panose="020B0609070205080204" pitchFamily="49" charset="-128"/>
                          <a:ea typeface="ＭＳ ゴシック" panose="020B0609070205080204" pitchFamily="49" charset="-128"/>
                        </a:rPr>
                        <a:t>51.1</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 ％</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dirty="0" smtClean="0">
                          <a:solidFill>
                            <a:schemeClr val="tx1"/>
                          </a:solidFill>
                          <a:latin typeface="ＭＳ ゴシック" panose="020B0609070205080204" pitchFamily="49" charset="-128"/>
                          <a:ea typeface="ＭＳ ゴシック" panose="020B0609070205080204" pitchFamily="49" charset="-128"/>
                        </a:rPr>
                        <a:t>52.3</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 ％</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dirty="0" smtClean="0">
                          <a:solidFill>
                            <a:schemeClr val="tx1"/>
                          </a:solidFill>
                          <a:latin typeface="ＭＳ ゴシック" panose="020B0609070205080204" pitchFamily="49" charset="-128"/>
                          <a:ea typeface="ＭＳ ゴシック" panose="020B0609070205080204" pitchFamily="49" charset="-128"/>
                        </a:rPr>
                        <a:t>47.1</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 ％</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r>
              <a:tr h="398826">
                <a:tc gridSpan="4">
                  <a:txBody>
                    <a:bodyPr/>
                    <a:lstStyle/>
                    <a:p>
                      <a:r>
                        <a:rPr kumimoji="1" lang="ja-JP" altLang="en-US" sz="1400" dirty="0" smtClean="0">
                          <a:latin typeface="ＭＳ ゴシック" panose="020B0609070205080204" pitchFamily="49" charset="-128"/>
                          <a:ea typeface="ＭＳ ゴシック" panose="020B0609070205080204" pitchFamily="49" charset="-128"/>
                        </a:rPr>
                        <a:t>出典：</a:t>
                      </a:r>
                      <a:r>
                        <a:rPr kumimoji="1" lang="en-US" altLang="ja-JP" sz="1400" dirty="0" smtClean="0">
                          <a:latin typeface="ＭＳ ゴシック" panose="020B0609070205080204" pitchFamily="49" charset="-128"/>
                          <a:ea typeface="ＭＳ ゴシック" panose="020B0609070205080204" pitchFamily="49" charset="-128"/>
                        </a:rPr>
                        <a:t>2015</a:t>
                      </a:r>
                      <a:r>
                        <a:rPr kumimoji="1" lang="ja-JP" altLang="en-US" sz="1400" dirty="0" smtClean="0">
                          <a:latin typeface="ＭＳ ゴシック" panose="020B0609070205080204" pitchFamily="49" charset="-128"/>
                          <a:ea typeface="ＭＳ ゴシック" panose="020B0609070205080204" pitchFamily="49" charset="-128"/>
                        </a:rPr>
                        <a:t>年箕輪町セーフコミュニティアンケート</a:t>
                      </a:r>
                      <a:endParaRPr kumimoji="1" lang="ja-JP" altLang="en-US" sz="1400" dirty="0">
                        <a:latin typeface="ＭＳ ゴシック" panose="020B0609070205080204" pitchFamily="49" charset="-128"/>
                        <a:ea typeface="ＭＳ ゴシック" panose="020B0609070205080204" pitchFamily="49" charset="-128"/>
                      </a:endParaRPr>
                    </a:p>
                  </a:txBody>
                  <a:tcPr>
                    <a:solidFill>
                      <a:schemeClr val="bg1"/>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r>
            </a:tbl>
          </a:graphicData>
        </a:graphic>
      </p:graphicFrame>
      <p:sp>
        <p:nvSpPr>
          <p:cNvPr id="3" name="スライド番号プレースホルダー 2"/>
          <p:cNvSpPr>
            <a:spLocks noGrp="1"/>
          </p:cNvSpPr>
          <p:nvPr>
            <p:ph type="sldNum" sz="quarter" idx="12"/>
          </p:nvPr>
        </p:nvSpPr>
        <p:spPr>
          <a:xfrm>
            <a:off x="683568" y="6422737"/>
            <a:ext cx="561975" cy="365125"/>
          </a:xfrm>
        </p:spPr>
        <p:txBody>
          <a:bodyPr/>
          <a:lstStyle/>
          <a:p>
            <a:fld id="{D2D8002D-B5B0-4BAC-B1F6-782DDCCE6D9C}" type="slidenum">
              <a:rPr kumimoji="1" lang="ja-JP" altLang="en-US" sz="1600" smtClean="0"/>
              <a:t>13</a:t>
            </a:fld>
            <a:endParaRPr kumimoji="1" lang="ja-JP" altLang="en-US" sz="1600" dirty="0"/>
          </a:p>
        </p:txBody>
      </p:sp>
    </p:spTree>
    <p:extLst>
      <p:ext uri="{BB962C8B-B14F-4D97-AF65-F5344CB8AC3E}">
        <p14:creationId xmlns:p14="http://schemas.microsoft.com/office/powerpoint/2010/main" val="13043086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457200" y="0"/>
            <a:ext cx="8229600" cy="836712"/>
          </a:xfrm>
        </p:spPr>
        <p:txBody>
          <a:bodyPr/>
          <a:lstStyle/>
          <a:p>
            <a:r>
              <a:rPr lang="ja-JP" altLang="en-US" sz="4400" dirty="0" smtClean="0">
                <a:solidFill>
                  <a:schemeClr val="tx1"/>
                </a:solidFill>
                <a:effectLst/>
              </a:rPr>
              <a:t>②</a:t>
            </a:r>
            <a:r>
              <a:rPr lang="ja-JP" altLang="en-US" sz="4400" dirty="0">
                <a:solidFill>
                  <a:schemeClr val="tx1"/>
                </a:solidFill>
                <a:effectLst/>
              </a:rPr>
              <a:t>まち</a:t>
            </a:r>
            <a:r>
              <a:rPr lang="ja-JP" altLang="en-US" sz="4400" dirty="0" smtClean="0">
                <a:solidFill>
                  <a:schemeClr val="tx1"/>
                </a:solidFill>
                <a:effectLst/>
              </a:rPr>
              <a:t>を明るくするプログラム</a:t>
            </a:r>
            <a:endParaRPr kumimoji="1" lang="ja-JP" altLang="en-US" sz="4400" dirty="0">
              <a:solidFill>
                <a:schemeClr val="tx1"/>
              </a:solidFill>
              <a:effectLst/>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725185418"/>
              </p:ext>
            </p:extLst>
          </p:nvPr>
        </p:nvGraphicFramePr>
        <p:xfrm>
          <a:off x="467544" y="836712"/>
          <a:ext cx="8229600" cy="5659159"/>
        </p:xfrm>
        <a:graphic>
          <a:graphicData uri="http://schemas.openxmlformats.org/drawingml/2006/table">
            <a:tbl>
              <a:tblPr firstRow="1" bandRow="1">
                <a:tableStyleId>{7DF18680-E054-41AD-8BC1-D1AEF772440D}</a:tableStyleId>
              </a:tblPr>
              <a:tblGrid>
                <a:gridCol w="2057400"/>
                <a:gridCol w="905272"/>
                <a:gridCol w="2520280"/>
                <a:gridCol w="2746648"/>
              </a:tblGrid>
              <a:tr h="504279">
                <a:tc>
                  <a:txBody>
                    <a:bodyPr/>
                    <a:lstStyle/>
                    <a:p>
                      <a:pPr algn="ctr"/>
                      <a:r>
                        <a:rPr kumimoji="1" lang="ja-JP" altLang="en-US" b="0" dirty="0" smtClean="0">
                          <a:latin typeface="ＭＳ ゴシック" panose="020B0609070205080204" pitchFamily="49" charset="-128"/>
                          <a:ea typeface="ＭＳ ゴシック" panose="020B0609070205080204" pitchFamily="49" charset="-128"/>
                        </a:rPr>
                        <a:t>課　題</a:t>
                      </a:r>
                      <a:endParaRPr kumimoji="1" lang="ja-JP" altLang="en-US" b="0" dirty="0">
                        <a:latin typeface="ＭＳ ゴシック" panose="020B0609070205080204" pitchFamily="49" charset="-128"/>
                        <a:ea typeface="ＭＳ ゴシック" panose="020B0609070205080204" pitchFamily="49" charset="-128"/>
                      </a:endParaRPr>
                    </a:p>
                  </a:txBody>
                  <a:tcPr anchor="ctr">
                    <a:solidFill>
                      <a:srgbClr val="669900"/>
                    </a:solidFill>
                  </a:tcPr>
                </a:tc>
                <a:tc gridSpan="3">
                  <a:txBody>
                    <a:bodyPr/>
                    <a:lstStyle/>
                    <a:p>
                      <a:r>
                        <a:rPr kumimoji="1" lang="ja-JP" altLang="en-US" sz="1800" b="0" dirty="0" smtClean="0">
                          <a:solidFill>
                            <a:schemeClr val="bg1"/>
                          </a:solidFill>
                          <a:latin typeface="ＭＳ ゴシック" panose="020B0609070205080204" pitchFamily="49" charset="-128"/>
                          <a:ea typeface="ＭＳ ゴシック" panose="020B0609070205080204" pitchFamily="49" charset="-128"/>
                        </a:rPr>
                        <a:t>不審者</a:t>
                      </a: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a:t>
                      </a:r>
                      <a:r>
                        <a:rPr kumimoji="1" lang="ja-JP" altLang="en-US" sz="1800" b="0" dirty="0" smtClean="0">
                          <a:solidFill>
                            <a:schemeClr val="bg1"/>
                          </a:solidFill>
                          <a:latin typeface="ＭＳ ゴシック" panose="020B0609070205080204" pitchFamily="49" charset="-128"/>
                          <a:ea typeface="ＭＳ ゴシック" panose="020B0609070205080204" pitchFamily="49" charset="-128"/>
                        </a:rPr>
                        <a:t>声かけ事案があり</a:t>
                      </a: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a:t>
                      </a:r>
                      <a:r>
                        <a:rPr kumimoji="1" lang="ja-JP" altLang="en-US" sz="1800" b="0" dirty="0" smtClean="0">
                          <a:solidFill>
                            <a:schemeClr val="bg1"/>
                          </a:solidFill>
                          <a:latin typeface="ＭＳ ゴシック" panose="020B0609070205080204" pitchFamily="49" charset="-128"/>
                          <a:ea typeface="ＭＳ ゴシック" panose="020B0609070205080204" pitchFamily="49" charset="-128"/>
                        </a:rPr>
                        <a:t>道路等の暗さへの不安感がある</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r>
              <a:tr h="432048">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目　標</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gridSpan="3">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不審者出没件数の減少と、暗さへの不安感の軽減。</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32048">
                <a:tc rowSpan="5">
                  <a:txBody>
                    <a:bodyPr/>
                    <a:lstStyle/>
                    <a:p>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内容等</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gridSpan="3">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家庭における玄関灯・外灯の点灯推進や防犯外灯整備。</a:t>
                      </a:r>
                      <a:endParaRPr kumimoji="1" lang="en-US" altLang="ja-JP" dirty="0" smtClean="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32048">
                <a:tc vMerge="1">
                  <a:txBody>
                    <a:bodyPr/>
                    <a:lstStyle/>
                    <a:p>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339933"/>
                    </a:solidFill>
                  </a:tcPr>
                </a:tc>
                <a:tc>
                  <a:txBody>
                    <a:bodyPr/>
                    <a:lstStyle/>
                    <a:p>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財源</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tc>
                <a:tc gridSpan="2">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各家庭、企業、各地区、町など</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32048">
                <a:tc vMerge="1">
                  <a:txBody>
                    <a:bodyPr/>
                    <a:lstStyle/>
                    <a:p>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339933"/>
                    </a:solidFill>
                  </a:tcPr>
                </a:tc>
                <a:tc>
                  <a:txBody>
                    <a:bodyPr/>
                    <a:lstStyle/>
                    <a:p>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対象</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tc>
                <a:tc gridSpan="2">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通学者、通勤者、道路利用者</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32048">
                <a:tc vMerge="1">
                  <a:txBody>
                    <a:bodyPr/>
                    <a:lstStyle/>
                    <a:p>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339933"/>
                    </a:solidFill>
                  </a:tcPr>
                </a:tc>
                <a:tc>
                  <a:txBody>
                    <a:bodyPr/>
                    <a:lstStyle/>
                    <a:p>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活動</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tc>
                <a:tc gridSpan="2">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玄関灯・外灯を夜９時まで点けておく</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32048">
                <a:tc vMerge="1">
                  <a:txBody>
                    <a:bodyPr/>
                    <a:lstStyle/>
                    <a:p>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339933"/>
                    </a:solidFill>
                  </a:tcPr>
                </a:tc>
                <a:tc>
                  <a:txBody>
                    <a:bodyPr/>
                    <a:lstStyle/>
                    <a:p>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人材</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tc>
                <a:tc gridSpan="2">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各家庭、企業、各地区</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655280">
                <a:tc>
                  <a:txBody>
                    <a:bodyPr/>
                    <a:lstStyle/>
                    <a:p>
                      <a:r>
                        <a:rPr kumimoji="1" lang="en-US" altLang="ja-JP" dirty="0" smtClean="0">
                          <a:solidFill>
                            <a:schemeClr val="bg1"/>
                          </a:solidFill>
                          <a:latin typeface="ＭＳ ゴシック" panose="020B0609070205080204" pitchFamily="49" charset="-128"/>
                          <a:ea typeface="ＭＳ ゴシック" panose="020B0609070205080204" pitchFamily="49" charset="-128"/>
                        </a:rPr>
                        <a:t>(</a:t>
                      </a:r>
                      <a:r>
                        <a:rPr kumimoji="1" lang="ja-JP" altLang="en-US" dirty="0" smtClean="0">
                          <a:solidFill>
                            <a:schemeClr val="bg1"/>
                          </a:solidFill>
                          <a:latin typeface="ＭＳ ゴシック" panose="020B0609070205080204" pitchFamily="49" charset="-128"/>
                          <a:ea typeface="ＭＳ ゴシック" panose="020B0609070205080204" pitchFamily="49" charset="-128"/>
                        </a:rPr>
                        <a:t>短期</a:t>
                      </a:r>
                      <a:r>
                        <a:rPr kumimoji="1" lang="en-US" altLang="ja-JP" dirty="0" smtClean="0">
                          <a:solidFill>
                            <a:schemeClr val="bg1"/>
                          </a:solidFill>
                          <a:latin typeface="ＭＳ ゴシック" panose="020B0609070205080204" pitchFamily="49" charset="-128"/>
                          <a:ea typeface="ＭＳ ゴシック" panose="020B0609070205080204" pitchFamily="49" charset="-128"/>
                        </a:rPr>
                        <a:t>)</a:t>
                      </a:r>
                    </a:p>
                    <a:p>
                      <a:r>
                        <a:rPr kumimoji="1" lang="ja-JP" altLang="en-US" dirty="0" smtClean="0">
                          <a:solidFill>
                            <a:schemeClr val="bg1"/>
                          </a:solidFill>
                          <a:latin typeface="ＭＳ ゴシック" panose="020B0609070205080204" pitchFamily="49" charset="-128"/>
                          <a:ea typeface="ＭＳ ゴシック" panose="020B0609070205080204" pitchFamily="49" charset="-128"/>
                        </a:rPr>
                        <a:t>認識や知識の変化</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gridSpan="2">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指標</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①チラシの配布数</a:t>
                      </a:r>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②防犯外灯整備数</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測定</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①総務課調べ</a:t>
                      </a:r>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②総務課調べ</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r>
              <a:tr h="576064">
                <a:tc>
                  <a:txBody>
                    <a:bodyPr/>
                    <a:lstStyle/>
                    <a:p>
                      <a:r>
                        <a:rPr kumimoji="1" lang="en-US" altLang="ja-JP" dirty="0" smtClean="0">
                          <a:solidFill>
                            <a:schemeClr val="bg1"/>
                          </a:solidFill>
                          <a:latin typeface="ＭＳ ゴシック" panose="020B0609070205080204" pitchFamily="49" charset="-128"/>
                          <a:ea typeface="ＭＳ ゴシック" panose="020B0609070205080204" pitchFamily="49" charset="-128"/>
                        </a:rPr>
                        <a:t>(</a:t>
                      </a:r>
                      <a:r>
                        <a:rPr kumimoji="1" lang="ja-JP" altLang="en-US" dirty="0" smtClean="0">
                          <a:solidFill>
                            <a:schemeClr val="bg1"/>
                          </a:solidFill>
                          <a:latin typeface="ＭＳ ゴシック" panose="020B0609070205080204" pitchFamily="49" charset="-128"/>
                          <a:ea typeface="ＭＳ ゴシック" panose="020B0609070205080204" pitchFamily="49" charset="-128"/>
                        </a:rPr>
                        <a:t>中期）</a:t>
                      </a:r>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r>
                        <a:rPr kumimoji="1" lang="ja-JP" altLang="en-US" dirty="0" smtClean="0">
                          <a:solidFill>
                            <a:schemeClr val="bg1"/>
                          </a:solidFill>
                          <a:latin typeface="ＭＳ ゴシック" panose="020B0609070205080204" pitchFamily="49" charset="-128"/>
                          <a:ea typeface="ＭＳ ゴシック" panose="020B0609070205080204" pitchFamily="49" charset="-128"/>
                        </a:rPr>
                        <a:t>態度や行動の変化</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gridSpan="2">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指標</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玄関灯・外灯の点灯割合</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測定</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総務課調べ</a:t>
                      </a:r>
                      <a:endParaRPr kumimoji="1" lang="ja-JP" altLang="en-US" sz="1800" dirty="0">
                        <a:solidFill>
                          <a:srgbClr val="FF0000"/>
                        </a:solidFill>
                        <a:latin typeface="ＭＳ ゴシック" panose="020B0609070205080204" pitchFamily="49" charset="-128"/>
                        <a:ea typeface="ＭＳ ゴシック" panose="020B0609070205080204" pitchFamily="49" charset="-128"/>
                      </a:endParaRPr>
                    </a:p>
                  </a:txBody>
                  <a:tcPr/>
                </a:tc>
              </a:tr>
              <a:tr h="1008112">
                <a:tc>
                  <a:txBody>
                    <a:bodyPr/>
                    <a:lstStyle/>
                    <a:p>
                      <a:r>
                        <a:rPr kumimoji="1" lang="en-US" altLang="ja-JP" dirty="0" smtClean="0">
                          <a:solidFill>
                            <a:schemeClr val="bg1"/>
                          </a:solidFill>
                          <a:latin typeface="ＭＳ ゴシック" panose="020B0609070205080204" pitchFamily="49" charset="-128"/>
                          <a:ea typeface="ＭＳ ゴシック" panose="020B0609070205080204" pitchFamily="49" charset="-128"/>
                        </a:rPr>
                        <a:t>(</a:t>
                      </a:r>
                      <a:r>
                        <a:rPr kumimoji="1" lang="ja-JP" altLang="en-US" dirty="0" smtClean="0">
                          <a:solidFill>
                            <a:schemeClr val="bg1"/>
                          </a:solidFill>
                          <a:latin typeface="ＭＳ ゴシック" panose="020B0609070205080204" pitchFamily="49" charset="-128"/>
                          <a:ea typeface="ＭＳ ゴシック" panose="020B0609070205080204" pitchFamily="49" charset="-128"/>
                        </a:rPr>
                        <a:t>長期）</a:t>
                      </a:r>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r>
                        <a:rPr kumimoji="1" lang="ja-JP" altLang="en-US" dirty="0" smtClean="0">
                          <a:solidFill>
                            <a:schemeClr val="bg1"/>
                          </a:solidFill>
                          <a:latin typeface="ＭＳ ゴシック" panose="020B0609070205080204" pitchFamily="49" charset="-128"/>
                          <a:ea typeface="ＭＳ ゴシック" panose="020B0609070205080204" pitchFamily="49" charset="-128"/>
                        </a:rPr>
                        <a:t>状態や状況の変化</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gridSpan="2">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指標</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①声かけ事案発生件数</a:t>
                      </a:r>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②安心だと感じる人の割合</a:t>
                      </a: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測定</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①伊那警察署生活安全課</a:t>
                      </a:r>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②町民アンケート</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r>
            </a:tbl>
          </a:graphicData>
        </a:graphic>
      </p:graphicFrame>
      <p:sp>
        <p:nvSpPr>
          <p:cNvPr id="3" name="スライド番号プレースホルダー 2"/>
          <p:cNvSpPr>
            <a:spLocks noGrp="1"/>
          </p:cNvSpPr>
          <p:nvPr>
            <p:ph type="sldNum" sz="quarter" idx="12"/>
          </p:nvPr>
        </p:nvSpPr>
        <p:spPr>
          <a:xfrm>
            <a:off x="683568" y="6356350"/>
            <a:ext cx="561975" cy="365125"/>
          </a:xfrm>
        </p:spPr>
        <p:txBody>
          <a:bodyPr/>
          <a:lstStyle/>
          <a:p>
            <a:fld id="{D2D8002D-B5B0-4BAC-B1F6-782DDCCE6D9C}" type="slidenum">
              <a:rPr kumimoji="1" lang="ja-JP" altLang="en-US" sz="1600" smtClean="0"/>
              <a:t>14</a:t>
            </a:fld>
            <a:endParaRPr kumimoji="1" lang="ja-JP" altLang="en-US" sz="1600" dirty="0"/>
          </a:p>
        </p:txBody>
      </p:sp>
    </p:spTree>
    <p:extLst>
      <p:ext uri="{BB962C8B-B14F-4D97-AF65-F5344CB8AC3E}">
        <p14:creationId xmlns:p14="http://schemas.microsoft.com/office/powerpoint/2010/main" val="1936152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107504" y="0"/>
            <a:ext cx="8928992" cy="764704"/>
          </a:xfrm>
        </p:spPr>
        <p:txBody>
          <a:bodyPr/>
          <a:lstStyle/>
          <a:p>
            <a:r>
              <a:rPr lang="ja-JP" altLang="en-US" sz="4000" dirty="0">
                <a:solidFill>
                  <a:schemeClr val="tx1"/>
                </a:solidFill>
                <a:effectLst/>
              </a:rPr>
              <a:t>まち</a:t>
            </a:r>
            <a:r>
              <a:rPr lang="ja-JP" altLang="en-US" sz="4000" dirty="0" smtClean="0">
                <a:solidFill>
                  <a:schemeClr val="tx1"/>
                </a:solidFill>
                <a:effectLst/>
              </a:rPr>
              <a:t>を明るくするプログラムの取組み</a:t>
            </a:r>
            <a:endParaRPr kumimoji="1" lang="ja-JP" altLang="en-US" sz="4000" dirty="0">
              <a:solidFill>
                <a:schemeClr val="tx1"/>
              </a:solidFill>
              <a:effectLst/>
            </a:endParaRPr>
          </a:p>
        </p:txBody>
      </p:sp>
      <p:sp>
        <p:nvSpPr>
          <p:cNvPr id="8" name="テキスト ボックス 7"/>
          <p:cNvSpPr txBox="1"/>
          <p:nvPr/>
        </p:nvSpPr>
        <p:spPr>
          <a:xfrm>
            <a:off x="83262" y="652627"/>
            <a:ext cx="2556792" cy="769441"/>
          </a:xfrm>
          <a:prstGeom prst="rect">
            <a:avLst/>
          </a:prstGeom>
          <a:noFill/>
        </p:spPr>
        <p:txBody>
          <a:bodyPr wrap="square" rtlCol="0">
            <a:spAutoFit/>
          </a:bodyPr>
          <a:lstStyle/>
          <a:p>
            <a:pPr algn="ctr"/>
            <a:r>
              <a:rPr kumimoji="1" lang="en-US" altLang="ja-JP" sz="2200" dirty="0" smtClean="0">
                <a:solidFill>
                  <a:srgbClr val="1419EC"/>
                </a:solidFill>
              </a:rPr>
              <a:t>2010</a:t>
            </a:r>
            <a:r>
              <a:rPr kumimoji="1" lang="ja-JP" altLang="en-US" sz="2200" dirty="0" smtClean="0">
                <a:solidFill>
                  <a:srgbClr val="1419EC"/>
                </a:solidFill>
              </a:rPr>
              <a:t>年 対策委員に</a:t>
            </a:r>
            <a:endParaRPr kumimoji="1" lang="en-US" altLang="ja-JP" sz="2200" dirty="0" smtClean="0">
              <a:solidFill>
                <a:srgbClr val="1419EC"/>
              </a:solidFill>
            </a:endParaRPr>
          </a:p>
          <a:p>
            <a:pPr algn="ctr"/>
            <a:r>
              <a:rPr kumimoji="1" lang="ja-JP" altLang="en-US" sz="2200" dirty="0" smtClean="0">
                <a:solidFill>
                  <a:srgbClr val="1419EC"/>
                </a:solidFill>
              </a:rPr>
              <a:t>よる現状把握</a:t>
            </a:r>
            <a:endParaRPr kumimoji="1" lang="ja-JP" altLang="en-US" sz="2200" dirty="0">
              <a:solidFill>
                <a:srgbClr val="1419EC"/>
              </a:solidFill>
            </a:endParaRPr>
          </a:p>
        </p:txBody>
      </p:sp>
      <p:sp>
        <p:nvSpPr>
          <p:cNvPr id="11" name="テキスト ボックス 10"/>
          <p:cNvSpPr txBox="1"/>
          <p:nvPr/>
        </p:nvSpPr>
        <p:spPr>
          <a:xfrm>
            <a:off x="2891701" y="1291407"/>
            <a:ext cx="3005550" cy="769441"/>
          </a:xfrm>
          <a:prstGeom prst="rect">
            <a:avLst/>
          </a:prstGeom>
          <a:noFill/>
        </p:spPr>
        <p:txBody>
          <a:bodyPr wrap="square" rtlCol="0">
            <a:spAutoFit/>
          </a:bodyPr>
          <a:lstStyle/>
          <a:p>
            <a:r>
              <a:rPr lang="en-US" altLang="ja-JP" sz="2200" dirty="0" smtClean="0">
                <a:solidFill>
                  <a:srgbClr val="008000"/>
                </a:solidFill>
              </a:rPr>
              <a:t>2012</a:t>
            </a:r>
            <a:r>
              <a:rPr lang="ja-JP" altLang="en-US" sz="2200" dirty="0" smtClean="0">
                <a:solidFill>
                  <a:srgbClr val="008000"/>
                </a:solidFill>
              </a:rPr>
              <a:t>～チラシ・ステッカーの作成・配布</a:t>
            </a:r>
            <a:endParaRPr kumimoji="1" lang="ja-JP" altLang="en-US" sz="2200" dirty="0">
              <a:solidFill>
                <a:srgbClr val="008000"/>
              </a:solidFill>
            </a:endParaRPr>
          </a:p>
        </p:txBody>
      </p:sp>
      <p:sp>
        <p:nvSpPr>
          <p:cNvPr id="12" name="テキスト ボックス 11"/>
          <p:cNvSpPr txBox="1"/>
          <p:nvPr/>
        </p:nvSpPr>
        <p:spPr>
          <a:xfrm>
            <a:off x="5989193" y="1713691"/>
            <a:ext cx="3005550" cy="677108"/>
          </a:xfrm>
          <a:prstGeom prst="rect">
            <a:avLst/>
          </a:prstGeom>
          <a:noFill/>
        </p:spPr>
        <p:txBody>
          <a:bodyPr wrap="square" lIns="0" tIns="0" rIns="0" bIns="0" rtlCol="0">
            <a:spAutoFit/>
          </a:bodyPr>
          <a:lstStyle/>
          <a:p>
            <a:pPr algn="ctr"/>
            <a:r>
              <a:rPr lang="en-US" altLang="ja-JP" sz="2200" dirty="0" smtClean="0">
                <a:solidFill>
                  <a:srgbClr val="FF0000"/>
                </a:solidFill>
              </a:rPr>
              <a:t>2016</a:t>
            </a:r>
            <a:r>
              <a:rPr lang="ja-JP" altLang="en-US" sz="2200" dirty="0" smtClean="0">
                <a:solidFill>
                  <a:srgbClr val="FF0000"/>
                </a:solidFill>
              </a:rPr>
              <a:t>年</a:t>
            </a:r>
            <a:r>
              <a:rPr lang="ja-JP" altLang="en-US" sz="2200" dirty="0">
                <a:solidFill>
                  <a:srgbClr val="FF0000"/>
                </a:solidFill>
              </a:rPr>
              <a:t> </a:t>
            </a:r>
            <a:r>
              <a:rPr lang="ja-JP" altLang="en-US" sz="2200" dirty="0" smtClean="0">
                <a:solidFill>
                  <a:srgbClr val="FF0000"/>
                </a:solidFill>
              </a:rPr>
              <a:t>玄関灯・外灯</a:t>
            </a:r>
            <a:endParaRPr lang="en-US" altLang="ja-JP" sz="2200" dirty="0" smtClean="0">
              <a:solidFill>
                <a:srgbClr val="FF0000"/>
              </a:solidFill>
            </a:endParaRPr>
          </a:p>
          <a:p>
            <a:pPr algn="ctr"/>
            <a:r>
              <a:rPr lang="ja-JP" altLang="en-US" sz="2200" dirty="0" smtClean="0">
                <a:solidFill>
                  <a:srgbClr val="FF0000"/>
                </a:solidFill>
              </a:rPr>
              <a:t>点灯状況</a:t>
            </a:r>
            <a:r>
              <a:rPr lang="en-US" altLang="ja-JP" sz="2200" dirty="0" smtClean="0">
                <a:solidFill>
                  <a:srgbClr val="FF0000"/>
                </a:solidFill>
              </a:rPr>
              <a:t>(</a:t>
            </a:r>
            <a:r>
              <a:rPr lang="ja-JP" altLang="en-US" sz="2200" dirty="0" smtClean="0">
                <a:solidFill>
                  <a:srgbClr val="FF0000"/>
                </a:solidFill>
              </a:rPr>
              <a:t>一地域抽出</a:t>
            </a:r>
            <a:r>
              <a:rPr lang="en-US" altLang="ja-JP" sz="2200" dirty="0" smtClean="0">
                <a:solidFill>
                  <a:srgbClr val="FF0000"/>
                </a:solidFill>
              </a:rPr>
              <a:t>)</a:t>
            </a:r>
            <a:endParaRPr kumimoji="1" lang="ja-JP" altLang="en-US" sz="2200" dirty="0">
              <a:solidFill>
                <a:srgbClr val="FF0000"/>
              </a:solidFill>
            </a:endParaRPr>
          </a:p>
        </p:txBody>
      </p:sp>
      <p:sp>
        <p:nvSpPr>
          <p:cNvPr id="22" name="曲折矢印 21"/>
          <p:cNvSpPr/>
          <p:nvPr/>
        </p:nvSpPr>
        <p:spPr>
          <a:xfrm rot="5400000">
            <a:off x="2846180" y="707586"/>
            <a:ext cx="367563" cy="779817"/>
          </a:xfrm>
          <a:prstGeom prst="ben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 name="曲折矢印 26"/>
          <p:cNvSpPr/>
          <p:nvPr/>
        </p:nvSpPr>
        <p:spPr>
          <a:xfrm rot="5400000">
            <a:off x="6127886" y="1149024"/>
            <a:ext cx="367563" cy="915271"/>
          </a:xfrm>
          <a:prstGeom prst="ben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131" y="1422068"/>
            <a:ext cx="2448272" cy="3724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9893" y="2060848"/>
            <a:ext cx="2638425"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6176" y="3117342"/>
            <a:ext cx="2590936" cy="3684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スライド番号プレースホルダー 2"/>
          <p:cNvSpPr>
            <a:spLocks noGrp="1"/>
          </p:cNvSpPr>
          <p:nvPr>
            <p:ph type="sldNum" sz="quarter" idx="12"/>
          </p:nvPr>
        </p:nvSpPr>
        <p:spPr>
          <a:xfrm>
            <a:off x="697657" y="6356350"/>
            <a:ext cx="561975" cy="365125"/>
          </a:xfrm>
        </p:spPr>
        <p:txBody>
          <a:bodyPr/>
          <a:lstStyle/>
          <a:p>
            <a:fld id="{D2D8002D-B5B0-4BAC-B1F6-782DDCCE6D9C}" type="slidenum">
              <a:rPr kumimoji="1" lang="ja-JP" altLang="en-US" sz="1600" smtClean="0"/>
              <a:t>15</a:t>
            </a:fld>
            <a:endParaRPr kumimoji="1" lang="ja-JP" altLang="en-US" sz="1600" dirty="0"/>
          </a:p>
        </p:txBody>
      </p:sp>
      <p:sp>
        <p:nvSpPr>
          <p:cNvPr id="15" name="テキスト ボックス 14"/>
          <p:cNvSpPr txBox="1"/>
          <p:nvPr/>
        </p:nvSpPr>
        <p:spPr>
          <a:xfrm>
            <a:off x="6156175" y="2390799"/>
            <a:ext cx="2664297" cy="677108"/>
          </a:xfrm>
          <a:prstGeom prst="rect">
            <a:avLst/>
          </a:prstGeom>
          <a:noFill/>
        </p:spPr>
        <p:txBody>
          <a:bodyPr wrap="square" lIns="0" tIns="0" rIns="0" bIns="0" rtlCol="0">
            <a:spAutoFit/>
          </a:bodyPr>
          <a:lstStyle/>
          <a:p>
            <a:pPr algn="ctr"/>
            <a:r>
              <a:rPr lang="en-US" altLang="ja-JP" sz="2200" dirty="0" smtClean="0"/>
              <a:t>2013</a:t>
            </a:r>
            <a:r>
              <a:rPr lang="ja-JP" altLang="en-US" sz="2200" dirty="0" smtClean="0"/>
              <a:t>年　</a:t>
            </a:r>
            <a:r>
              <a:rPr lang="en-US" altLang="ja-JP" sz="2200" dirty="0" smtClean="0"/>
              <a:t>30/86</a:t>
            </a:r>
            <a:r>
              <a:rPr lang="ja-JP" altLang="en-US" sz="2200" dirty="0" smtClean="0"/>
              <a:t>世帯</a:t>
            </a:r>
            <a:endParaRPr lang="en-US" altLang="ja-JP" sz="2200" dirty="0" smtClean="0"/>
          </a:p>
          <a:p>
            <a:pPr algn="ctr"/>
            <a:r>
              <a:rPr lang="en-US" altLang="ja-JP" sz="2200" dirty="0" smtClean="0">
                <a:solidFill>
                  <a:srgbClr val="FF0000"/>
                </a:solidFill>
              </a:rPr>
              <a:t>2016</a:t>
            </a:r>
            <a:r>
              <a:rPr lang="ja-JP" altLang="en-US" sz="2200" dirty="0" smtClean="0">
                <a:solidFill>
                  <a:srgbClr val="FF0000"/>
                </a:solidFill>
              </a:rPr>
              <a:t>年　</a:t>
            </a:r>
            <a:r>
              <a:rPr lang="en-US" altLang="ja-JP" sz="2200" dirty="0" smtClean="0">
                <a:solidFill>
                  <a:srgbClr val="FF0000"/>
                </a:solidFill>
              </a:rPr>
              <a:t>40/88</a:t>
            </a:r>
            <a:r>
              <a:rPr lang="ja-JP" altLang="en-US" sz="2200" dirty="0" smtClean="0">
                <a:solidFill>
                  <a:srgbClr val="FF0000"/>
                </a:solidFill>
              </a:rPr>
              <a:t>世帯　</a:t>
            </a:r>
            <a:endParaRPr lang="en-US" altLang="ja-JP" sz="2200" dirty="0" smtClean="0">
              <a:solidFill>
                <a:srgbClr val="FF0000"/>
              </a:solidFill>
            </a:endParaRPr>
          </a:p>
        </p:txBody>
      </p:sp>
    </p:spTree>
    <p:extLst>
      <p:ext uri="{BB962C8B-B14F-4D97-AF65-F5344CB8AC3E}">
        <p14:creationId xmlns:p14="http://schemas.microsoft.com/office/powerpoint/2010/main" val="4028407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457200" y="0"/>
            <a:ext cx="8229600" cy="764704"/>
          </a:xfrm>
        </p:spPr>
        <p:txBody>
          <a:bodyPr/>
          <a:lstStyle/>
          <a:p>
            <a:r>
              <a:rPr lang="ja-JP" altLang="en-US" sz="4400" dirty="0">
                <a:solidFill>
                  <a:schemeClr val="tx1"/>
                </a:solidFill>
                <a:effectLst/>
              </a:rPr>
              <a:t>実績</a:t>
            </a:r>
            <a:r>
              <a:rPr lang="ja-JP" altLang="en-US" sz="4400" dirty="0" smtClean="0">
                <a:solidFill>
                  <a:schemeClr val="tx1"/>
                </a:solidFill>
                <a:effectLst/>
              </a:rPr>
              <a:t>と</a:t>
            </a:r>
            <a:r>
              <a:rPr lang="ja-JP" altLang="en-US" sz="4400" dirty="0">
                <a:solidFill>
                  <a:schemeClr val="tx1"/>
                </a:solidFill>
                <a:effectLst/>
              </a:rPr>
              <a:t>計画</a:t>
            </a:r>
            <a:endParaRPr kumimoji="1" lang="ja-JP" altLang="en-US" sz="4400" dirty="0">
              <a:solidFill>
                <a:schemeClr val="tx1"/>
              </a:solidFill>
              <a:effectLst/>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3528081929"/>
              </p:ext>
            </p:extLst>
          </p:nvPr>
        </p:nvGraphicFramePr>
        <p:xfrm>
          <a:off x="425871" y="726657"/>
          <a:ext cx="8552944" cy="5770995"/>
        </p:xfrm>
        <a:graphic>
          <a:graphicData uri="http://schemas.openxmlformats.org/drawingml/2006/table">
            <a:tbl>
              <a:tblPr firstRow="1" bandRow="1">
                <a:tableStyleId>{7DF18680-E054-41AD-8BC1-D1AEF772440D}</a:tableStyleId>
              </a:tblPr>
              <a:tblGrid>
                <a:gridCol w="1594520"/>
                <a:gridCol w="943936"/>
                <a:gridCol w="943936"/>
                <a:gridCol w="943936"/>
                <a:gridCol w="943936"/>
                <a:gridCol w="795670"/>
                <a:gridCol w="795670"/>
                <a:gridCol w="795670"/>
                <a:gridCol w="795670"/>
              </a:tblGrid>
              <a:tr h="550824">
                <a:tc rowSpan="2">
                  <a:txBody>
                    <a:bodyPr/>
                    <a:lstStyle/>
                    <a:p>
                      <a:r>
                        <a:rPr kumimoji="1" lang="ja-JP" altLang="en-US" sz="1800" b="0" dirty="0" smtClean="0">
                          <a:solidFill>
                            <a:schemeClr val="bg1"/>
                          </a:solidFill>
                          <a:latin typeface="ＭＳ ゴシック" panose="020B0609070205080204" pitchFamily="49" charset="-128"/>
                          <a:ea typeface="ＭＳ ゴシック" panose="020B0609070205080204" pitchFamily="49" charset="-128"/>
                        </a:rPr>
                        <a:t>実績と今後の計画</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gridSpan="4">
                  <a:txBody>
                    <a:bodyPr/>
                    <a:lstStyle/>
                    <a:p>
                      <a:pPr algn="ctr"/>
                      <a:r>
                        <a:rPr kumimoji="1" lang="ja-JP" altLang="en-US" b="0" dirty="0" smtClean="0">
                          <a:latin typeface="ＭＳ ゴシック" panose="020B0609070205080204" pitchFamily="49" charset="-128"/>
                          <a:ea typeface="ＭＳ ゴシック" panose="020B0609070205080204" pitchFamily="49" charset="-128"/>
                        </a:rPr>
                        <a:t>実　績</a:t>
                      </a:r>
                      <a:endParaRPr kumimoji="1" lang="ja-JP" altLang="en-US" b="0" dirty="0">
                        <a:latin typeface="ＭＳ ゴシック" panose="020B0609070205080204" pitchFamily="49" charset="-128"/>
                        <a:ea typeface="ＭＳ ゴシック" panose="020B0609070205080204" pitchFamily="49" charset="-128"/>
                      </a:endParaRPr>
                    </a:p>
                  </a:txBody>
                  <a:tcPr anchor="ctr">
                    <a:solidFill>
                      <a:srgbClr val="669900"/>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gridSpan="4">
                  <a:txBody>
                    <a:bodyPr/>
                    <a:lstStyle/>
                    <a:p>
                      <a:pPr algn="ctr"/>
                      <a:r>
                        <a:rPr kumimoji="1" lang="ja-JP" altLang="en-US" b="0" dirty="0" smtClean="0">
                          <a:latin typeface="ＭＳ ゴシック" panose="020B0609070205080204" pitchFamily="49" charset="-128"/>
                          <a:ea typeface="ＭＳ ゴシック" panose="020B0609070205080204" pitchFamily="49" charset="-128"/>
                        </a:rPr>
                        <a:t>計画（予定）</a:t>
                      </a:r>
                      <a:endParaRPr kumimoji="1" lang="ja-JP" altLang="en-US" b="0" dirty="0">
                        <a:latin typeface="ＭＳ ゴシック" panose="020B0609070205080204" pitchFamily="49" charset="-128"/>
                        <a:ea typeface="ＭＳ ゴシック" panose="020B0609070205080204" pitchFamily="49" charset="-128"/>
                      </a:endParaRPr>
                    </a:p>
                  </a:txBody>
                  <a:tcPr anchor="ctr">
                    <a:solidFill>
                      <a:srgbClr val="669900"/>
                    </a:solidFill>
                  </a:tcPr>
                </a:tc>
                <a:tc hMerge="1">
                  <a:txBody>
                    <a:bodyPr/>
                    <a:lstStyle/>
                    <a:p>
                      <a:pPr algn="ctr"/>
                      <a:endParaRPr kumimoji="1" lang="ja-JP" altLang="en-US" b="0" dirty="0">
                        <a:latin typeface="ＭＳ ゴシック" panose="020B0609070205080204" pitchFamily="49" charset="-128"/>
                        <a:ea typeface="ＭＳ ゴシック" panose="020B0609070205080204" pitchFamily="49" charset="-128"/>
                      </a:endParaRPr>
                    </a:p>
                  </a:txBody>
                  <a:tcPr anchor="ctr">
                    <a:solidFill>
                      <a:srgbClr val="669900"/>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r>
              <a:tr h="551425">
                <a:tc vMerge="1">
                  <a:txBody>
                    <a:bodyPr/>
                    <a:lstStyle/>
                    <a:p>
                      <a:endParaRPr kumimoji="1" lang="ja-JP" altLang="en-US" dirty="0"/>
                    </a:p>
                  </a:txBody>
                  <a:tcP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2012</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2013</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2014</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2015</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2016</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gridSpan="3">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2017</a:t>
                      </a:r>
                      <a:r>
                        <a:rPr kumimoji="1" lang="ja-JP" altLang="en-US" sz="1800" dirty="0" smtClean="0">
                          <a:latin typeface="ＭＳ ゴシック" panose="020B0609070205080204" pitchFamily="49" charset="-128"/>
                          <a:ea typeface="ＭＳ ゴシック" panose="020B0609070205080204" pitchFamily="49" charset="-128"/>
                        </a:rPr>
                        <a:t>～</a:t>
                      </a:r>
                      <a:r>
                        <a:rPr kumimoji="1" lang="en-US" altLang="ja-JP" sz="1800" dirty="0" smtClean="0">
                          <a:latin typeface="ＭＳ ゴシック" panose="020B0609070205080204" pitchFamily="49" charset="-128"/>
                          <a:ea typeface="ＭＳ ゴシック" panose="020B0609070205080204" pitchFamily="49" charset="-128"/>
                        </a:rPr>
                        <a:t>2021</a:t>
                      </a:r>
                    </a:p>
                    <a:p>
                      <a:pPr algn="ctr"/>
                      <a:r>
                        <a:rPr kumimoji="1" lang="ja-JP" altLang="en-US" sz="1800" dirty="0" smtClean="0">
                          <a:latin typeface="ＭＳ ゴシック" panose="020B0609070205080204" pitchFamily="49" charset="-128"/>
                          <a:ea typeface="ＭＳ ゴシック" panose="020B0609070205080204" pitchFamily="49" charset="-128"/>
                        </a:rPr>
                        <a:t>（５年間）</a:t>
                      </a:r>
                      <a:endParaRPr kumimoji="1" lang="ja-JP" altLang="en-US" sz="18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nchor="ctr"/>
                </a:tc>
              </a:tr>
              <a:tr h="1860908">
                <a:tc>
                  <a:txBody>
                    <a:bodyPr/>
                    <a:lstStyle/>
                    <a:p>
                      <a:pPr algn="ctr"/>
                      <a:r>
                        <a:rPr kumimoji="1" lang="ja-JP" altLang="en-US" i="1" dirty="0" smtClean="0">
                          <a:solidFill>
                            <a:schemeClr val="bg1"/>
                          </a:solidFill>
                          <a:latin typeface="ＭＳ ゴシック" panose="020B0609070205080204" pitchFamily="49" charset="-128"/>
                          <a:ea typeface="ＭＳ ゴシック" panose="020B0609070205080204" pitchFamily="49" charset="-128"/>
                        </a:rPr>
                        <a:t>玄関灯・外灯点灯運動</a:t>
                      </a:r>
                      <a:endParaRPr kumimoji="1" lang="ja-JP" altLang="en-US" i="1"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r>
                        <a:rPr kumimoji="1" lang="ja-JP" altLang="en-US" dirty="0" smtClean="0">
                          <a:latin typeface="ＭＳ ゴシック" panose="020B0609070205080204" pitchFamily="49" charset="-128"/>
                          <a:ea typeface="ＭＳ ゴシック" panose="020B0609070205080204" pitchFamily="49" charset="-128"/>
                        </a:rPr>
                        <a:t>広報</a:t>
                      </a:r>
                      <a:endParaRPr kumimoji="1" lang="en-US" altLang="ja-JP" dirty="0" smtClean="0">
                        <a:latin typeface="ＭＳ ゴシック" panose="020B0609070205080204" pitchFamily="49" charset="-128"/>
                        <a:ea typeface="ＭＳ ゴシック" panose="020B0609070205080204" pitchFamily="49" charset="-128"/>
                      </a:endParaRPr>
                    </a:p>
                    <a:p>
                      <a:pPr algn="ctr"/>
                      <a:r>
                        <a:rPr kumimoji="1" lang="ja-JP" altLang="en-US" dirty="0" smtClean="0">
                          <a:latin typeface="ＭＳ ゴシック" panose="020B0609070205080204" pitchFamily="49" charset="-128"/>
                          <a:ea typeface="ＭＳ ゴシック" panose="020B0609070205080204" pitchFamily="49" charset="-128"/>
                        </a:rPr>
                        <a:t>１回</a:t>
                      </a:r>
                      <a:endParaRPr kumimoji="1" lang="en-US" altLang="ja-JP" dirty="0" smtClean="0">
                        <a:latin typeface="ＭＳ ゴシック" panose="020B0609070205080204" pitchFamily="49" charset="-128"/>
                        <a:ea typeface="ＭＳ ゴシック" panose="020B0609070205080204" pitchFamily="49" charset="-128"/>
                      </a:endParaRPr>
                    </a:p>
                    <a:p>
                      <a:pPr algn="ctr"/>
                      <a:endParaRPr kumimoji="1" lang="en-US" altLang="ja-JP" dirty="0" smtClean="0">
                        <a:latin typeface="ＭＳ ゴシック" panose="020B0609070205080204" pitchFamily="49" charset="-128"/>
                        <a:ea typeface="ＭＳ ゴシック" panose="020B0609070205080204" pitchFamily="49" charset="-128"/>
                      </a:endParaRPr>
                    </a:p>
                    <a:p>
                      <a:pPr algn="ctr"/>
                      <a:r>
                        <a:rPr kumimoji="1" lang="ja-JP" altLang="en-US" dirty="0" smtClean="0">
                          <a:latin typeface="ＭＳ ゴシック" panose="020B0609070205080204" pitchFamily="49" charset="-128"/>
                          <a:ea typeface="ＭＳ ゴシック" panose="020B0609070205080204" pitchFamily="49" charset="-128"/>
                        </a:rPr>
                        <a:t>チラシ</a:t>
                      </a:r>
                      <a:endParaRPr kumimoji="1" lang="en-US" altLang="ja-JP" dirty="0" smtClean="0">
                        <a:latin typeface="ＭＳ ゴシック" panose="020B0609070205080204" pitchFamily="49" charset="-128"/>
                        <a:ea typeface="ＭＳ ゴシック" panose="020B0609070205080204" pitchFamily="49" charset="-128"/>
                      </a:endParaRPr>
                    </a:p>
                    <a:p>
                      <a:pPr algn="ctr"/>
                      <a:r>
                        <a:rPr kumimoji="1" lang="en-US" altLang="ja-JP" dirty="0" smtClean="0">
                          <a:latin typeface="ＭＳ ゴシック" panose="020B0609070205080204" pitchFamily="49" charset="-128"/>
                          <a:ea typeface="ＭＳ ゴシック" panose="020B0609070205080204" pitchFamily="49" charset="-128"/>
                        </a:rPr>
                        <a:t>700</a:t>
                      </a:r>
                      <a:r>
                        <a:rPr kumimoji="1" lang="ja-JP" altLang="en-US" dirty="0" smtClean="0">
                          <a:latin typeface="ＭＳ ゴシック" panose="020B0609070205080204" pitchFamily="49" charset="-128"/>
                          <a:ea typeface="ＭＳ ゴシック" panose="020B0609070205080204" pitchFamily="49" charset="-128"/>
                        </a:rPr>
                        <a:t>枚</a:t>
                      </a:r>
                      <a:endParaRPr kumimoji="1" lang="en-US" altLang="ja-JP" dirty="0" smtClean="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ja-JP" altLang="en-US" dirty="0" smtClean="0">
                          <a:latin typeface="ＭＳ ゴシック" panose="020B0609070205080204" pitchFamily="49" charset="-128"/>
                          <a:ea typeface="ＭＳ ゴシック" panose="020B0609070205080204" pitchFamily="49" charset="-128"/>
                        </a:rPr>
                        <a:t>広報</a:t>
                      </a:r>
                      <a:endParaRPr kumimoji="1" lang="en-US" altLang="ja-JP" dirty="0" smtClean="0">
                        <a:latin typeface="ＭＳ ゴシック" panose="020B0609070205080204" pitchFamily="49" charset="-128"/>
                        <a:ea typeface="ＭＳ ゴシック" panose="020B0609070205080204" pitchFamily="49" charset="-128"/>
                      </a:endParaRPr>
                    </a:p>
                    <a:p>
                      <a:pPr algn="ctr"/>
                      <a:r>
                        <a:rPr kumimoji="1" lang="ja-JP" altLang="en-US" dirty="0" smtClean="0">
                          <a:latin typeface="ＭＳ ゴシック" panose="020B0609070205080204" pitchFamily="49" charset="-128"/>
                          <a:ea typeface="ＭＳ ゴシック" panose="020B0609070205080204" pitchFamily="49" charset="-128"/>
                        </a:rPr>
                        <a:t>１回</a:t>
                      </a:r>
                      <a:endParaRPr kumimoji="1" lang="en-US" altLang="ja-JP" dirty="0" smtClean="0">
                        <a:latin typeface="ＭＳ ゴシック" panose="020B0609070205080204" pitchFamily="49" charset="-128"/>
                        <a:ea typeface="ＭＳ ゴシック" panose="020B0609070205080204" pitchFamily="49" charset="-128"/>
                      </a:endParaRPr>
                    </a:p>
                    <a:p>
                      <a:pPr algn="ctr"/>
                      <a:endParaRPr kumimoji="1" lang="en-US" altLang="ja-JP" dirty="0" smtClean="0">
                        <a:latin typeface="ＭＳ ゴシック" panose="020B0609070205080204" pitchFamily="49" charset="-128"/>
                        <a:ea typeface="ＭＳ ゴシック" panose="020B0609070205080204" pitchFamily="49" charset="-128"/>
                      </a:endParaRPr>
                    </a:p>
                    <a:p>
                      <a:pPr algn="ctr"/>
                      <a:r>
                        <a:rPr kumimoji="1" lang="ja-JP" altLang="en-US" dirty="0" smtClean="0">
                          <a:latin typeface="ＭＳ ゴシック" panose="020B0609070205080204" pitchFamily="49" charset="-128"/>
                          <a:ea typeface="ＭＳ ゴシック" panose="020B0609070205080204" pitchFamily="49" charset="-128"/>
                        </a:rPr>
                        <a:t>チラシ</a:t>
                      </a:r>
                      <a:endParaRPr kumimoji="1" lang="en-US" altLang="ja-JP" dirty="0" smtClean="0">
                        <a:latin typeface="ＭＳ ゴシック" panose="020B0609070205080204" pitchFamily="49" charset="-128"/>
                        <a:ea typeface="ＭＳ ゴシック" panose="020B0609070205080204" pitchFamily="49" charset="-128"/>
                      </a:endParaRPr>
                    </a:p>
                    <a:p>
                      <a:pPr algn="ctr"/>
                      <a:r>
                        <a:rPr kumimoji="1" lang="en-US" altLang="ja-JP" dirty="0" smtClean="0">
                          <a:latin typeface="ＭＳ ゴシック" panose="020B0609070205080204" pitchFamily="49" charset="-128"/>
                          <a:ea typeface="ＭＳ ゴシック" panose="020B0609070205080204" pitchFamily="49" charset="-128"/>
                        </a:rPr>
                        <a:t>39</a:t>
                      </a:r>
                      <a:r>
                        <a:rPr kumimoji="1" lang="ja-JP" altLang="en-US" dirty="0" smtClean="0">
                          <a:latin typeface="ＭＳ ゴシック" panose="020B0609070205080204" pitchFamily="49" charset="-128"/>
                          <a:ea typeface="ＭＳ ゴシック" panose="020B0609070205080204" pitchFamily="49" charset="-128"/>
                        </a:rPr>
                        <a:t>枚</a:t>
                      </a: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ja-JP" altLang="en-US" dirty="0" smtClean="0">
                          <a:latin typeface="ＭＳ ゴシック" panose="020B0609070205080204" pitchFamily="49" charset="-128"/>
                          <a:ea typeface="ＭＳ ゴシック" panose="020B0609070205080204" pitchFamily="49" charset="-128"/>
                        </a:rPr>
                        <a:t>回覧</a:t>
                      </a:r>
                      <a:endParaRPr kumimoji="1" lang="en-US" altLang="ja-JP" dirty="0" smtClean="0">
                        <a:latin typeface="ＭＳ ゴシック" panose="020B0609070205080204" pitchFamily="49" charset="-128"/>
                        <a:ea typeface="ＭＳ ゴシック" panose="020B0609070205080204" pitchFamily="49" charset="-128"/>
                      </a:endParaRPr>
                    </a:p>
                    <a:p>
                      <a:pPr algn="ctr"/>
                      <a:r>
                        <a:rPr kumimoji="1" lang="ja-JP" altLang="en-US" dirty="0" smtClean="0">
                          <a:latin typeface="ＭＳ ゴシック" panose="020B0609070205080204" pitchFamily="49" charset="-128"/>
                          <a:ea typeface="ＭＳ ゴシック" panose="020B0609070205080204" pitchFamily="49" charset="-128"/>
                        </a:rPr>
                        <a:t>１回</a:t>
                      </a:r>
                      <a:endParaRPr kumimoji="1" lang="en-US" altLang="ja-JP" dirty="0" smtClean="0">
                        <a:latin typeface="ＭＳ ゴシック" panose="020B0609070205080204" pitchFamily="49" charset="-128"/>
                        <a:ea typeface="ＭＳ ゴシック" panose="020B0609070205080204" pitchFamily="49" charset="-128"/>
                      </a:endParaRPr>
                    </a:p>
                    <a:p>
                      <a:pPr algn="ctr"/>
                      <a:endParaRPr kumimoji="1" lang="en-US" altLang="ja-JP" dirty="0" smtClean="0">
                        <a:latin typeface="ＭＳ ゴシック" panose="020B0609070205080204" pitchFamily="49" charset="-128"/>
                        <a:ea typeface="ＭＳ ゴシック" panose="020B0609070205080204" pitchFamily="49" charset="-128"/>
                      </a:endParaRPr>
                    </a:p>
                    <a:p>
                      <a:pPr algn="ctr"/>
                      <a:r>
                        <a:rPr kumimoji="1" lang="ja-JP" altLang="en-US" dirty="0" smtClean="0">
                          <a:latin typeface="ＭＳ ゴシック" panose="020B0609070205080204" pitchFamily="49" charset="-128"/>
                          <a:ea typeface="ＭＳ ゴシック" panose="020B0609070205080204" pitchFamily="49" charset="-128"/>
                        </a:rPr>
                        <a:t>チラシ</a:t>
                      </a:r>
                      <a:endParaRPr kumimoji="1" lang="en-US" altLang="ja-JP" dirty="0" smtClean="0">
                        <a:latin typeface="ＭＳ ゴシック" panose="020B0609070205080204" pitchFamily="49" charset="-128"/>
                        <a:ea typeface="ＭＳ ゴシック" panose="020B0609070205080204" pitchFamily="49" charset="-128"/>
                      </a:endParaRPr>
                    </a:p>
                    <a:p>
                      <a:pPr algn="ctr"/>
                      <a:r>
                        <a:rPr kumimoji="1" lang="en-US" altLang="ja-JP" dirty="0" smtClean="0">
                          <a:latin typeface="ＭＳ ゴシック" panose="020B0609070205080204" pitchFamily="49" charset="-128"/>
                          <a:ea typeface="ＭＳ ゴシック" panose="020B0609070205080204" pitchFamily="49" charset="-128"/>
                        </a:rPr>
                        <a:t>42</a:t>
                      </a:r>
                      <a:r>
                        <a:rPr kumimoji="1" lang="ja-JP" altLang="en-US" dirty="0" smtClean="0">
                          <a:latin typeface="ＭＳ ゴシック" panose="020B0609070205080204" pitchFamily="49" charset="-128"/>
                          <a:ea typeface="ＭＳ ゴシック" panose="020B0609070205080204" pitchFamily="49" charset="-128"/>
                        </a:rPr>
                        <a:t>枚</a:t>
                      </a: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en-US" altLang="ja-JP" dirty="0" smtClean="0">
                        <a:latin typeface="ＭＳ ゴシック" panose="020B0609070205080204" pitchFamily="49" charset="-128"/>
                        <a:ea typeface="ＭＳ ゴシック" panose="020B0609070205080204" pitchFamily="49" charset="-128"/>
                      </a:endParaRPr>
                    </a:p>
                    <a:p>
                      <a:pPr algn="ctr"/>
                      <a:r>
                        <a:rPr kumimoji="1" lang="ja-JP" altLang="en-US" dirty="0" smtClean="0">
                          <a:latin typeface="ＭＳ ゴシック" panose="020B0609070205080204" pitchFamily="49" charset="-128"/>
                          <a:ea typeface="ＭＳ ゴシック" panose="020B0609070205080204" pitchFamily="49" charset="-128"/>
                        </a:rPr>
                        <a:t>チラシ</a:t>
                      </a:r>
                      <a:endParaRPr kumimoji="1" lang="en-US" altLang="ja-JP" dirty="0" smtClean="0">
                        <a:latin typeface="ＭＳ ゴシック" panose="020B0609070205080204" pitchFamily="49" charset="-128"/>
                        <a:ea typeface="ＭＳ ゴシック" panose="020B0609070205080204" pitchFamily="49" charset="-128"/>
                      </a:endParaRPr>
                    </a:p>
                    <a:p>
                      <a:pPr algn="ctr"/>
                      <a:r>
                        <a:rPr kumimoji="1" lang="en-US" altLang="ja-JP" dirty="0" smtClean="0">
                          <a:latin typeface="ＭＳ ゴシック" panose="020B0609070205080204" pitchFamily="49" charset="-128"/>
                          <a:ea typeface="ＭＳ ゴシック" panose="020B0609070205080204" pitchFamily="49" charset="-128"/>
                        </a:rPr>
                        <a:t>59</a:t>
                      </a:r>
                      <a:r>
                        <a:rPr kumimoji="1" lang="ja-JP" altLang="en-US" dirty="0" smtClean="0">
                          <a:latin typeface="ＭＳ ゴシック" panose="020B0609070205080204" pitchFamily="49" charset="-128"/>
                          <a:ea typeface="ＭＳ ゴシック" panose="020B0609070205080204" pitchFamily="49" charset="-128"/>
                        </a:rPr>
                        <a:t>枚</a:t>
                      </a: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ja-JP" altLang="en-US" dirty="0" smtClean="0">
                          <a:latin typeface="ＭＳ ゴシック" panose="020B0609070205080204" pitchFamily="49" charset="-128"/>
                          <a:ea typeface="ＭＳ ゴシック" panose="020B0609070205080204" pitchFamily="49" charset="-128"/>
                        </a:rPr>
                        <a:t>広報</a:t>
                      </a:r>
                      <a:endParaRPr kumimoji="1" lang="en-US" altLang="ja-JP" dirty="0" smtClean="0">
                        <a:latin typeface="ＭＳ ゴシック" panose="020B0609070205080204" pitchFamily="49" charset="-128"/>
                        <a:ea typeface="ＭＳ ゴシック" panose="020B0609070205080204" pitchFamily="49" charset="-128"/>
                      </a:endParaRPr>
                    </a:p>
                    <a:p>
                      <a:pPr algn="ctr"/>
                      <a:r>
                        <a:rPr kumimoji="1" lang="ja-JP" altLang="en-US" dirty="0" smtClean="0">
                          <a:latin typeface="ＭＳ ゴシック" panose="020B0609070205080204" pitchFamily="49" charset="-128"/>
                          <a:ea typeface="ＭＳ ゴシック" panose="020B0609070205080204" pitchFamily="49" charset="-128"/>
                        </a:rPr>
                        <a:t>１回</a:t>
                      </a:r>
                      <a:endParaRPr kumimoji="1" lang="en-US" altLang="ja-JP" dirty="0" smtClean="0">
                        <a:latin typeface="ＭＳ ゴシック" panose="020B0609070205080204" pitchFamily="49" charset="-128"/>
                        <a:ea typeface="ＭＳ ゴシック" panose="020B0609070205080204" pitchFamily="49" charset="-128"/>
                      </a:endParaRPr>
                    </a:p>
                    <a:p>
                      <a:pPr algn="ctr"/>
                      <a:endParaRPr kumimoji="1" lang="en-US" altLang="ja-JP" dirty="0" smtClean="0">
                        <a:latin typeface="ＭＳ ゴシック" panose="020B0609070205080204" pitchFamily="49" charset="-128"/>
                        <a:ea typeface="ＭＳ ゴシック" panose="020B0609070205080204" pitchFamily="49" charset="-128"/>
                      </a:endParaRPr>
                    </a:p>
                    <a:p>
                      <a:pPr algn="ctr"/>
                      <a:r>
                        <a:rPr kumimoji="1" lang="ja-JP" altLang="en-US" dirty="0" smtClean="0">
                          <a:latin typeface="ＭＳ ゴシック" panose="020B0609070205080204" pitchFamily="49" charset="-128"/>
                          <a:ea typeface="ＭＳ ゴシック" panose="020B0609070205080204" pitchFamily="49" charset="-128"/>
                        </a:rPr>
                        <a:t>回覧</a:t>
                      </a:r>
                      <a:endParaRPr kumimoji="1" lang="en-US" altLang="ja-JP" dirty="0" smtClean="0">
                        <a:latin typeface="ＭＳ ゴシック" panose="020B0609070205080204" pitchFamily="49" charset="-128"/>
                        <a:ea typeface="ＭＳ ゴシック" panose="020B0609070205080204" pitchFamily="49" charset="-128"/>
                      </a:endParaRPr>
                    </a:p>
                    <a:p>
                      <a:pPr algn="ctr"/>
                      <a:r>
                        <a:rPr kumimoji="1" lang="ja-JP" altLang="en-US" dirty="0" smtClean="0">
                          <a:latin typeface="ＭＳ ゴシック" panose="020B0609070205080204" pitchFamily="49" charset="-128"/>
                          <a:ea typeface="ＭＳ ゴシック" panose="020B0609070205080204" pitchFamily="49" charset="-128"/>
                        </a:rPr>
                        <a:t>１回</a:t>
                      </a: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r>
              <a:tr h="675290">
                <a:tc>
                  <a:txBody>
                    <a:bodyPr/>
                    <a:lstStyle/>
                    <a:p>
                      <a:pPr algn="ctr"/>
                      <a:r>
                        <a:rPr kumimoji="1" lang="ja-JP" altLang="en-US" i="1" dirty="0" smtClean="0">
                          <a:solidFill>
                            <a:schemeClr val="bg1"/>
                          </a:solidFill>
                          <a:latin typeface="ＭＳ ゴシック" panose="020B0609070205080204" pitchFamily="49" charset="-128"/>
                          <a:ea typeface="ＭＳ ゴシック" panose="020B0609070205080204" pitchFamily="49" charset="-128"/>
                        </a:rPr>
                        <a:t>あいさつ運動</a:t>
                      </a:r>
                      <a:endParaRPr kumimoji="1" lang="en-US" altLang="ja-JP" i="1" dirty="0" smtClean="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endParaRPr kumimoji="1" lang="en-US" altLang="ja-JP" dirty="0" smtClean="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2</a:t>
                      </a:r>
                      <a:r>
                        <a:rPr kumimoji="1" lang="ja-JP" altLang="en-US" dirty="0" smtClean="0">
                          <a:latin typeface="ＭＳ ゴシック" panose="020B0609070205080204" pitchFamily="49" charset="-128"/>
                          <a:ea typeface="ＭＳ ゴシック" panose="020B0609070205080204" pitchFamily="49" charset="-128"/>
                        </a:rPr>
                        <a:t>回</a:t>
                      </a:r>
                      <a:endParaRPr kumimoji="1" lang="en-US" altLang="ja-JP" dirty="0" smtClean="0">
                        <a:latin typeface="ＭＳ ゴシック" panose="020B0609070205080204" pitchFamily="49" charset="-128"/>
                        <a:ea typeface="ＭＳ ゴシック" panose="020B0609070205080204" pitchFamily="49" charset="-128"/>
                      </a:endParaRPr>
                    </a:p>
                    <a:p>
                      <a:pPr algn="ctr"/>
                      <a:r>
                        <a:rPr kumimoji="1" lang="en-US" altLang="ja-JP" dirty="0" smtClean="0">
                          <a:latin typeface="ＭＳ ゴシック" panose="020B0609070205080204" pitchFamily="49" charset="-128"/>
                          <a:ea typeface="ＭＳ ゴシック" panose="020B0609070205080204" pitchFamily="49" charset="-128"/>
                        </a:rPr>
                        <a:t>28</a:t>
                      </a:r>
                      <a:r>
                        <a:rPr kumimoji="1" lang="ja-JP" altLang="en-US" dirty="0" smtClean="0">
                          <a:latin typeface="ＭＳ ゴシック" panose="020B0609070205080204" pitchFamily="49" charset="-128"/>
                          <a:ea typeface="ＭＳ ゴシック" panose="020B0609070205080204" pitchFamily="49" charset="-128"/>
                        </a:rPr>
                        <a:t>人</a:t>
                      </a: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12</a:t>
                      </a:r>
                      <a:r>
                        <a:rPr kumimoji="1" lang="ja-JP" altLang="en-US" dirty="0" smtClean="0">
                          <a:latin typeface="ＭＳ ゴシック" panose="020B0609070205080204" pitchFamily="49" charset="-128"/>
                          <a:ea typeface="ＭＳ ゴシック" panose="020B0609070205080204" pitchFamily="49" charset="-128"/>
                        </a:rPr>
                        <a:t>回</a:t>
                      </a:r>
                      <a:endParaRPr kumimoji="1" lang="en-US" altLang="ja-JP" dirty="0" smtClean="0">
                        <a:latin typeface="ＭＳ ゴシック" panose="020B0609070205080204" pitchFamily="49" charset="-128"/>
                        <a:ea typeface="ＭＳ ゴシック" panose="020B0609070205080204" pitchFamily="49" charset="-128"/>
                      </a:endParaRPr>
                    </a:p>
                    <a:p>
                      <a:pPr algn="ctr"/>
                      <a:r>
                        <a:rPr kumimoji="1" lang="en-US" altLang="ja-JP" dirty="0" smtClean="0">
                          <a:latin typeface="ＭＳ ゴシック" panose="020B0609070205080204" pitchFamily="49" charset="-128"/>
                          <a:ea typeface="ＭＳ ゴシック" panose="020B0609070205080204" pitchFamily="49" charset="-128"/>
                        </a:rPr>
                        <a:t>185</a:t>
                      </a:r>
                      <a:r>
                        <a:rPr kumimoji="1" lang="ja-JP" altLang="en-US" dirty="0" smtClean="0">
                          <a:latin typeface="ＭＳ ゴシック" panose="020B0609070205080204" pitchFamily="49" charset="-128"/>
                          <a:ea typeface="ＭＳ ゴシック" panose="020B0609070205080204" pitchFamily="49" charset="-128"/>
                        </a:rPr>
                        <a:t>人</a:t>
                      </a: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r>
              <a:tr h="708850">
                <a:tc rowSpan="3">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対策委員会の関わり</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gridSpan="3">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r>
              <a:tr h="720150">
                <a:tc vMerge="1">
                  <a:txBody>
                    <a:bodyPr/>
                    <a:lstStyle/>
                    <a:p>
                      <a:endParaRPr kumimoji="1" lang="ja-JP" altLang="en-US"/>
                    </a:p>
                  </a:txBody>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gridSpan="3">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r>
              <a:tr h="614893">
                <a:tc vMerge="1">
                  <a:txBody>
                    <a:bodyPr/>
                    <a:lstStyle/>
                    <a:p>
                      <a:endParaRPr kumimoji="1" lang="ja-JP" altLang="en-US"/>
                    </a:p>
                  </a:txBody>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gridSpan="3">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r>
            </a:tbl>
          </a:graphicData>
        </a:graphic>
      </p:graphicFrame>
      <p:cxnSp>
        <p:nvCxnSpPr>
          <p:cNvPr id="7" name="直線コネクタ 6"/>
          <p:cNvCxnSpPr/>
          <p:nvPr/>
        </p:nvCxnSpPr>
        <p:spPr>
          <a:xfrm>
            <a:off x="2051720" y="2105537"/>
            <a:ext cx="129614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3443534" y="1890421"/>
            <a:ext cx="737736" cy="369332"/>
          </a:xfrm>
          <a:prstGeom prst="rect">
            <a:avLst/>
          </a:prstGeom>
          <a:noFill/>
          <a:ln w="12700" cmpd="sng">
            <a:solidFill>
              <a:schemeClr val="tx1"/>
            </a:solidFill>
          </a:ln>
        </p:spPr>
        <p:txBody>
          <a:bodyPr wrap="square" rtlCol="0">
            <a:spAutoFit/>
          </a:bodyPr>
          <a:lstStyle/>
          <a:p>
            <a:pPr algn="ctr"/>
            <a:r>
              <a:rPr lang="ja-JP" altLang="en-US" dirty="0">
                <a:latin typeface="ＭＳ ゴシック" panose="020B0609070205080204" pitchFamily="49" charset="-128"/>
                <a:ea typeface="ＭＳ ゴシック" panose="020B0609070205080204" pitchFamily="49" charset="-128"/>
              </a:rPr>
              <a:t>継続</a:t>
            </a:r>
            <a:endParaRPr kumimoji="1" lang="ja-JP" altLang="en-US" dirty="0">
              <a:latin typeface="ＭＳ ゴシック" panose="020B0609070205080204" pitchFamily="49" charset="-128"/>
              <a:ea typeface="ＭＳ ゴシック" panose="020B0609070205080204" pitchFamily="49" charset="-128"/>
            </a:endParaRPr>
          </a:p>
        </p:txBody>
      </p:sp>
      <p:cxnSp>
        <p:nvCxnSpPr>
          <p:cNvPr id="9" name="直線コネクタ 8"/>
          <p:cNvCxnSpPr/>
          <p:nvPr/>
        </p:nvCxnSpPr>
        <p:spPr>
          <a:xfrm>
            <a:off x="4283968" y="2091597"/>
            <a:ext cx="1399481" cy="0"/>
          </a:xfrm>
          <a:prstGeom prst="line">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5911552" y="2093728"/>
            <a:ext cx="720080" cy="0"/>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6783617" y="1890421"/>
            <a:ext cx="697010" cy="369332"/>
          </a:xfrm>
          <a:prstGeom prst="rect">
            <a:avLst/>
          </a:prstGeom>
          <a:noFill/>
          <a:ln w="12700" cmpd="sng">
            <a:solidFill>
              <a:schemeClr val="tx1"/>
            </a:solidFill>
          </a:ln>
        </p:spPr>
        <p:txBody>
          <a:bodyPr wrap="square" rtlCol="0">
            <a:spAutoFit/>
          </a:bodyPr>
          <a:lstStyle/>
          <a:p>
            <a:pPr algn="ctr"/>
            <a:r>
              <a:rPr lang="ja-JP" altLang="en-US" dirty="0">
                <a:latin typeface="ＭＳ ゴシック" panose="020B0609070205080204" pitchFamily="49" charset="-128"/>
                <a:ea typeface="ＭＳ ゴシック" panose="020B0609070205080204" pitchFamily="49" charset="-128"/>
              </a:rPr>
              <a:t>継続</a:t>
            </a:r>
            <a:endParaRPr kumimoji="1" lang="ja-JP" altLang="en-US" dirty="0">
              <a:latin typeface="ＭＳ ゴシック" panose="020B0609070205080204" pitchFamily="49" charset="-128"/>
              <a:ea typeface="ＭＳ ゴシック" panose="020B0609070205080204" pitchFamily="49" charset="-128"/>
            </a:endParaRPr>
          </a:p>
        </p:txBody>
      </p:sp>
      <p:cxnSp>
        <p:nvCxnSpPr>
          <p:cNvPr id="15" name="直線コネクタ 14"/>
          <p:cNvCxnSpPr/>
          <p:nvPr/>
        </p:nvCxnSpPr>
        <p:spPr>
          <a:xfrm flipV="1">
            <a:off x="7524328" y="2093728"/>
            <a:ext cx="1368152" cy="11809"/>
          </a:xfrm>
          <a:prstGeom prst="line">
            <a:avLst/>
          </a:prstGeom>
          <a:ln w="508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2055768" y="4701664"/>
            <a:ext cx="4316432" cy="369332"/>
          </a:xfrm>
          <a:prstGeom prst="rect">
            <a:avLst/>
          </a:prstGeom>
          <a:noFill/>
          <a:ln w="12700" cmpd="sng">
            <a:noFill/>
          </a:ln>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●ＰＲ用チラシとステッカー作成・配布</a:t>
            </a:r>
            <a:endParaRPr kumimoji="1" lang="ja-JP" altLang="en-US" dirty="0">
              <a:latin typeface="ＭＳ ゴシック" panose="020B0609070205080204" pitchFamily="49" charset="-128"/>
              <a:ea typeface="ＭＳ ゴシック" panose="020B0609070205080204" pitchFamily="49" charset="-128"/>
            </a:endParaRPr>
          </a:p>
        </p:txBody>
      </p:sp>
      <p:sp>
        <p:nvSpPr>
          <p:cNvPr id="18" name="テキスト ボックス 17"/>
          <p:cNvSpPr txBox="1"/>
          <p:nvPr/>
        </p:nvSpPr>
        <p:spPr>
          <a:xfrm>
            <a:off x="2051720" y="4359251"/>
            <a:ext cx="3312368" cy="369332"/>
          </a:xfrm>
          <a:prstGeom prst="rect">
            <a:avLst/>
          </a:prstGeom>
          <a:noFill/>
          <a:ln w="12700" cmpd="sng">
            <a:noFill/>
          </a:ln>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●現状把握のための現地踏査</a:t>
            </a:r>
            <a:endParaRPr kumimoji="1" lang="ja-JP" altLang="en-US" dirty="0">
              <a:latin typeface="ＭＳ ゴシック" panose="020B0609070205080204" pitchFamily="49" charset="-128"/>
              <a:ea typeface="ＭＳ ゴシック" panose="020B0609070205080204" pitchFamily="49" charset="-128"/>
            </a:endParaRPr>
          </a:p>
        </p:txBody>
      </p:sp>
      <p:cxnSp>
        <p:nvCxnSpPr>
          <p:cNvPr id="19" name="直線コネクタ 18"/>
          <p:cNvCxnSpPr/>
          <p:nvPr/>
        </p:nvCxnSpPr>
        <p:spPr>
          <a:xfrm>
            <a:off x="5932310" y="3900867"/>
            <a:ext cx="720080" cy="0"/>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6690890" y="3716201"/>
            <a:ext cx="697010" cy="369332"/>
          </a:xfrm>
          <a:prstGeom prst="rect">
            <a:avLst/>
          </a:prstGeom>
          <a:noFill/>
          <a:ln w="12700" cmpd="sng">
            <a:solidFill>
              <a:schemeClr val="tx1"/>
            </a:solidFill>
          </a:ln>
        </p:spPr>
        <p:txBody>
          <a:bodyPr wrap="square" rtlCol="0">
            <a:spAutoFit/>
          </a:bodyPr>
          <a:lstStyle/>
          <a:p>
            <a:pPr algn="ctr"/>
            <a:r>
              <a:rPr lang="ja-JP" altLang="en-US" dirty="0">
                <a:latin typeface="ＭＳ ゴシック" panose="020B0609070205080204" pitchFamily="49" charset="-128"/>
                <a:ea typeface="ＭＳ ゴシック" panose="020B0609070205080204" pitchFamily="49" charset="-128"/>
              </a:rPr>
              <a:t>継続</a:t>
            </a:r>
            <a:endParaRPr kumimoji="1" lang="ja-JP" altLang="en-US" dirty="0">
              <a:latin typeface="ＭＳ ゴシック" panose="020B0609070205080204" pitchFamily="49" charset="-128"/>
              <a:ea typeface="ＭＳ ゴシック" panose="020B0609070205080204" pitchFamily="49" charset="-128"/>
            </a:endParaRPr>
          </a:p>
        </p:txBody>
      </p:sp>
      <p:cxnSp>
        <p:nvCxnSpPr>
          <p:cNvPr id="21" name="直線コネクタ 20"/>
          <p:cNvCxnSpPr/>
          <p:nvPr/>
        </p:nvCxnSpPr>
        <p:spPr>
          <a:xfrm flipV="1">
            <a:off x="7471916" y="3889058"/>
            <a:ext cx="1368152" cy="11809"/>
          </a:xfrm>
          <a:prstGeom prst="line">
            <a:avLst/>
          </a:prstGeom>
          <a:ln w="508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2944416" y="5392091"/>
            <a:ext cx="4651920" cy="369332"/>
          </a:xfrm>
          <a:prstGeom prst="rect">
            <a:avLst/>
          </a:prstGeom>
          <a:noFill/>
          <a:ln w="12700" cmpd="sng">
            <a:noFill/>
          </a:ln>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●地域の夜間防犯パトロールへの参加推進</a:t>
            </a:r>
            <a:endParaRPr kumimoji="1" lang="ja-JP" altLang="en-US" dirty="0">
              <a:latin typeface="ＭＳ ゴシック" panose="020B0609070205080204" pitchFamily="49" charset="-128"/>
              <a:ea typeface="ＭＳ ゴシック" panose="020B0609070205080204" pitchFamily="49" charset="-128"/>
            </a:endParaRPr>
          </a:p>
        </p:txBody>
      </p:sp>
      <p:sp>
        <p:nvSpPr>
          <p:cNvPr id="23" name="テキスト ボックス 22"/>
          <p:cNvSpPr txBox="1"/>
          <p:nvPr/>
        </p:nvSpPr>
        <p:spPr>
          <a:xfrm>
            <a:off x="3966390" y="5761423"/>
            <a:ext cx="3073005" cy="369332"/>
          </a:xfrm>
          <a:prstGeom prst="rect">
            <a:avLst/>
          </a:prstGeom>
          <a:noFill/>
          <a:ln w="12700" cmpd="sng">
            <a:noFill/>
          </a:ln>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●街頭あいさつ運動の実施</a:t>
            </a:r>
            <a:endParaRPr kumimoji="1" lang="ja-JP" altLang="en-US" dirty="0">
              <a:latin typeface="ＭＳ ゴシック" panose="020B0609070205080204" pitchFamily="49" charset="-128"/>
              <a:ea typeface="ＭＳ ゴシック" panose="020B0609070205080204" pitchFamily="49" charset="-128"/>
            </a:endParaRPr>
          </a:p>
        </p:txBody>
      </p:sp>
      <p:sp>
        <p:nvSpPr>
          <p:cNvPr id="24" name="テキスト ボックス 23"/>
          <p:cNvSpPr txBox="1"/>
          <p:nvPr/>
        </p:nvSpPr>
        <p:spPr>
          <a:xfrm>
            <a:off x="2058773" y="5032384"/>
            <a:ext cx="4651920" cy="369332"/>
          </a:xfrm>
          <a:prstGeom prst="rect">
            <a:avLst/>
          </a:prstGeom>
          <a:noFill/>
          <a:ln w="12700" cmpd="sng">
            <a:noFill/>
          </a:ln>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●防犯外灯ＬＥＤ化等の推進を町へ要請</a:t>
            </a:r>
            <a:endParaRPr kumimoji="1" lang="ja-JP" altLang="en-US" dirty="0">
              <a:latin typeface="ＭＳ ゴシック" panose="020B0609070205080204" pitchFamily="49" charset="-128"/>
              <a:ea typeface="ＭＳ ゴシック" panose="020B0609070205080204" pitchFamily="49" charset="-128"/>
            </a:endParaRPr>
          </a:p>
        </p:txBody>
      </p:sp>
      <p:sp>
        <p:nvSpPr>
          <p:cNvPr id="25" name="テキスト ボックス 24"/>
          <p:cNvSpPr txBox="1"/>
          <p:nvPr/>
        </p:nvSpPr>
        <p:spPr>
          <a:xfrm>
            <a:off x="5732331" y="6078520"/>
            <a:ext cx="3073005" cy="369332"/>
          </a:xfrm>
          <a:prstGeom prst="rect">
            <a:avLst/>
          </a:prstGeom>
          <a:noFill/>
          <a:ln w="12700" cmpd="sng">
            <a:noFill/>
          </a:ln>
        </p:spPr>
        <p:txBody>
          <a:bodyPr wrap="square" rtlCol="0">
            <a:spAutoFit/>
          </a:bodyPr>
          <a:lstStyle/>
          <a:p>
            <a:r>
              <a:rPr lang="ja-JP" altLang="en-US" dirty="0" smtClean="0">
                <a:solidFill>
                  <a:srgbClr val="1419EC"/>
                </a:solidFill>
                <a:latin typeface="ＭＳ ゴシック" panose="020B0609070205080204" pitchFamily="49" charset="-128"/>
                <a:ea typeface="ＭＳ ゴシック" panose="020B0609070205080204" pitchFamily="49" charset="-128"/>
              </a:rPr>
              <a:t>●玄関灯等点灯調査の実施</a:t>
            </a:r>
            <a:endParaRPr kumimoji="1" lang="ja-JP" altLang="en-US" dirty="0">
              <a:solidFill>
                <a:srgbClr val="1419EC"/>
              </a:solidFill>
              <a:latin typeface="ＭＳ ゴシック" panose="020B0609070205080204" pitchFamily="49" charset="-128"/>
              <a:ea typeface="ＭＳ ゴシック" panose="020B0609070205080204" pitchFamily="49" charset="-128"/>
            </a:endParaRPr>
          </a:p>
        </p:txBody>
      </p:sp>
      <p:sp>
        <p:nvSpPr>
          <p:cNvPr id="3" name="スライド番号プレースホルダー 2"/>
          <p:cNvSpPr>
            <a:spLocks noGrp="1"/>
          </p:cNvSpPr>
          <p:nvPr>
            <p:ph type="sldNum" sz="quarter" idx="12"/>
          </p:nvPr>
        </p:nvSpPr>
        <p:spPr>
          <a:xfrm>
            <a:off x="683568" y="6356350"/>
            <a:ext cx="561975" cy="365125"/>
          </a:xfrm>
        </p:spPr>
        <p:txBody>
          <a:bodyPr/>
          <a:lstStyle/>
          <a:p>
            <a:fld id="{D2D8002D-B5B0-4BAC-B1F6-782DDCCE6D9C}" type="slidenum">
              <a:rPr kumimoji="1" lang="ja-JP" altLang="en-US" sz="1600" smtClean="0"/>
              <a:t>16</a:t>
            </a:fld>
            <a:endParaRPr kumimoji="1" lang="ja-JP" altLang="en-US" sz="1600" dirty="0"/>
          </a:p>
        </p:txBody>
      </p:sp>
    </p:spTree>
    <p:extLst>
      <p:ext uri="{BB962C8B-B14F-4D97-AF65-F5344CB8AC3E}">
        <p14:creationId xmlns:p14="http://schemas.microsoft.com/office/powerpoint/2010/main" val="22440692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107504" y="0"/>
            <a:ext cx="9036496" cy="764704"/>
          </a:xfrm>
        </p:spPr>
        <p:txBody>
          <a:bodyPr/>
          <a:lstStyle/>
          <a:p>
            <a:r>
              <a:rPr lang="ja-JP" altLang="en-US" sz="3600" dirty="0" smtClean="0">
                <a:solidFill>
                  <a:schemeClr val="tx1"/>
                </a:solidFill>
                <a:effectLst/>
              </a:rPr>
              <a:t>プログラム評価結果（短期・中期・長期）</a:t>
            </a:r>
            <a:endParaRPr kumimoji="1" lang="ja-JP" altLang="en-US" sz="3600" dirty="0">
              <a:solidFill>
                <a:schemeClr val="tx1"/>
              </a:solidFill>
              <a:effectLst/>
            </a:endParaRPr>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1347980621"/>
              </p:ext>
            </p:extLst>
          </p:nvPr>
        </p:nvGraphicFramePr>
        <p:xfrm>
          <a:off x="457200" y="1676988"/>
          <a:ext cx="8229604" cy="1483360"/>
        </p:xfrm>
        <a:graphic>
          <a:graphicData uri="http://schemas.openxmlformats.org/drawingml/2006/table">
            <a:tbl>
              <a:tblPr firstRow="1" bandRow="1">
                <a:tableStyleId>{7DF18680-E054-41AD-8BC1-D1AEF772440D}</a:tableStyleId>
              </a:tblPr>
              <a:tblGrid>
                <a:gridCol w="1810544"/>
                <a:gridCol w="1283812"/>
                <a:gridCol w="1283812"/>
                <a:gridCol w="1283812"/>
                <a:gridCol w="1283812"/>
                <a:gridCol w="1283812"/>
              </a:tblGrid>
              <a:tr h="370840">
                <a:tc gridSpan="6">
                  <a:txBody>
                    <a:bodyPr/>
                    <a:lstStyle/>
                    <a:p>
                      <a:pPr algn="ctr"/>
                      <a:r>
                        <a:rPr kumimoji="1" lang="ja-JP" altLang="en-US" b="0" dirty="0" smtClean="0">
                          <a:solidFill>
                            <a:schemeClr val="tx1"/>
                          </a:solidFill>
                          <a:latin typeface="ＭＳ ゴシック" panose="020B0609070205080204" pitchFamily="49" charset="-128"/>
                          <a:ea typeface="ＭＳ ゴシック" panose="020B0609070205080204" pitchFamily="49" charset="-128"/>
                        </a:rPr>
                        <a:t>表⑩　ＬＥＤ防犯外灯の新設数（</a:t>
                      </a:r>
                      <a:r>
                        <a:rPr kumimoji="1" lang="en-US" altLang="ja-JP" b="0" dirty="0" smtClean="0">
                          <a:solidFill>
                            <a:schemeClr val="tx1"/>
                          </a:solidFill>
                          <a:latin typeface="ＭＳ ゴシック" panose="020B0609070205080204" pitchFamily="49" charset="-128"/>
                          <a:ea typeface="ＭＳ ゴシック" panose="020B0609070205080204" pitchFamily="49" charset="-128"/>
                        </a:rPr>
                        <a:t>2012</a:t>
                      </a:r>
                      <a:r>
                        <a:rPr kumimoji="1" lang="ja-JP" altLang="en-US" b="0" dirty="0" smtClean="0">
                          <a:solidFill>
                            <a:schemeClr val="tx1"/>
                          </a:solidFill>
                          <a:latin typeface="ＭＳ ゴシック" panose="020B0609070205080204" pitchFamily="49" charset="-128"/>
                          <a:ea typeface="ＭＳ ゴシック" panose="020B0609070205080204" pitchFamily="49" charset="-128"/>
                        </a:rPr>
                        <a:t>～</a:t>
                      </a:r>
                      <a:r>
                        <a:rPr kumimoji="1" lang="en-US" altLang="ja-JP" b="0" dirty="0" smtClean="0">
                          <a:solidFill>
                            <a:schemeClr val="tx1"/>
                          </a:solidFill>
                          <a:latin typeface="ＭＳ ゴシック" panose="020B0609070205080204" pitchFamily="49" charset="-128"/>
                          <a:ea typeface="ＭＳ ゴシック" panose="020B0609070205080204" pitchFamily="49" charset="-128"/>
                        </a:rPr>
                        <a:t>2015</a:t>
                      </a:r>
                      <a:r>
                        <a:rPr kumimoji="1" lang="ja-JP" altLang="en-US" b="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b="0" dirty="0">
                        <a:solidFill>
                          <a:schemeClr val="tx1"/>
                        </a:solidFill>
                        <a:latin typeface="ＭＳ ゴシック" panose="020B0609070205080204" pitchFamily="49" charset="-128"/>
                        <a:ea typeface="ＭＳ ゴシック" panose="020B0609070205080204" pitchFamily="49" charset="-128"/>
                      </a:endParaRPr>
                    </a:p>
                  </a:txBody>
                  <a:tcPr anchor="ctr">
                    <a:noFill/>
                  </a:tcPr>
                </a:tc>
                <a:tc hMerge="1">
                  <a:txBody>
                    <a:bodyPr/>
                    <a:lstStyle/>
                    <a:p>
                      <a:endParaRPr kumimoji="1" lang="ja-JP" altLang="en-US" dirty="0"/>
                    </a:p>
                  </a:txBody>
                  <a:tcPr>
                    <a:noFill/>
                  </a:tcPr>
                </a:tc>
                <a:tc hMerge="1">
                  <a:txBody>
                    <a:bodyPr/>
                    <a:lstStyle/>
                    <a:p>
                      <a:endParaRPr kumimoji="1" lang="ja-JP" altLang="en-US"/>
                    </a:p>
                  </a:txBody>
                  <a:tcPr/>
                </a:tc>
                <a:tc hMerge="1">
                  <a:txBody>
                    <a:bodyPr/>
                    <a:lstStyle/>
                    <a:p>
                      <a:endParaRPr kumimoji="1" lang="ja-JP" altLang="en-US" dirty="0"/>
                    </a:p>
                  </a:txBody>
                  <a:tcPr>
                    <a:noFill/>
                  </a:tcPr>
                </a:tc>
                <a:tc hMerge="1">
                  <a:txBody>
                    <a:bodyPr/>
                    <a:lstStyle/>
                    <a:p>
                      <a:endParaRPr kumimoji="1" lang="ja-JP" altLang="en-US"/>
                    </a:p>
                  </a:txBody>
                  <a:tcPr/>
                </a:tc>
                <a:tc hMerge="1">
                  <a:txBody>
                    <a:bodyPr/>
                    <a:lstStyle/>
                    <a:p>
                      <a:endParaRPr kumimoji="1" lang="ja-JP" altLang="en-US"/>
                    </a:p>
                  </a:txBody>
                  <a:tcPr/>
                </a:tc>
              </a:tr>
              <a:tr h="370840">
                <a:tc>
                  <a:txBody>
                    <a:bodyPr/>
                    <a:lstStyle/>
                    <a:p>
                      <a:pPr algn="l"/>
                      <a:r>
                        <a:rPr kumimoji="1" lang="ja-JP" altLang="en-US" dirty="0" smtClean="0">
                          <a:solidFill>
                            <a:srgbClr val="1419EC"/>
                          </a:solidFill>
                          <a:latin typeface="ＭＳ ゴシック" panose="020B0609070205080204" pitchFamily="49" charset="-128"/>
                          <a:ea typeface="ＭＳ ゴシック" panose="020B0609070205080204" pitchFamily="49" charset="-128"/>
                        </a:rPr>
                        <a:t>短期</a:t>
                      </a:r>
                      <a:endParaRPr kumimoji="1" lang="ja-JP" altLang="en-US" dirty="0">
                        <a:solidFill>
                          <a:srgbClr val="1419EC"/>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b="0" dirty="0" smtClean="0">
                          <a:solidFill>
                            <a:schemeClr val="bg1"/>
                          </a:solidFill>
                          <a:latin typeface="ＭＳ ゴシック" panose="020B0609070205080204" pitchFamily="49" charset="-128"/>
                          <a:ea typeface="ＭＳ ゴシック" panose="020B0609070205080204" pitchFamily="49" charset="-128"/>
                        </a:rPr>
                        <a:t>2012</a:t>
                      </a:r>
                      <a:endParaRPr kumimoji="1" lang="ja-JP" altLang="en-US" b="0"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r>
                        <a:rPr kumimoji="1" lang="en-US" altLang="ja-JP" b="0" dirty="0" smtClean="0">
                          <a:solidFill>
                            <a:schemeClr val="bg1"/>
                          </a:solidFill>
                          <a:latin typeface="ＭＳ ゴシック" panose="020B0609070205080204" pitchFamily="49" charset="-128"/>
                          <a:ea typeface="ＭＳ ゴシック" panose="020B0609070205080204" pitchFamily="49" charset="-128"/>
                        </a:rPr>
                        <a:t>2013</a:t>
                      </a:r>
                      <a:endParaRPr kumimoji="1" lang="ja-JP" altLang="en-US" b="0"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r>
                        <a:rPr kumimoji="1" lang="en-US" altLang="ja-JP" dirty="0" smtClean="0">
                          <a:solidFill>
                            <a:schemeClr val="bg1"/>
                          </a:solidFill>
                          <a:latin typeface="ＭＳ ゴシック" panose="020B0609070205080204" pitchFamily="49" charset="-128"/>
                          <a:ea typeface="ＭＳ ゴシック" panose="020B0609070205080204" pitchFamily="49" charset="-128"/>
                        </a:rPr>
                        <a:t>2014</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r>
                        <a:rPr kumimoji="1" lang="en-US" altLang="ja-JP" dirty="0" smtClean="0">
                          <a:solidFill>
                            <a:schemeClr val="bg1"/>
                          </a:solidFill>
                          <a:latin typeface="ＭＳ ゴシック" panose="020B0609070205080204" pitchFamily="49" charset="-128"/>
                          <a:ea typeface="ＭＳ ゴシック" panose="020B0609070205080204" pitchFamily="49" charset="-128"/>
                        </a:rPr>
                        <a:t>2015</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合計</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r>
              <a:tr h="370840">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新設数</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20</a:t>
                      </a:r>
                      <a:r>
                        <a:rPr kumimoji="1" lang="ja-JP" altLang="en-US" dirty="0" smtClean="0">
                          <a:latin typeface="ＭＳ ゴシック" panose="020B0609070205080204" pitchFamily="49" charset="-128"/>
                          <a:ea typeface="ＭＳ ゴシック" panose="020B0609070205080204" pitchFamily="49" charset="-128"/>
                        </a:rPr>
                        <a:t> 基</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31</a:t>
                      </a:r>
                      <a:r>
                        <a:rPr kumimoji="1" lang="ja-JP" altLang="en-US" dirty="0" smtClean="0">
                          <a:latin typeface="ＭＳ ゴシック" panose="020B0609070205080204" pitchFamily="49" charset="-128"/>
                          <a:ea typeface="ＭＳ ゴシック" panose="020B0609070205080204" pitchFamily="49" charset="-128"/>
                        </a:rPr>
                        <a:t> 基</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54</a:t>
                      </a:r>
                      <a:r>
                        <a:rPr kumimoji="1" lang="ja-JP" altLang="en-US" dirty="0" smtClean="0">
                          <a:latin typeface="ＭＳ ゴシック" panose="020B0609070205080204" pitchFamily="49" charset="-128"/>
                          <a:ea typeface="ＭＳ ゴシック" panose="020B0609070205080204" pitchFamily="49" charset="-128"/>
                        </a:rPr>
                        <a:t> 基</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36</a:t>
                      </a:r>
                      <a:r>
                        <a:rPr kumimoji="1" lang="ja-JP" altLang="en-US" dirty="0" smtClean="0">
                          <a:latin typeface="ＭＳ ゴシック" panose="020B0609070205080204" pitchFamily="49" charset="-128"/>
                          <a:ea typeface="ＭＳ ゴシック" panose="020B0609070205080204" pitchFamily="49" charset="-128"/>
                        </a:rPr>
                        <a:t> 基</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solidFill>
                            <a:srgbClr val="FF0000"/>
                          </a:solidFill>
                          <a:latin typeface="ＭＳ ゴシック" panose="020B0609070205080204" pitchFamily="49" charset="-128"/>
                          <a:ea typeface="ＭＳ ゴシック" panose="020B0609070205080204" pitchFamily="49" charset="-128"/>
                        </a:rPr>
                        <a:t>141</a:t>
                      </a:r>
                      <a:r>
                        <a:rPr kumimoji="1" lang="ja-JP" altLang="en-US" dirty="0" smtClean="0">
                          <a:solidFill>
                            <a:srgbClr val="FF0000"/>
                          </a:solidFill>
                          <a:latin typeface="ＭＳ ゴシック" panose="020B0609070205080204" pitchFamily="49" charset="-128"/>
                          <a:ea typeface="ＭＳ ゴシック" panose="020B0609070205080204" pitchFamily="49" charset="-128"/>
                        </a:rPr>
                        <a:t> 基</a:t>
                      </a:r>
                      <a:endParaRPr kumimoji="1" lang="ja-JP" altLang="en-US" dirty="0">
                        <a:solidFill>
                          <a:srgbClr val="FF0000"/>
                        </a:solidFill>
                        <a:latin typeface="ＭＳ ゴシック" panose="020B0609070205080204" pitchFamily="49" charset="-128"/>
                        <a:ea typeface="ＭＳ ゴシック" panose="020B0609070205080204" pitchFamily="49" charset="-128"/>
                      </a:endParaRPr>
                    </a:p>
                  </a:txBody>
                  <a:tcPr/>
                </a:tc>
              </a:tr>
              <a:tr h="370840">
                <a:tc gridSpan="6">
                  <a:txBody>
                    <a:bodyPr/>
                    <a:lstStyle/>
                    <a:p>
                      <a:r>
                        <a:rPr kumimoji="1" lang="ja-JP" altLang="en-US" sz="1400" dirty="0" smtClean="0">
                          <a:latin typeface="ＭＳ ゴシック" panose="020B0609070205080204" pitchFamily="49" charset="-128"/>
                          <a:ea typeface="ＭＳ ゴシック" panose="020B0609070205080204" pitchFamily="49" charset="-128"/>
                        </a:rPr>
                        <a:t>出典：総務課調べ</a:t>
                      </a:r>
                      <a:endParaRPr kumimoji="1" lang="ja-JP" altLang="en-US" sz="1400" dirty="0">
                        <a:latin typeface="ＭＳ ゴシック" panose="020B0609070205080204" pitchFamily="49" charset="-128"/>
                        <a:ea typeface="ＭＳ ゴシック" panose="020B0609070205080204" pitchFamily="49" charset="-128"/>
                      </a:endParaRPr>
                    </a:p>
                  </a:txBody>
                  <a:tcPr>
                    <a:solidFill>
                      <a:schemeClr val="bg1"/>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
        <p:nvSpPr>
          <p:cNvPr id="6" name="テキスト ボックス 5"/>
          <p:cNvSpPr txBox="1"/>
          <p:nvPr/>
        </p:nvSpPr>
        <p:spPr>
          <a:xfrm>
            <a:off x="395536" y="697329"/>
            <a:ext cx="8568952" cy="923330"/>
          </a:xfrm>
          <a:prstGeom prst="rect">
            <a:avLst/>
          </a:prstGeom>
          <a:noFill/>
        </p:spPr>
        <p:txBody>
          <a:bodyPr wrap="square" rtlCol="0">
            <a:spAutoFit/>
          </a:bodyPr>
          <a:lstStyle/>
          <a:p>
            <a:r>
              <a:rPr kumimoji="1" lang="ja-JP" altLang="en-US" dirty="0" smtClean="0">
                <a:latin typeface="ＭＳ ゴシック" panose="020B0609070205080204" pitchFamily="49" charset="-128"/>
                <a:ea typeface="ＭＳ ゴシック" panose="020B0609070205080204" pitchFamily="49" charset="-128"/>
              </a:rPr>
              <a:t>●既設</a:t>
            </a:r>
            <a:r>
              <a:rPr lang="en-US" altLang="ja-JP" dirty="0" smtClean="0">
                <a:latin typeface="ＭＳ ゴシック" panose="020B0609070205080204" pitchFamily="49" charset="-128"/>
                <a:ea typeface="ＭＳ ゴシック" panose="020B0609070205080204" pitchFamily="49" charset="-128"/>
              </a:rPr>
              <a:t>2,839</a:t>
            </a:r>
            <a:r>
              <a:rPr lang="ja-JP" altLang="en-US" dirty="0" smtClean="0">
                <a:latin typeface="ＭＳ ゴシック" panose="020B0609070205080204" pitchFamily="49" charset="-128"/>
                <a:ea typeface="ＭＳ ゴシック" panose="020B0609070205080204" pitchFamily="49" charset="-128"/>
              </a:rPr>
              <a:t>基の</a:t>
            </a:r>
            <a:r>
              <a:rPr lang="en-US" altLang="ja-JP" dirty="0" smtClean="0">
                <a:latin typeface="ＭＳ ゴシック" panose="020B0609070205080204" pitchFamily="49" charset="-128"/>
                <a:ea typeface="ＭＳ ゴシック" panose="020B0609070205080204" pitchFamily="49" charset="-128"/>
              </a:rPr>
              <a:t>LED</a:t>
            </a:r>
            <a:r>
              <a:rPr lang="ja-JP" altLang="en-US" dirty="0" smtClean="0">
                <a:latin typeface="ＭＳ ゴシック" panose="020B0609070205080204" pitchFamily="49" charset="-128"/>
                <a:ea typeface="ＭＳ ゴシック" panose="020B0609070205080204" pitchFamily="49" charset="-128"/>
              </a:rPr>
              <a:t>化工事とは別に、新たに</a:t>
            </a:r>
            <a:r>
              <a:rPr lang="en-US" altLang="ja-JP" dirty="0" smtClean="0">
                <a:latin typeface="ＭＳ ゴシック" panose="020B0609070205080204" pitchFamily="49" charset="-128"/>
                <a:ea typeface="ＭＳ ゴシック" panose="020B0609070205080204" pitchFamily="49" charset="-128"/>
              </a:rPr>
              <a:t>4</a:t>
            </a:r>
            <a:r>
              <a:rPr lang="ja-JP" altLang="en-US" dirty="0" smtClean="0">
                <a:latin typeface="ＭＳ ゴシック" panose="020B0609070205080204" pitchFamily="49" charset="-128"/>
                <a:ea typeface="ＭＳ ゴシック" panose="020B0609070205080204" pitchFamily="49" charset="-128"/>
              </a:rPr>
              <a:t>年間で</a:t>
            </a:r>
            <a:r>
              <a:rPr lang="en-US" altLang="ja-JP" dirty="0" smtClean="0">
                <a:solidFill>
                  <a:srgbClr val="FF0000"/>
                </a:solidFill>
                <a:latin typeface="ＭＳ ゴシック" panose="020B0609070205080204" pitchFamily="49" charset="-128"/>
                <a:ea typeface="ＭＳ ゴシック" panose="020B0609070205080204" pitchFamily="49" charset="-128"/>
              </a:rPr>
              <a:t>141</a:t>
            </a:r>
            <a:r>
              <a:rPr lang="ja-JP" altLang="en-US" dirty="0" smtClean="0">
                <a:solidFill>
                  <a:srgbClr val="FF0000"/>
                </a:solidFill>
                <a:latin typeface="ＭＳ ゴシック" panose="020B0609070205080204" pitchFamily="49" charset="-128"/>
                <a:ea typeface="ＭＳ ゴシック" panose="020B0609070205080204" pitchFamily="49" charset="-128"/>
              </a:rPr>
              <a:t>基</a:t>
            </a:r>
            <a:r>
              <a:rPr lang="ja-JP" altLang="en-US" dirty="0" smtClean="0">
                <a:latin typeface="ＭＳ ゴシック" panose="020B0609070205080204" pitchFamily="49" charset="-128"/>
                <a:ea typeface="ＭＳ ゴシック" panose="020B0609070205080204" pitchFamily="49" charset="-128"/>
              </a:rPr>
              <a:t>の外灯を新設</a:t>
            </a: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表⑩</a:t>
            </a:r>
            <a:r>
              <a:rPr lang="en-US" altLang="ja-JP" dirty="0" smtClean="0">
                <a:latin typeface="ＭＳ ゴシック" panose="020B0609070205080204" pitchFamily="49" charset="-128"/>
                <a:ea typeface="ＭＳ ゴシック" panose="020B0609070205080204" pitchFamily="49" charset="-128"/>
              </a:rPr>
              <a:t>)</a:t>
            </a:r>
            <a:endParaRPr kumimoji="1"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●玄関灯の点灯割合は、</a:t>
            </a:r>
            <a:r>
              <a:rPr lang="en-US" altLang="ja-JP" dirty="0" smtClean="0">
                <a:solidFill>
                  <a:srgbClr val="FF0000"/>
                </a:solidFill>
                <a:latin typeface="ＭＳ ゴシック" panose="020B0609070205080204" pitchFamily="49" charset="-128"/>
                <a:ea typeface="ＭＳ ゴシック" panose="020B0609070205080204" pitchFamily="49" charset="-128"/>
              </a:rPr>
              <a:t>10</a:t>
            </a:r>
            <a:r>
              <a:rPr lang="ja-JP" altLang="en-US" dirty="0" smtClean="0">
                <a:solidFill>
                  <a:srgbClr val="FF0000"/>
                </a:solidFill>
                <a:latin typeface="ＭＳ ゴシック" panose="020B0609070205080204" pitchFamily="49" charset="-128"/>
                <a:ea typeface="ＭＳ ゴシック" panose="020B0609070205080204" pitchFamily="49" charset="-128"/>
              </a:rPr>
              <a:t>％アップ</a:t>
            </a:r>
            <a:r>
              <a:rPr lang="ja-JP" altLang="en-US" dirty="0" smtClean="0">
                <a:latin typeface="ＭＳ ゴシック" panose="020B0609070205080204" pitchFamily="49" charset="-128"/>
                <a:ea typeface="ＭＳ ゴシック" panose="020B0609070205080204" pitchFamily="49" charset="-128"/>
              </a:rPr>
              <a:t>（表</a:t>
            </a:r>
            <a:r>
              <a:rPr lang="ja-JP" altLang="en-US" dirty="0">
                <a:latin typeface="ＭＳ ゴシック" panose="020B0609070205080204" pitchFamily="49" charset="-128"/>
                <a:ea typeface="ＭＳ ゴシック" panose="020B0609070205080204" pitchFamily="49" charset="-128"/>
              </a:rPr>
              <a:t>⑪</a:t>
            </a:r>
            <a:r>
              <a:rPr lang="ja-JP" altLang="en-US" dirty="0" smtClean="0">
                <a:latin typeface="ＭＳ ゴシック" panose="020B0609070205080204" pitchFamily="49" charset="-128"/>
                <a:ea typeface="ＭＳ ゴシック" panose="020B0609070205080204" pitchFamily="49" charset="-128"/>
              </a:rPr>
              <a:t>）</a:t>
            </a:r>
            <a:endParaRPr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声かけ事案発生件数は毎年</a:t>
            </a:r>
            <a:r>
              <a:rPr lang="en-US" altLang="ja-JP" dirty="0" smtClean="0">
                <a:latin typeface="ＭＳ ゴシック" panose="020B0609070205080204" pitchFamily="49" charset="-128"/>
                <a:ea typeface="ＭＳ ゴシック" panose="020B0609070205080204" pitchFamily="49" charset="-128"/>
              </a:rPr>
              <a:t>1</a:t>
            </a:r>
            <a:r>
              <a:rPr lang="ja-JP" altLang="en-US" dirty="0">
                <a:latin typeface="ＭＳ ゴシック" panose="020B0609070205080204" pitchFamily="49" charset="-128"/>
                <a:ea typeface="ＭＳ ゴシック" panose="020B0609070205080204" pitchFamily="49" charset="-128"/>
              </a:rPr>
              <a:t>～</a:t>
            </a:r>
            <a:r>
              <a:rPr lang="en-US" altLang="ja-JP" dirty="0" smtClean="0">
                <a:latin typeface="ＭＳ ゴシック" panose="020B0609070205080204" pitchFamily="49" charset="-128"/>
                <a:ea typeface="ＭＳ ゴシック" panose="020B0609070205080204" pitchFamily="49" charset="-128"/>
              </a:rPr>
              <a:t>2</a:t>
            </a:r>
            <a:r>
              <a:rPr lang="ja-JP" altLang="en-US" dirty="0" smtClean="0">
                <a:latin typeface="ＭＳ ゴシック" panose="020B0609070205080204" pitchFamily="49" charset="-128"/>
                <a:ea typeface="ＭＳ ゴシック" panose="020B0609070205080204" pitchFamily="49" charset="-128"/>
              </a:rPr>
              <a:t>件で推移しているものの、ゼロではない</a:t>
            </a: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表⑫</a:t>
            </a:r>
            <a:r>
              <a:rPr lang="en-US" altLang="ja-JP" dirty="0" smtClean="0">
                <a:latin typeface="ＭＳ ゴシック" panose="020B0609070205080204" pitchFamily="49" charset="-128"/>
                <a:ea typeface="ＭＳ ゴシック" panose="020B0609070205080204" pitchFamily="49" charset="-128"/>
              </a:rPr>
              <a:t>)</a:t>
            </a:r>
            <a:endParaRPr kumimoji="1" lang="ja-JP" altLang="en-US" dirty="0">
              <a:latin typeface="ＭＳ ゴシック" panose="020B0609070205080204" pitchFamily="49" charset="-128"/>
              <a:ea typeface="ＭＳ ゴシック" panose="020B0609070205080204" pitchFamily="49" charset="-128"/>
            </a:endParaRPr>
          </a:p>
        </p:txBody>
      </p:sp>
      <p:graphicFrame>
        <p:nvGraphicFramePr>
          <p:cNvPr id="8" name="コンテンツ プレースホルダー 6"/>
          <p:cNvGraphicFramePr>
            <a:graphicFrameLocks/>
          </p:cNvGraphicFramePr>
          <p:nvPr>
            <p:extLst>
              <p:ext uri="{D42A27DB-BD31-4B8C-83A1-F6EECF244321}">
                <p14:modId xmlns:p14="http://schemas.microsoft.com/office/powerpoint/2010/main" val="1307831077"/>
              </p:ext>
            </p:extLst>
          </p:nvPr>
        </p:nvGraphicFramePr>
        <p:xfrm>
          <a:off x="457200" y="3111734"/>
          <a:ext cx="8229600" cy="1854200"/>
        </p:xfrm>
        <a:graphic>
          <a:graphicData uri="http://schemas.openxmlformats.org/drawingml/2006/table">
            <a:tbl>
              <a:tblPr firstRow="1" bandRow="1">
                <a:tableStyleId>{7DF18680-E054-41AD-8BC1-D1AEF772440D}</a:tableStyleId>
              </a:tblPr>
              <a:tblGrid>
                <a:gridCol w="2242592"/>
                <a:gridCol w="2993504"/>
                <a:gridCol w="2993504"/>
              </a:tblGrid>
              <a:tr h="370840">
                <a:tc gridSpan="3">
                  <a:txBody>
                    <a:bodyPr/>
                    <a:lstStyle/>
                    <a:p>
                      <a:pPr algn="ctr"/>
                      <a:r>
                        <a:rPr kumimoji="1" lang="ja-JP" altLang="en-US" b="0" dirty="0" smtClean="0">
                          <a:solidFill>
                            <a:schemeClr val="tx1"/>
                          </a:solidFill>
                          <a:latin typeface="ＭＳ ゴシック" panose="020B0609070205080204" pitchFamily="49" charset="-128"/>
                          <a:ea typeface="ＭＳ ゴシック" panose="020B0609070205080204" pitchFamily="49" charset="-128"/>
                        </a:rPr>
                        <a:t>表⑪　家庭等における玄関灯等の点灯割合（松島区の一地域抽出）</a:t>
                      </a:r>
                      <a:endParaRPr kumimoji="1" lang="ja-JP" altLang="en-US" b="0" dirty="0">
                        <a:solidFill>
                          <a:schemeClr val="tx1"/>
                        </a:solidFill>
                        <a:latin typeface="ＭＳ ゴシック" panose="020B0609070205080204" pitchFamily="49" charset="-128"/>
                        <a:ea typeface="ＭＳ ゴシック" panose="020B0609070205080204" pitchFamily="49" charset="-128"/>
                      </a:endParaRPr>
                    </a:p>
                  </a:txBody>
                  <a:tcPr anchor="ctr">
                    <a:noFill/>
                  </a:tcPr>
                </a:tc>
                <a:tc hMerge="1">
                  <a:txBody>
                    <a:bodyPr/>
                    <a:lstStyle/>
                    <a:p>
                      <a:endParaRPr kumimoji="1" lang="ja-JP" altLang="en-US" dirty="0"/>
                    </a:p>
                  </a:txBody>
                  <a:tcPr>
                    <a:noFill/>
                  </a:tcPr>
                </a:tc>
                <a:tc hMerge="1">
                  <a:txBody>
                    <a:bodyPr/>
                    <a:lstStyle/>
                    <a:p>
                      <a:endParaRPr kumimoji="1" lang="ja-JP" altLang="en-US" dirty="0"/>
                    </a:p>
                  </a:txBody>
                  <a:tcPr>
                    <a:noFill/>
                  </a:tcPr>
                </a:tc>
              </a:tr>
              <a:tr h="370840">
                <a:tc>
                  <a:txBody>
                    <a:bodyPr/>
                    <a:lstStyle/>
                    <a:p>
                      <a:pPr algn="l"/>
                      <a:r>
                        <a:rPr kumimoji="1" lang="ja-JP" altLang="en-US" dirty="0" smtClean="0">
                          <a:solidFill>
                            <a:srgbClr val="1419EC"/>
                          </a:solidFill>
                          <a:latin typeface="ＭＳ ゴシック" panose="020B0609070205080204" pitchFamily="49" charset="-128"/>
                          <a:ea typeface="ＭＳ ゴシック" panose="020B0609070205080204" pitchFamily="49" charset="-128"/>
                        </a:rPr>
                        <a:t>中期</a:t>
                      </a:r>
                      <a:endParaRPr kumimoji="1" lang="ja-JP" altLang="en-US" dirty="0">
                        <a:solidFill>
                          <a:srgbClr val="1419EC"/>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ja-JP" altLang="en-US" sz="1800" b="0" dirty="0" smtClean="0">
                          <a:solidFill>
                            <a:schemeClr val="bg1"/>
                          </a:solidFill>
                          <a:latin typeface="ＭＳ ゴシック" panose="020B0609070205080204" pitchFamily="49" charset="-128"/>
                          <a:ea typeface="ＭＳ ゴシック" panose="020B0609070205080204" pitchFamily="49" charset="-128"/>
                        </a:rPr>
                        <a:t>点灯</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ja-JP" altLang="en-US" sz="1800" dirty="0" smtClean="0">
                          <a:solidFill>
                            <a:schemeClr val="bg1"/>
                          </a:solidFill>
                          <a:latin typeface="ＭＳ ゴシック" panose="020B0609070205080204" pitchFamily="49" charset="-128"/>
                          <a:ea typeface="ＭＳ ゴシック" panose="020B0609070205080204" pitchFamily="49" charset="-128"/>
                        </a:rPr>
                        <a:t>非点灯</a:t>
                      </a:r>
                      <a:endParaRPr kumimoji="1" lang="ja-JP" altLang="en-US" sz="180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r>
              <a:tr h="370840">
                <a:tc>
                  <a:txBody>
                    <a:bodyPr/>
                    <a:lstStyle/>
                    <a:p>
                      <a:pPr algn="ctr"/>
                      <a:r>
                        <a:rPr kumimoji="1" lang="en-US" altLang="ja-JP" dirty="0" smtClean="0">
                          <a:solidFill>
                            <a:schemeClr val="bg1"/>
                          </a:solidFill>
                          <a:latin typeface="ＭＳ ゴシック" panose="020B0609070205080204" pitchFamily="49" charset="-128"/>
                          <a:ea typeface="ＭＳ ゴシック" panose="020B0609070205080204" pitchFamily="49" charset="-128"/>
                        </a:rPr>
                        <a:t>2013</a:t>
                      </a:r>
                      <a:r>
                        <a:rPr kumimoji="1" lang="ja-JP" altLang="en-US" dirty="0" smtClean="0">
                          <a:solidFill>
                            <a:schemeClr val="bg1"/>
                          </a:solidFill>
                          <a:latin typeface="ＭＳ ゴシック" panose="020B0609070205080204" pitchFamily="49" charset="-128"/>
                          <a:ea typeface="ＭＳ ゴシック" panose="020B0609070205080204" pitchFamily="49" charset="-128"/>
                        </a:rPr>
                        <a:t>年　ｎ＝</a:t>
                      </a:r>
                      <a:r>
                        <a:rPr kumimoji="1" lang="en-US" altLang="ja-JP" dirty="0" smtClean="0">
                          <a:solidFill>
                            <a:schemeClr val="bg1"/>
                          </a:solidFill>
                          <a:latin typeface="ＭＳ ゴシック" panose="020B0609070205080204" pitchFamily="49" charset="-128"/>
                          <a:ea typeface="ＭＳ ゴシック" panose="020B0609070205080204" pitchFamily="49" charset="-128"/>
                        </a:rPr>
                        <a:t>86</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dirty="0" smtClean="0">
                          <a:solidFill>
                            <a:schemeClr val="tx1"/>
                          </a:solidFill>
                          <a:latin typeface="ＭＳ ゴシック" panose="020B0609070205080204" pitchFamily="49" charset="-128"/>
                          <a:ea typeface="ＭＳ ゴシック" panose="020B0609070205080204" pitchFamily="49" charset="-128"/>
                        </a:rPr>
                        <a:t>30</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 軒　</a:t>
                      </a:r>
                      <a:r>
                        <a:rPr kumimoji="1" lang="en-US" altLang="ja-JP" dirty="0" smtClean="0">
                          <a:solidFill>
                            <a:schemeClr val="tx1"/>
                          </a:solidFill>
                          <a:latin typeface="ＭＳ ゴシック" panose="020B0609070205080204" pitchFamily="49" charset="-128"/>
                          <a:ea typeface="ＭＳ ゴシック" panose="020B0609070205080204" pitchFamily="49" charset="-128"/>
                        </a:rPr>
                        <a:t>34.9</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 ％</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solidFill>
                            <a:schemeClr val="tx1"/>
                          </a:solidFill>
                          <a:latin typeface="ＭＳ ゴシック" panose="020B0609070205080204" pitchFamily="49" charset="-128"/>
                          <a:ea typeface="ＭＳ ゴシック" panose="020B0609070205080204" pitchFamily="49" charset="-128"/>
                        </a:rPr>
                        <a:t>56</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 軒　</a:t>
                      </a:r>
                      <a:r>
                        <a:rPr kumimoji="1" lang="en-US" altLang="ja-JP" dirty="0" smtClean="0">
                          <a:solidFill>
                            <a:schemeClr val="tx1"/>
                          </a:solidFill>
                          <a:latin typeface="ＭＳ ゴシック" panose="020B0609070205080204" pitchFamily="49" charset="-128"/>
                          <a:ea typeface="ＭＳ ゴシック" panose="020B0609070205080204" pitchFamily="49" charset="-128"/>
                        </a:rPr>
                        <a:t>65.1</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 ％</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370840">
                <a:tc>
                  <a:txBody>
                    <a:bodyPr/>
                    <a:lstStyle/>
                    <a:p>
                      <a:pPr algn="ctr"/>
                      <a:r>
                        <a:rPr kumimoji="1" lang="en-US" altLang="ja-JP" dirty="0" smtClean="0">
                          <a:solidFill>
                            <a:schemeClr val="bg1"/>
                          </a:solidFill>
                          <a:latin typeface="ＭＳ ゴシック" panose="020B0609070205080204" pitchFamily="49" charset="-128"/>
                          <a:ea typeface="ＭＳ ゴシック" panose="020B0609070205080204" pitchFamily="49" charset="-128"/>
                        </a:rPr>
                        <a:t>2016</a:t>
                      </a:r>
                      <a:r>
                        <a:rPr kumimoji="1" lang="ja-JP" altLang="en-US" dirty="0" smtClean="0">
                          <a:solidFill>
                            <a:schemeClr val="bg1"/>
                          </a:solidFill>
                          <a:latin typeface="ＭＳ ゴシック" panose="020B0609070205080204" pitchFamily="49" charset="-128"/>
                          <a:ea typeface="ＭＳ ゴシック" panose="020B0609070205080204" pitchFamily="49" charset="-128"/>
                        </a:rPr>
                        <a:t>年　ｎ＝</a:t>
                      </a:r>
                      <a:r>
                        <a:rPr kumimoji="1" lang="en-US" altLang="ja-JP" dirty="0" smtClean="0">
                          <a:solidFill>
                            <a:schemeClr val="bg1"/>
                          </a:solidFill>
                          <a:latin typeface="ＭＳ ゴシック" panose="020B0609070205080204" pitchFamily="49" charset="-128"/>
                          <a:ea typeface="ＭＳ ゴシック" panose="020B0609070205080204" pitchFamily="49" charset="-128"/>
                        </a:rPr>
                        <a:t>88</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dirty="0" smtClean="0">
                          <a:solidFill>
                            <a:srgbClr val="FF0000"/>
                          </a:solidFill>
                          <a:latin typeface="ＭＳ ゴシック" panose="020B0609070205080204" pitchFamily="49" charset="-128"/>
                          <a:ea typeface="ＭＳ ゴシック" panose="020B0609070205080204" pitchFamily="49" charset="-128"/>
                        </a:rPr>
                        <a:t>40</a:t>
                      </a:r>
                      <a:r>
                        <a:rPr kumimoji="1" lang="ja-JP" altLang="en-US" dirty="0" smtClean="0">
                          <a:solidFill>
                            <a:srgbClr val="FF0000"/>
                          </a:solidFill>
                          <a:latin typeface="ＭＳ ゴシック" panose="020B0609070205080204" pitchFamily="49" charset="-128"/>
                          <a:ea typeface="ＭＳ ゴシック" panose="020B0609070205080204" pitchFamily="49" charset="-128"/>
                        </a:rPr>
                        <a:t> 軒</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　</a:t>
                      </a:r>
                      <a:r>
                        <a:rPr kumimoji="1" lang="en-US" altLang="ja-JP" dirty="0" smtClean="0">
                          <a:solidFill>
                            <a:srgbClr val="FF0000"/>
                          </a:solidFill>
                          <a:latin typeface="ＭＳ ゴシック" panose="020B0609070205080204" pitchFamily="49" charset="-128"/>
                          <a:ea typeface="ＭＳ ゴシック" panose="020B0609070205080204" pitchFamily="49" charset="-128"/>
                        </a:rPr>
                        <a:t>45.5</a:t>
                      </a:r>
                      <a:r>
                        <a:rPr kumimoji="1" lang="ja-JP" altLang="en-US" dirty="0" smtClean="0">
                          <a:solidFill>
                            <a:srgbClr val="FF0000"/>
                          </a:solidFill>
                          <a:latin typeface="ＭＳ ゴシック" panose="020B0609070205080204" pitchFamily="49" charset="-128"/>
                          <a:ea typeface="ＭＳ ゴシック" panose="020B0609070205080204" pitchFamily="49" charset="-128"/>
                        </a:rPr>
                        <a:t> ％</a:t>
                      </a:r>
                      <a:endParaRPr kumimoji="1" lang="ja-JP" altLang="en-US" dirty="0">
                        <a:solidFill>
                          <a:srgbClr val="FF0000"/>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solidFill>
                            <a:schemeClr val="tx1"/>
                          </a:solidFill>
                          <a:latin typeface="ＭＳ ゴシック" panose="020B0609070205080204" pitchFamily="49" charset="-128"/>
                          <a:ea typeface="ＭＳ ゴシック" panose="020B0609070205080204" pitchFamily="49" charset="-128"/>
                        </a:rPr>
                        <a:t>48</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 軒　</a:t>
                      </a:r>
                      <a:r>
                        <a:rPr kumimoji="1" lang="en-US" altLang="ja-JP" dirty="0" smtClean="0">
                          <a:solidFill>
                            <a:schemeClr val="tx1"/>
                          </a:solidFill>
                          <a:latin typeface="ＭＳ ゴシック" panose="020B0609070205080204" pitchFamily="49" charset="-128"/>
                          <a:ea typeface="ＭＳ ゴシック" panose="020B0609070205080204" pitchFamily="49" charset="-128"/>
                        </a:rPr>
                        <a:t>54.5</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 ％</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370840">
                <a:tc gridSpan="3">
                  <a:txBody>
                    <a:bodyPr/>
                    <a:lstStyle/>
                    <a:p>
                      <a:r>
                        <a:rPr kumimoji="1" lang="ja-JP" altLang="en-US" sz="1400" dirty="0" smtClean="0">
                          <a:latin typeface="ＭＳ ゴシック" panose="020B0609070205080204" pitchFamily="49" charset="-128"/>
                          <a:ea typeface="ＭＳ ゴシック" panose="020B0609070205080204" pitchFamily="49" charset="-128"/>
                        </a:rPr>
                        <a:t>出典：総務課調べ</a:t>
                      </a:r>
                      <a:endParaRPr kumimoji="1" lang="ja-JP" altLang="en-US" sz="1400" dirty="0">
                        <a:latin typeface="ＭＳ ゴシック" panose="020B0609070205080204" pitchFamily="49" charset="-128"/>
                        <a:ea typeface="ＭＳ ゴシック" panose="020B0609070205080204" pitchFamily="49" charset="-128"/>
                      </a:endParaRPr>
                    </a:p>
                  </a:txBody>
                  <a:tcPr>
                    <a:solidFill>
                      <a:schemeClr val="bg1"/>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r>
            </a:tbl>
          </a:graphicData>
        </a:graphic>
      </p:graphicFrame>
      <p:graphicFrame>
        <p:nvGraphicFramePr>
          <p:cNvPr id="9" name="コンテンツ プレースホルダー 6"/>
          <p:cNvGraphicFramePr>
            <a:graphicFrameLocks/>
          </p:cNvGraphicFramePr>
          <p:nvPr>
            <p:extLst>
              <p:ext uri="{D42A27DB-BD31-4B8C-83A1-F6EECF244321}">
                <p14:modId xmlns:p14="http://schemas.microsoft.com/office/powerpoint/2010/main" val="904632690"/>
              </p:ext>
            </p:extLst>
          </p:nvPr>
        </p:nvGraphicFramePr>
        <p:xfrm>
          <a:off x="518864" y="4852183"/>
          <a:ext cx="8229600" cy="1812543"/>
        </p:xfrm>
        <a:graphic>
          <a:graphicData uri="http://schemas.openxmlformats.org/drawingml/2006/table">
            <a:tbl>
              <a:tblPr firstRow="1" bandRow="1">
                <a:tableStyleId>{7DF18680-E054-41AD-8BC1-D1AEF772440D}</a:tableStyleId>
              </a:tblPr>
              <a:tblGrid>
                <a:gridCol w="1244824"/>
                <a:gridCol w="873097"/>
                <a:gridCol w="873097"/>
                <a:gridCol w="873097"/>
                <a:gridCol w="873097"/>
                <a:gridCol w="873097"/>
                <a:gridCol w="873097"/>
                <a:gridCol w="873097"/>
                <a:gridCol w="873097"/>
              </a:tblGrid>
              <a:tr h="428206">
                <a:tc gridSpan="9">
                  <a:txBody>
                    <a:bodyPr/>
                    <a:lstStyle/>
                    <a:p>
                      <a:pPr algn="ctr"/>
                      <a:r>
                        <a:rPr kumimoji="1" lang="ja-JP" altLang="en-US" b="0" dirty="0" smtClean="0">
                          <a:solidFill>
                            <a:schemeClr val="tx1"/>
                          </a:solidFill>
                          <a:latin typeface="ＭＳ ゴシック" panose="020B0609070205080204" pitchFamily="49" charset="-128"/>
                          <a:ea typeface="ＭＳ ゴシック" panose="020B0609070205080204" pitchFamily="49" charset="-128"/>
                        </a:rPr>
                        <a:t>表⑫　声かけ事案発生件数（</a:t>
                      </a:r>
                      <a:r>
                        <a:rPr kumimoji="1" lang="en-US" altLang="ja-JP" b="0" dirty="0" smtClean="0">
                          <a:solidFill>
                            <a:schemeClr val="tx1"/>
                          </a:solidFill>
                          <a:latin typeface="ＭＳ ゴシック" panose="020B0609070205080204" pitchFamily="49" charset="-128"/>
                          <a:ea typeface="ＭＳ ゴシック" panose="020B0609070205080204" pitchFamily="49" charset="-128"/>
                        </a:rPr>
                        <a:t>2009</a:t>
                      </a:r>
                      <a:r>
                        <a:rPr kumimoji="1" lang="ja-JP" altLang="en-US" b="0" dirty="0" smtClean="0">
                          <a:solidFill>
                            <a:schemeClr val="tx1"/>
                          </a:solidFill>
                          <a:latin typeface="ＭＳ ゴシック" panose="020B0609070205080204" pitchFamily="49" charset="-128"/>
                          <a:ea typeface="ＭＳ ゴシック" panose="020B0609070205080204" pitchFamily="49" charset="-128"/>
                        </a:rPr>
                        <a:t>～</a:t>
                      </a:r>
                      <a:r>
                        <a:rPr kumimoji="1" lang="en-US" altLang="ja-JP" b="0" dirty="0" smtClean="0">
                          <a:solidFill>
                            <a:schemeClr val="tx1"/>
                          </a:solidFill>
                          <a:latin typeface="ＭＳ ゴシック" panose="020B0609070205080204" pitchFamily="49" charset="-128"/>
                          <a:ea typeface="ＭＳ ゴシック" panose="020B0609070205080204" pitchFamily="49" charset="-128"/>
                        </a:rPr>
                        <a:t>2015</a:t>
                      </a:r>
                      <a:r>
                        <a:rPr kumimoji="1" lang="ja-JP" altLang="en-US" b="0" dirty="0" smtClean="0">
                          <a:solidFill>
                            <a:schemeClr val="tx1"/>
                          </a:solidFill>
                          <a:latin typeface="ＭＳ ゴシック" panose="020B0609070205080204" pitchFamily="49" charset="-128"/>
                          <a:ea typeface="ＭＳ ゴシック" panose="020B0609070205080204" pitchFamily="49" charset="-128"/>
                        </a:rPr>
                        <a:t>）　　　　　</a:t>
                      </a:r>
                      <a:r>
                        <a:rPr kumimoji="1" lang="ja-JP" altLang="en-US" sz="1200" b="0" dirty="0" smtClean="0">
                          <a:solidFill>
                            <a:schemeClr val="tx1"/>
                          </a:solidFill>
                          <a:latin typeface="ＭＳ ゴシック" panose="020B0609070205080204" pitchFamily="49" charset="-128"/>
                          <a:ea typeface="ＭＳ ゴシック" panose="020B0609070205080204" pitchFamily="49" charset="-128"/>
                        </a:rPr>
                        <a:t>　　　　　　　　　　</a:t>
                      </a:r>
                      <a:endParaRPr kumimoji="1" lang="ja-JP" altLang="en-US" b="0" dirty="0">
                        <a:solidFill>
                          <a:schemeClr val="tx1"/>
                        </a:solidFill>
                        <a:latin typeface="ＭＳ ゴシック" panose="020B0609070205080204" pitchFamily="49" charset="-128"/>
                        <a:ea typeface="ＭＳ ゴシック" panose="020B0609070205080204" pitchFamily="49" charset="-128"/>
                      </a:endParaRPr>
                    </a:p>
                  </a:txBody>
                  <a:tcPr anchor="ctr">
                    <a:noFill/>
                  </a:tcPr>
                </a:tc>
                <a:tc hMerge="1">
                  <a:txBody>
                    <a:bodyPr/>
                    <a:lstStyle/>
                    <a:p>
                      <a:endParaRPr kumimoji="1" lang="ja-JP" altLang="en-US" dirty="0"/>
                    </a:p>
                  </a:txBody>
                  <a:tcP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noFill/>
                  </a:tcPr>
                </a:tc>
                <a:tc hMerge="1">
                  <a:txBody>
                    <a:bodyPr/>
                    <a:lstStyle/>
                    <a:p>
                      <a:endParaRPr kumimoji="1" lang="ja-JP" altLang="en-US"/>
                    </a:p>
                  </a:txBody>
                  <a:tcPr/>
                </a:tc>
              </a:tr>
              <a:tr h="428206">
                <a:tc>
                  <a:txBody>
                    <a:bodyPr/>
                    <a:lstStyle/>
                    <a:p>
                      <a:pPr algn="l"/>
                      <a:r>
                        <a:rPr kumimoji="1" lang="ja-JP" altLang="en-US" dirty="0" smtClean="0">
                          <a:solidFill>
                            <a:srgbClr val="1419EC"/>
                          </a:solidFill>
                          <a:latin typeface="ＭＳ ゴシック" panose="020B0609070205080204" pitchFamily="49" charset="-128"/>
                          <a:ea typeface="ＭＳ ゴシック" panose="020B0609070205080204" pitchFamily="49" charset="-128"/>
                        </a:rPr>
                        <a:t>長期</a:t>
                      </a:r>
                      <a:endParaRPr kumimoji="1" lang="ja-JP" altLang="en-US" dirty="0">
                        <a:solidFill>
                          <a:srgbClr val="1419EC"/>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2009</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2010</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2011</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2012</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2013</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2014</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r>
                        <a:rPr kumimoji="1" lang="en-US" altLang="ja-JP" sz="1800" dirty="0" smtClean="0">
                          <a:solidFill>
                            <a:schemeClr val="bg1"/>
                          </a:solidFill>
                          <a:latin typeface="ＭＳ ゴシック" panose="020B0609070205080204" pitchFamily="49" charset="-128"/>
                          <a:ea typeface="ＭＳ ゴシック" panose="020B0609070205080204" pitchFamily="49" charset="-128"/>
                        </a:rPr>
                        <a:t>2015</a:t>
                      </a:r>
                      <a:endParaRPr kumimoji="1" lang="ja-JP" altLang="en-US" sz="1800"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r>
                        <a:rPr kumimoji="1" lang="ja-JP" altLang="en-US" sz="1800" dirty="0" smtClean="0">
                          <a:solidFill>
                            <a:schemeClr val="bg1"/>
                          </a:solidFill>
                          <a:latin typeface="ＭＳ ゴシック" panose="020B0609070205080204" pitchFamily="49" charset="-128"/>
                          <a:ea typeface="ＭＳ ゴシック" panose="020B0609070205080204" pitchFamily="49" charset="-128"/>
                        </a:rPr>
                        <a:t>合計</a:t>
                      </a:r>
                      <a:endParaRPr kumimoji="1" lang="ja-JP" altLang="en-US" sz="1800"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r>
              <a:tr h="527925">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件数</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2400" dirty="0" smtClean="0"/>
                        <a:t>2</a:t>
                      </a:r>
                      <a:endParaRPr kumimoji="1" lang="ja-JP" altLang="en-US" sz="2400" dirty="0"/>
                    </a:p>
                  </a:txBody>
                  <a:tcPr anchor="ctr"/>
                </a:tc>
                <a:tc>
                  <a:txBody>
                    <a:bodyPr/>
                    <a:lstStyle/>
                    <a:p>
                      <a:pPr algn="ctr"/>
                      <a:r>
                        <a:rPr kumimoji="1" lang="en-US" altLang="ja-JP" sz="2400" dirty="0" smtClean="0"/>
                        <a:t>2</a:t>
                      </a:r>
                      <a:endParaRPr kumimoji="1" lang="ja-JP" altLang="en-US" sz="2400" dirty="0"/>
                    </a:p>
                  </a:txBody>
                  <a:tcPr anchor="ctr"/>
                </a:tc>
                <a:tc>
                  <a:txBody>
                    <a:bodyPr/>
                    <a:lstStyle/>
                    <a:p>
                      <a:pPr algn="ctr"/>
                      <a:r>
                        <a:rPr kumimoji="1" lang="en-US" altLang="ja-JP" sz="2400" dirty="0" smtClean="0"/>
                        <a:t>1</a:t>
                      </a:r>
                      <a:endParaRPr kumimoji="1" lang="ja-JP" altLang="en-US" sz="2400" dirty="0"/>
                    </a:p>
                  </a:txBody>
                  <a:tcPr anchor="ctr"/>
                </a:tc>
                <a:tc>
                  <a:txBody>
                    <a:bodyPr/>
                    <a:lstStyle/>
                    <a:p>
                      <a:pPr algn="ctr"/>
                      <a:r>
                        <a:rPr kumimoji="1" lang="en-US" altLang="ja-JP" sz="2400" dirty="0" smtClean="0"/>
                        <a:t>1</a:t>
                      </a:r>
                      <a:endParaRPr kumimoji="1" lang="ja-JP" altLang="en-US" sz="2400" dirty="0"/>
                    </a:p>
                  </a:txBody>
                  <a:tcPr anchor="ctr"/>
                </a:tc>
                <a:tc>
                  <a:txBody>
                    <a:bodyPr/>
                    <a:lstStyle/>
                    <a:p>
                      <a:pPr algn="ctr"/>
                      <a:r>
                        <a:rPr kumimoji="1" lang="en-US" altLang="ja-JP" sz="2400" dirty="0" smtClean="0"/>
                        <a:t>1</a:t>
                      </a:r>
                      <a:endParaRPr kumimoji="1" lang="ja-JP" altLang="en-US" sz="2400" dirty="0"/>
                    </a:p>
                  </a:txBody>
                  <a:tcPr anchor="ctr"/>
                </a:tc>
                <a:tc>
                  <a:txBody>
                    <a:bodyPr/>
                    <a:lstStyle/>
                    <a:p>
                      <a:pPr algn="ctr"/>
                      <a:r>
                        <a:rPr kumimoji="1" lang="en-US" altLang="ja-JP" sz="2400" dirty="0" smtClean="0"/>
                        <a:t>1</a:t>
                      </a:r>
                      <a:endParaRPr kumimoji="1" lang="ja-JP" altLang="en-US" sz="2400" dirty="0"/>
                    </a:p>
                  </a:txBody>
                  <a:tcPr anchor="ctr"/>
                </a:tc>
                <a:tc>
                  <a:txBody>
                    <a:bodyPr/>
                    <a:lstStyle/>
                    <a:p>
                      <a:pPr algn="ctr"/>
                      <a:r>
                        <a:rPr kumimoji="1" lang="en-US" altLang="ja-JP" sz="2400" dirty="0" smtClean="0">
                          <a:solidFill>
                            <a:srgbClr val="1419EC"/>
                          </a:solidFill>
                        </a:rPr>
                        <a:t>9</a:t>
                      </a:r>
                      <a:endParaRPr kumimoji="1" lang="ja-JP" altLang="en-US" sz="2400" dirty="0">
                        <a:solidFill>
                          <a:srgbClr val="1419EC"/>
                        </a:solidFill>
                      </a:endParaRPr>
                    </a:p>
                  </a:txBody>
                  <a:tcPr anchor="ctr"/>
                </a:tc>
                <a:tc>
                  <a:txBody>
                    <a:bodyPr/>
                    <a:lstStyle/>
                    <a:p>
                      <a:pPr algn="ctr"/>
                      <a:r>
                        <a:rPr kumimoji="1" lang="en-US" altLang="ja-JP" sz="2400" dirty="0" smtClean="0">
                          <a:solidFill>
                            <a:schemeClr val="tx1"/>
                          </a:solidFill>
                        </a:rPr>
                        <a:t>17</a:t>
                      </a:r>
                      <a:endParaRPr kumimoji="1" lang="ja-JP" altLang="en-US" sz="2400" dirty="0">
                        <a:solidFill>
                          <a:schemeClr val="tx1"/>
                        </a:solidFill>
                      </a:endParaRPr>
                    </a:p>
                  </a:txBody>
                  <a:tcPr anchor="ctr"/>
                </a:tc>
              </a:tr>
              <a:tr h="428206">
                <a:tc gridSpan="9">
                  <a:txBody>
                    <a:bodyPr/>
                    <a:lstStyle/>
                    <a:p>
                      <a:r>
                        <a:rPr kumimoji="1" lang="ja-JP" altLang="en-US" sz="1400" dirty="0" smtClean="0">
                          <a:latin typeface="ＭＳ ゴシック" panose="020B0609070205080204" pitchFamily="49" charset="-128"/>
                          <a:ea typeface="ＭＳ ゴシック" panose="020B0609070205080204" pitchFamily="49" charset="-128"/>
                        </a:rPr>
                        <a:t>出典：伊那警察署　生活安全課　　　</a:t>
                      </a:r>
                      <a:r>
                        <a:rPr kumimoji="1" lang="en-US" altLang="ja-JP" sz="1400" b="0" i="1" dirty="0" smtClean="0">
                          <a:solidFill>
                            <a:srgbClr val="1419EC"/>
                          </a:solidFill>
                          <a:latin typeface="ＭＳ ゴシック" panose="020B0609070205080204" pitchFamily="49" charset="-128"/>
                          <a:ea typeface="ＭＳ ゴシック" panose="020B0609070205080204" pitchFamily="49" charset="-128"/>
                        </a:rPr>
                        <a:t>※2015</a:t>
                      </a:r>
                      <a:r>
                        <a:rPr kumimoji="1" lang="ja-JP" altLang="en-US" sz="1400" b="0" i="1" dirty="0" smtClean="0">
                          <a:solidFill>
                            <a:srgbClr val="1419EC"/>
                          </a:solidFill>
                          <a:latin typeface="ＭＳ ゴシック" panose="020B0609070205080204" pitchFamily="49" charset="-128"/>
                          <a:ea typeface="ＭＳ ゴシック" panose="020B0609070205080204" pitchFamily="49" charset="-128"/>
                        </a:rPr>
                        <a:t>年の増加は１人の逮捕者に余罪数件あり</a:t>
                      </a:r>
                      <a:endParaRPr kumimoji="1" lang="ja-JP" altLang="en-US" sz="1400" b="0" i="1" dirty="0">
                        <a:solidFill>
                          <a:srgbClr val="1419EC"/>
                        </a:solidFill>
                        <a:latin typeface="ＭＳ ゴシック" panose="020B0609070205080204" pitchFamily="49" charset="-128"/>
                        <a:ea typeface="ＭＳ ゴシック" panose="020B0609070205080204" pitchFamily="49" charset="-128"/>
                      </a:endParaRPr>
                    </a:p>
                  </a:txBody>
                  <a:tcPr>
                    <a:solidFill>
                      <a:schemeClr val="bg1"/>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a:p>
                  </a:txBody>
                  <a:tcPr/>
                </a:tc>
              </a:tr>
            </a:tbl>
          </a:graphicData>
        </a:graphic>
      </p:graphicFrame>
      <p:sp>
        <p:nvSpPr>
          <p:cNvPr id="3" name="爆発 1 2"/>
          <p:cNvSpPr/>
          <p:nvPr/>
        </p:nvSpPr>
        <p:spPr>
          <a:xfrm>
            <a:off x="7020272" y="5655695"/>
            <a:ext cx="792088" cy="648072"/>
          </a:xfrm>
          <a:prstGeom prst="irregularSeal1">
            <a:avLst/>
          </a:prstGeom>
          <a:noFill/>
          <a:ln w="50800">
            <a:solidFill>
              <a:srgbClr val="1419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10"/>
          <p:cNvSpPr>
            <a:spLocks noGrp="1"/>
          </p:cNvSpPr>
          <p:nvPr>
            <p:ph type="sldNum" sz="quarter" idx="12"/>
          </p:nvPr>
        </p:nvSpPr>
        <p:spPr>
          <a:xfrm>
            <a:off x="697657" y="6356350"/>
            <a:ext cx="561975" cy="365125"/>
          </a:xfrm>
        </p:spPr>
        <p:txBody>
          <a:bodyPr/>
          <a:lstStyle/>
          <a:p>
            <a:fld id="{D2D8002D-B5B0-4BAC-B1F6-782DDCCE6D9C}" type="slidenum">
              <a:rPr kumimoji="1" lang="ja-JP" altLang="en-US" sz="1600" smtClean="0"/>
              <a:t>17</a:t>
            </a:fld>
            <a:endParaRPr kumimoji="1" lang="ja-JP" altLang="en-US" sz="1600" dirty="0"/>
          </a:p>
        </p:txBody>
      </p:sp>
    </p:spTree>
    <p:extLst>
      <p:ext uri="{BB962C8B-B14F-4D97-AF65-F5344CB8AC3E}">
        <p14:creationId xmlns:p14="http://schemas.microsoft.com/office/powerpoint/2010/main" val="2092823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467544" y="116632"/>
            <a:ext cx="8229600" cy="692696"/>
          </a:xfrm>
        </p:spPr>
        <p:txBody>
          <a:bodyPr/>
          <a:lstStyle/>
          <a:p>
            <a:r>
              <a:rPr lang="ja-JP" altLang="en-US" sz="4400" dirty="0" smtClean="0">
                <a:solidFill>
                  <a:schemeClr val="tx1"/>
                </a:solidFill>
                <a:effectLst/>
              </a:rPr>
              <a:t>③地震被害</a:t>
            </a:r>
            <a:r>
              <a:rPr lang="ja-JP" altLang="en-US" sz="4400" dirty="0">
                <a:solidFill>
                  <a:schemeClr val="tx1"/>
                </a:solidFill>
                <a:effectLst/>
              </a:rPr>
              <a:t>軽減</a:t>
            </a:r>
            <a:r>
              <a:rPr lang="ja-JP" altLang="en-US" sz="4400" dirty="0" smtClean="0">
                <a:solidFill>
                  <a:schemeClr val="tx1"/>
                </a:solidFill>
                <a:effectLst/>
              </a:rPr>
              <a:t>プログラム</a:t>
            </a:r>
            <a:endParaRPr kumimoji="1" lang="ja-JP" altLang="en-US" sz="4400" dirty="0">
              <a:solidFill>
                <a:schemeClr val="tx1"/>
              </a:solidFill>
              <a:effectLst/>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3207970203"/>
              </p:ext>
            </p:extLst>
          </p:nvPr>
        </p:nvGraphicFramePr>
        <p:xfrm>
          <a:off x="467544" y="1088380"/>
          <a:ext cx="8229600" cy="5514359"/>
        </p:xfrm>
        <a:graphic>
          <a:graphicData uri="http://schemas.openxmlformats.org/drawingml/2006/table">
            <a:tbl>
              <a:tblPr firstRow="1" bandRow="1">
                <a:tableStyleId>{7DF18680-E054-41AD-8BC1-D1AEF772440D}</a:tableStyleId>
              </a:tblPr>
              <a:tblGrid>
                <a:gridCol w="2057400"/>
                <a:gridCol w="905272"/>
                <a:gridCol w="2520280"/>
                <a:gridCol w="2746648"/>
              </a:tblGrid>
              <a:tr h="504279">
                <a:tc>
                  <a:txBody>
                    <a:bodyPr/>
                    <a:lstStyle/>
                    <a:p>
                      <a:pPr algn="ctr"/>
                      <a:r>
                        <a:rPr kumimoji="1" lang="ja-JP" altLang="en-US" b="0" dirty="0" smtClean="0">
                          <a:latin typeface="ＭＳ ゴシック" panose="020B0609070205080204" pitchFamily="49" charset="-128"/>
                          <a:ea typeface="ＭＳ ゴシック" panose="020B0609070205080204" pitchFamily="49" charset="-128"/>
                        </a:rPr>
                        <a:t>課　題</a:t>
                      </a:r>
                      <a:endParaRPr kumimoji="1" lang="ja-JP" altLang="en-US" b="0" dirty="0">
                        <a:latin typeface="ＭＳ ゴシック" panose="020B0609070205080204" pitchFamily="49" charset="-128"/>
                        <a:ea typeface="ＭＳ ゴシック" panose="020B0609070205080204" pitchFamily="49" charset="-128"/>
                      </a:endParaRPr>
                    </a:p>
                  </a:txBody>
                  <a:tcPr anchor="ctr">
                    <a:solidFill>
                      <a:srgbClr val="669900"/>
                    </a:solidFill>
                  </a:tcPr>
                </a:tc>
                <a:tc gridSpan="3">
                  <a:txBody>
                    <a:bodyPr/>
                    <a:lstStyle/>
                    <a:p>
                      <a:r>
                        <a:rPr kumimoji="1" lang="ja-JP" altLang="en-US" b="0" dirty="0" smtClean="0">
                          <a:solidFill>
                            <a:schemeClr val="bg1"/>
                          </a:solidFill>
                          <a:latin typeface="ＭＳ ゴシック" panose="020B0609070205080204" pitchFamily="49" charset="-128"/>
                          <a:ea typeface="ＭＳ ゴシック" panose="020B0609070205080204" pitchFamily="49" charset="-128"/>
                        </a:rPr>
                        <a:t>地震被害の軽減対策が不十分</a:t>
                      </a:r>
                      <a:endParaRPr kumimoji="1" lang="ja-JP" altLang="en-US" b="0"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r>
              <a:tr h="432048">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目　標</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gridSpan="3">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地震からの減災意識と減災対策の向上</a:t>
                      </a:r>
                      <a:endParaRPr kumimoji="1" lang="en-US" altLang="ja-JP" dirty="0" smtClean="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32048">
                <a:tc rowSpan="5">
                  <a:txBody>
                    <a:bodyPr/>
                    <a:lstStyle/>
                    <a:p>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内容等</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gridSpan="3">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①減災・防災意識を高め、訓練参加者や防災士を増やす</a:t>
                      </a:r>
                      <a:endParaRPr kumimoji="1" lang="en-US" altLang="ja-JP"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dirty="0" smtClean="0">
                          <a:solidFill>
                            <a:schemeClr val="tx1"/>
                          </a:solidFill>
                          <a:latin typeface="ＭＳ ゴシック" panose="020B0609070205080204" pitchFamily="49" charset="-128"/>
                          <a:ea typeface="ＭＳ ゴシック" panose="020B0609070205080204" pitchFamily="49" charset="-128"/>
                        </a:rPr>
                        <a:t>②家具転倒防止対策や感震ブレーカーの普及を促進する</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32048">
                <a:tc vMerge="1">
                  <a:txBody>
                    <a:bodyPr/>
                    <a:lstStyle/>
                    <a:p>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339933"/>
                    </a:solidFill>
                  </a:tcPr>
                </a:tc>
                <a:tc>
                  <a:txBody>
                    <a:bodyPr/>
                    <a:lstStyle/>
                    <a:p>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財源</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gridSpan="2">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家庭、企業、各地区、町など</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32048">
                <a:tc vMerge="1">
                  <a:txBody>
                    <a:bodyPr/>
                    <a:lstStyle/>
                    <a:p>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339933"/>
                    </a:solidFill>
                  </a:tcPr>
                </a:tc>
                <a:tc>
                  <a:txBody>
                    <a:bodyPr/>
                    <a:lstStyle/>
                    <a:p>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対象</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gridSpan="2">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家庭、企業、保育園、小中学校、ＳＣモデル地区</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32048">
                <a:tc vMerge="1">
                  <a:txBody>
                    <a:bodyPr/>
                    <a:lstStyle/>
                    <a:p>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339933"/>
                    </a:solidFill>
                  </a:tcPr>
                </a:tc>
                <a:tc>
                  <a:txBody>
                    <a:bodyPr/>
                    <a:lstStyle/>
                    <a:p>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活動</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gridSpan="2">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広報やイベント等を通じての普及啓発活動</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32048">
                <a:tc vMerge="1">
                  <a:txBody>
                    <a:bodyPr/>
                    <a:lstStyle/>
                    <a:p>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339933"/>
                    </a:solidFill>
                  </a:tcPr>
                </a:tc>
                <a:tc>
                  <a:txBody>
                    <a:bodyPr/>
                    <a:lstStyle/>
                    <a:p>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人材</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gridSpan="2">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消防署、消防団、民生児童委員、長寿クラブなど</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655280">
                <a:tc>
                  <a:txBody>
                    <a:bodyPr/>
                    <a:lstStyle/>
                    <a:p>
                      <a:r>
                        <a:rPr kumimoji="1" lang="en-US" altLang="ja-JP" dirty="0" smtClean="0">
                          <a:solidFill>
                            <a:schemeClr val="bg1"/>
                          </a:solidFill>
                          <a:latin typeface="ＭＳ ゴシック" panose="020B0609070205080204" pitchFamily="49" charset="-128"/>
                          <a:ea typeface="ＭＳ ゴシック" panose="020B0609070205080204" pitchFamily="49" charset="-128"/>
                        </a:rPr>
                        <a:t>(</a:t>
                      </a:r>
                      <a:r>
                        <a:rPr kumimoji="1" lang="ja-JP" altLang="en-US" dirty="0" smtClean="0">
                          <a:solidFill>
                            <a:schemeClr val="bg1"/>
                          </a:solidFill>
                          <a:latin typeface="ＭＳ ゴシック" panose="020B0609070205080204" pitchFamily="49" charset="-128"/>
                          <a:ea typeface="ＭＳ ゴシック" panose="020B0609070205080204" pitchFamily="49" charset="-128"/>
                        </a:rPr>
                        <a:t>短期</a:t>
                      </a:r>
                      <a:r>
                        <a:rPr kumimoji="1" lang="en-US" altLang="ja-JP" dirty="0" smtClean="0">
                          <a:solidFill>
                            <a:schemeClr val="bg1"/>
                          </a:solidFill>
                          <a:latin typeface="ＭＳ ゴシック" panose="020B0609070205080204" pitchFamily="49" charset="-128"/>
                          <a:ea typeface="ＭＳ ゴシック" panose="020B0609070205080204" pitchFamily="49" charset="-128"/>
                        </a:rPr>
                        <a:t>)</a:t>
                      </a:r>
                    </a:p>
                    <a:p>
                      <a:r>
                        <a:rPr kumimoji="1" lang="ja-JP" altLang="en-US" dirty="0" smtClean="0">
                          <a:solidFill>
                            <a:schemeClr val="bg1"/>
                          </a:solidFill>
                          <a:latin typeface="ＭＳ ゴシック" panose="020B0609070205080204" pitchFamily="49" charset="-128"/>
                          <a:ea typeface="ＭＳ ゴシック" panose="020B0609070205080204" pitchFamily="49" charset="-128"/>
                        </a:rPr>
                        <a:t>認識や知識の変化</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gridSpan="2">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指標</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①緊急メール登録率</a:t>
                      </a:r>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②広報、啓発活動実施数</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測定</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①企画振興課</a:t>
                      </a:r>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②総務課調べ</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r>
              <a:tr h="576064">
                <a:tc>
                  <a:txBody>
                    <a:bodyPr/>
                    <a:lstStyle/>
                    <a:p>
                      <a:r>
                        <a:rPr kumimoji="1" lang="en-US" altLang="ja-JP" dirty="0" smtClean="0">
                          <a:solidFill>
                            <a:schemeClr val="bg1"/>
                          </a:solidFill>
                          <a:latin typeface="ＭＳ ゴシック" panose="020B0609070205080204" pitchFamily="49" charset="-128"/>
                          <a:ea typeface="ＭＳ ゴシック" panose="020B0609070205080204" pitchFamily="49" charset="-128"/>
                        </a:rPr>
                        <a:t>(</a:t>
                      </a:r>
                      <a:r>
                        <a:rPr kumimoji="1" lang="ja-JP" altLang="en-US" dirty="0" smtClean="0">
                          <a:solidFill>
                            <a:schemeClr val="bg1"/>
                          </a:solidFill>
                          <a:latin typeface="ＭＳ ゴシック" panose="020B0609070205080204" pitchFamily="49" charset="-128"/>
                          <a:ea typeface="ＭＳ ゴシック" panose="020B0609070205080204" pitchFamily="49" charset="-128"/>
                        </a:rPr>
                        <a:t>中期）</a:t>
                      </a:r>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r>
                        <a:rPr kumimoji="1" lang="ja-JP" altLang="en-US" dirty="0" smtClean="0">
                          <a:solidFill>
                            <a:schemeClr val="bg1"/>
                          </a:solidFill>
                          <a:latin typeface="ＭＳ ゴシック" panose="020B0609070205080204" pitchFamily="49" charset="-128"/>
                          <a:ea typeface="ＭＳ ゴシック" panose="020B0609070205080204" pitchFamily="49" charset="-128"/>
                        </a:rPr>
                        <a:t>態度や行動の変化</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gridSpan="2">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指標</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①震災総合訓練参加率</a:t>
                      </a:r>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②</a:t>
                      </a:r>
                      <a:r>
                        <a:rPr kumimoji="1" lang="ja-JP" altLang="en-US" sz="1800" smtClean="0">
                          <a:solidFill>
                            <a:schemeClr val="tx1"/>
                          </a:solidFill>
                          <a:latin typeface="ＭＳ ゴシック" panose="020B0609070205080204" pitchFamily="49" charset="-128"/>
                          <a:ea typeface="ＭＳ ゴシック" panose="020B0609070205080204" pitchFamily="49" charset="-128"/>
                        </a:rPr>
                        <a:t>防災士数　③転倒</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防止対策実施率</a:t>
                      </a:r>
                      <a:r>
                        <a:rPr kumimoji="1" lang="ja-JP" altLang="en-US" sz="1800" smtClean="0">
                          <a:solidFill>
                            <a:schemeClr val="tx1"/>
                          </a:solidFill>
                          <a:latin typeface="ＭＳ ゴシック" panose="020B0609070205080204" pitchFamily="49" charset="-128"/>
                          <a:ea typeface="ＭＳ ゴシック" panose="020B0609070205080204" pitchFamily="49" charset="-128"/>
                        </a:rPr>
                        <a:t>　④感電</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ブレーカー整備率</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測定</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①②総務課調べ</a:t>
                      </a:r>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③④アンケート</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(2016</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r>
              <a:tr h="504056">
                <a:tc>
                  <a:txBody>
                    <a:bodyPr/>
                    <a:lstStyle/>
                    <a:p>
                      <a:r>
                        <a:rPr kumimoji="1" lang="en-US" altLang="ja-JP" dirty="0" smtClean="0">
                          <a:solidFill>
                            <a:schemeClr val="bg1"/>
                          </a:solidFill>
                          <a:latin typeface="ＭＳ ゴシック" panose="020B0609070205080204" pitchFamily="49" charset="-128"/>
                          <a:ea typeface="ＭＳ ゴシック" panose="020B0609070205080204" pitchFamily="49" charset="-128"/>
                        </a:rPr>
                        <a:t>(</a:t>
                      </a:r>
                      <a:r>
                        <a:rPr kumimoji="1" lang="ja-JP" altLang="en-US" dirty="0" smtClean="0">
                          <a:solidFill>
                            <a:schemeClr val="bg1"/>
                          </a:solidFill>
                          <a:latin typeface="ＭＳ ゴシック" panose="020B0609070205080204" pitchFamily="49" charset="-128"/>
                          <a:ea typeface="ＭＳ ゴシック" panose="020B0609070205080204" pitchFamily="49" charset="-128"/>
                        </a:rPr>
                        <a:t>長期）</a:t>
                      </a:r>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r>
                        <a:rPr kumimoji="1" lang="ja-JP" altLang="en-US" dirty="0" smtClean="0">
                          <a:solidFill>
                            <a:schemeClr val="bg1"/>
                          </a:solidFill>
                          <a:latin typeface="ＭＳ ゴシック" panose="020B0609070205080204" pitchFamily="49" charset="-128"/>
                          <a:ea typeface="ＭＳ ゴシック" panose="020B0609070205080204" pitchFamily="49" charset="-128"/>
                        </a:rPr>
                        <a:t>状態や状況の変化</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gridSpan="2">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指標</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当町の減災効果の推定値</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測定</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総務課調べ</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r>
            </a:tbl>
          </a:graphicData>
        </a:graphic>
      </p:graphicFrame>
      <p:sp>
        <p:nvSpPr>
          <p:cNvPr id="3" name="テキスト ボックス 2"/>
          <p:cNvSpPr txBox="1"/>
          <p:nvPr/>
        </p:nvSpPr>
        <p:spPr>
          <a:xfrm>
            <a:off x="755576" y="655042"/>
            <a:ext cx="8064896" cy="369332"/>
          </a:xfrm>
          <a:prstGeom prst="rect">
            <a:avLst/>
          </a:prstGeom>
          <a:noFill/>
        </p:spPr>
        <p:txBody>
          <a:bodyPr wrap="square" rtlCol="0">
            <a:spAutoFit/>
          </a:bodyPr>
          <a:lstStyle/>
          <a:p>
            <a:r>
              <a:rPr kumimoji="1" lang="ja-JP" altLang="en-US" dirty="0" smtClean="0">
                <a:solidFill>
                  <a:srgbClr val="FF0000"/>
                </a:solidFill>
              </a:rPr>
              <a:t>（本プログラムは</a:t>
            </a:r>
            <a:r>
              <a:rPr kumimoji="1" lang="en-US" altLang="ja-JP" dirty="0" smtClean="0">
                <a:solidFill>
                  <a:srgbClr val="FF0000"/>
                </a:solidFill>
              </a:rPr>
              <a:t>2015</a:t>
            </a:r>
            <a:r>
              <a:rPr kumimoji="1" lang="ja-JP" altLang="en-US" dirty="0" smtClean="0">
                <a:solidFill>
                  <a:srgbClr val="FF0000"/>
                </a:solidFill>
              </a:rPr>
              <a:t>年に新たに設定した新課題に対するプログラム）</a:t>
            </a:r>
            <a:endParaRPr kumimoji="1" lang="ja-JP" altLang="en-US" dirty="0">
              <a:solidFill>
                <a:srgbClr val="FF0000"/>
              </a:solidFill>
            </a:endParaRPr>
          </a:p>
        </p:txBody>
      </p:sp>
      <p:sp>
        <p:nvSpPr>
          <p:cNvPr id="5" name="スライド番号プレースホルダー 4"/>
          <p:cNvSpPr>
            <a:spLocks noGrp="1"/>
          </p:cNvSpPr>
          <p:nvPr>
            <p:ph type="sldNum" sz="quarter" idx="12"/>
          </p:nvPr>
        </p:nvSpPr>
        <p:spPr>
          <a:xfrm>
            <a:off x="596062" y="6489263"/>
            <a:ext cx="561975" cy="365125"/>
          </a:xfrm>
        </p:spPr>
        <p:txBody>
          <a:bodyPr/>
          <a:lstStyle/>
          <a:p>
            <a:fld id="{D2D8002D-B5B0-4BAC-B1F6-782DDCCE6D9C}" type="slidenum">
              <a:rPr kumimoji="1" lang="ja-JP" altLang="en-US" sz="1600" smtClean="0"/>
              <a:t>18</a:t>
            </a:fld>
            <a:endParaRPr kumimoji="1" lang="ja-JP" altLang="en-US" sz="1600" dirty="0"/>
          </a:p>
        </p:txBody>
      </p:sp>
    </p:spTree>
    <p:extLst>
      <p:ext uri="{BB962C8B-B14F-4D97-AF65-F5344CB8AC3E}">
        <p14:creationId xmlns:p14="http://schemas.microsoft.com/office/powerpoint/2010/main" val="13415106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589240"/>
            <a:ext cx="1331640" cy="1119861"/>
          </a:xfrm>
          <a:prstGeom prst="rect">
            <a:avLst/>
          </a:prstGeom>
        </p:spPr>
      </p:pic>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9527" y="2930342"/>
            <a:ext cx="4378884" cy="3284163"/>
          </a:xfrm>
          <a:prstGeom prst="rect">
            <a:avLst/>
          </a:prstGeom>
        </p:spPr>
      </p:pic>
      <p:sp>
        <p:nvSpPr>
          <p:cNvPr id="2" name="タイトル 1"/>
          <p:cNvSpPr>
            <a:spLocks noGrp="1"/>
          </p:cNvSpPr>
          <p:nvPr>
            <p:ph type="title"/>
          </p:nvPr>
        </p:nvSpPr>
        <p:spPr>
          <a:xfrm>
            <a:off x="954248" y="116632"/>
            <a:ext cx="7272808" cy="764704"/>
          </a:xfrm>
        </p:spPr>
        <p:txBody>
          <a:bodyPr/>
          <a:lstStyle/>
          <a:p>
            <a:r>
              <a:rPr lang="ja-JP" altLang="en-US" sz="4400" dirty="0" smtClean="0">
                <a:solidFill>
                  <a:schemeClr val="tx1"/>
                </a:solidFill>
                <a:effectLst/>
              </a:rPr>
              <a:t>地震</a:t>
            </a:r>
            <a:r>
              <a:rPr lang="ja-JP" altLang="en-US" sz="4400" dirty="0">
                <a:solidFill>
                  <a:schemeClr val="tx1"/>
                </a:solidFill>
                <a:effectLst/>
              </a:rPr>
              <a:t>から</a:t>
            </a:r>
            <a:r>
              <a:rPr lang="ja-JP" altLang="en-US" sz="4400" dirty="0" smtClean="0">
                <a:solidFill>
                  <a:schemeClr val="tx1"/>
                </a:solidFill>
                <a:effectLst/>
              </a:rPr>
              <a:t>の減災意識の向上</a:t>
            </a:r>
            <a:endParaRPr kumimoji="1" lang="ja-JP" altLang="en-US" sz="4400" dirty="0">
              <a:solidFill>
                <a:schemeClr val="tx1"/>
              </a:solidFill>
              <a:effectLst/>
            </a:endParaRPr>
          </a:p>
        </p:txBody>
      </p:sp>
      <p:sp>
        <p:nvSpPr>
          <p:cNvPr id="5" name="タイトル 1"/>
          <p:cNvSpPr txBox="1">
            <a:spLocks/>
          </p:cNvSpPr>
          <p:nvPr/>
        </p:nvSpPr>
        <p:spPr>
          <a:xfrm>
            <a:off x="-17799" y="908720"/>
            <a:ext cx="9144000" cy="131076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lnSpc>
                <a:spcPct val="100000"/>
              </a:lnSpc>
            </a:pPr>
            <a:r>
              <a:rPr lang="ja-JP" altLang="en-US" sz="2800" dirty="0" smtClean="0">
                <a:solidFill>
                  <a:srgbClr val="008000"/>
                </a:solidFill>
                <a:effectLst/>
              </a:rPr>
              <a:t>●震災総合訓練への参加者を増やし、防災意識を高める</a:t>
            </a:r>
            <a:endParaRPr lang="en-US" altLang="ja-JP" sz="2800" dirty="0" smtClean="0">
              <a:solidFill>
                <a:srgbClr val="008000"/>
              </a:solidFill>
              <a:effectLst/>
            </a:endParaRPr>
          </a:p>
          <a:p>
            <a:pPr algn="l">
              <a:lnSpc>
                <a:spcPct val="100000"/>
              </a:lnSpc>
            </a:pPr>
            <a:r>
              <a:rPr lang="ja-JP" altLang="en-US" sz="2800" dirty="0" smtClean="0">
                <a:solidFill>
                  <a:srgbClr val="008000"/>
                </a:solidFill>
                <a:effectLst/>
              </a:rPr>
              <a:t>●震災総合訓練や災害時における地域防災のリーダーとなる防災士を増やす</a:t>
            </a:r>
            <a:endParaRPr lang="en-US" altLang="ja-JP" sz="2800" dirty="0" smtClean="0">
              <a:solidFill>
                <a:srgbClr val="008000"/>
              </a:solidFill>
              <a:effectLst/>
            </a:endParaRPr>
          </a:p>
        </p:txBody>
      </p:sp>
      <p:sp>
        <p:nvSpPr>
          <p:cNvPr id="7" name="スライド番号プレースホルダー 6"/>
          <p:cNvSpPr>
            <a:spLocks noGrp="1"/>
          </p:cNvSpPr>
          <p:nvPr>
            <p:ph type="sldNum" sz="quarter" idx="12"/>
          </p:nvPr>
        </p:nvSpPr>
        <p:spPr>
          <a:xfrm>
            <a:off x="107504" y="6356350"/>
            <a:ext cx="561975" cy="365125"/>
          </a:xfrm>
        </p:spPr>
        <p:txBody>
          <a:bodyPr/>
          <a:lstStyle/>
          <a:p>
            <a:fld id="{D2D8002D-B5B0-4BAC-B1F6-782DDCCE6D9C}" type="slidenum">
              <a:rPr kumimoji="1" lang="ja-JP" altLang="en-US" sz="1600" smtClean="0"/>
              <a:t>19</a:t>
            </a:fld>
            <a:endParaRPr kumimoji="1" lang="ja-JP" altLang="en-US" sz="1600" dirty="0"/>
          </a:p>
        </p:txBody>
      </p:sp>
      <p:sp>
        <p:nvSpPr>
          <p:cNvPr id="18" name="テキスト ボックス 17"/>
          <p:cNvSpPr txBox="1"/>
          <p:nvPr/>
        </p:nvSpPr>
        <p:spPr>
          <a:xfrm>
            <a:off x="179512" y="2435696"/>
            <a:ext cx="4320480" cy="461665"/>
          </a:xfrm>
          <a:prstGeom prst="rect">
            <a:avLst/>
          </a:prstGeom>
          <a:noFill/>
        </p:spPr>
        <p:txBody>
          <a:bodyPr wrap="square" rtlCol="0">
            <a:spAutoFit/>
          </a:bodyPr>
          <a:lstStyle/>
          <a:p>
            <a:r>
              <a:rPr lang="ja-JP" altLang="en-US" sz="2400" dirty="0">
                <a:solidFill>
                  <a:srgbClr val="FF0000"/>
                </a:solidFill>
              </a:rPr>
              <a:t>訓練</a:t>
            </a:r>
            <a:r>
              <a:rPr lang="ja-JP" altLang="en-US" sz="2400" dirty="0" smtClean="0">
                <a:solidFill>
                  <a:srgbClr val="FF0000"/>
                </a:solidFill>
              </a:rPr>
              <a:t>時</a:t>
            </a:r>
            <a:r>
              <a:rPr lang="ja-JP" altLang="en-US" sz="2400" dirty="0">
                <a:solidFill>
                  <a:srgbClr val="FF0000"/>
                </a:solidFill>
              </a:rPr>
              <a:t>に</a:t>
            </a:r>
            <a:r>
              <a:rPr lang="ja-JP" altLang="en-US" sz="2400" dirty="0" smtClean="0">
                <a:solidFill>
                  <a:srgbClr val="FF0000"/>
                </a:solidFill>
              </a:rPr>
              <a:t>おける防災士の指導</a:t>
            </a:r>
            <a:endParaRPr kumimoji="1" lang="ja-JP" altLang="en-US" sz="2400" dirty="0">
              <a:solidFill>
                <a:srgbClr val="FF0000"/>
              </a:solidFill>
            </a:endParaRPr>
          </a:p>
        </p:txBody>
      </p:sp>
      <p:sp>
        <p:nvSpPr>
          <p:cNvPr id="19" name="テキスト ボックス 18"/>
          <p:cNvSpPr txBox="1"/>
          <p:nvPr/>
        </p:nvSpPr>
        <p:spPr>
          <a:xfrm>
            <a:off x="5282096" y="2415346"/>
            <a:ext cx="3240360" cy="461665"/>
          </a:xfrm>
          <a:prstGeom prst="rect">
            <a:avLst/>
          </a:prstGeom>
          <a:noFill/>
        </p:spPr>
        <p:txBody>
          <a:bodyPr wrap="square" rtlCol="0">
            <a:spAutoFit/>
          </a:bodyPr>
          <a:lstStyle/>
          <a:p>
            <a:r>
              <a:rPr lang="ja-JP" altLang="en-US" sz="2400" dirty="0" smtClean="0">
                <a:solidFill>
                  <a:srgbClr val="FF0000"/>
                </a:solidFill>
              </a:rPr>
              <a:t>給水車</a:t>
            </a:r>
            <a:r>
              <a:rPr lang="ja-JP" altLang="en-US" sz="2400" dirty="0">
                <a:solidFill>
                  <a:srgbClr val="FF0000"/>
                </a:solidFill>
              </a:rPr>
              <a:t>に</a:t>
            </a:r>
            <a:r>
              <a:rPr lang="ja-JP" altLang="en-US" sz="2400" dirty="0" smtClean="0">
                <a:solidFill>
                  <a:srgbClr val="FF0000"/>
                </a:solidFill>
              </a:rPr>
              <a:t>よる給水</a:t>
            </a:r>
            <a:r>
              <a:rPr kumimoji="1" lang="ja-JP" altLang="en-US" sz="2400" dirty="0" smtClean="0">
                <a:solidFill>
                  <a:srgbClr val="FF0000"/>
                </a:solidFill>
              </a:rPr>
              <a:t>訓練</a:t>
            </a:r>
            <a:endParaRPr kumimoji="1" lang="ja-JP" altLang="en-US" sz="2400" dirty="0">
              <a:solidFill>
                <a:srgbClr val="FF0000"/>
              </a:solidFill>
            </a:endParaRPr>
          </a:p>
        </p:txBody>
      </p:sp>
      <p:pic>
        <p:nvPicPr>
          <p:cNvPr id="20" name="図 19" descr="\\stg02\share\000_全庁共通\422_危機管理ＳＣ推進課\27防災訓練\北小学校写真\IMG_032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2930342"/>
            <a:ext cx="4140180" cy="3248199"/>
          </a:xfrm>
          <a:prstGeom prst="rect">
            <a:avLst/>
          </a:prstGeom>
          <a:noFill/>
          <a:ln>
            <a:noFill/>
          </a:ln>
        </p:spPr>
      </p:pic>
    </p:spTree>
    <p:extLst>
      <p:ext uri="{BB962C8B-B14F-4D97-AF65-F5344CB8AC3E}">
        <p14:creationId xmlns:p14="http://schemas.microsoft.com/office/powerpoint/2010/main" val="1518610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107504" y="116632"/>
            <a:ext cx="8928992" cy="864096"/>
          </a:xfrm>
        </p:spPr>
        <p:txBody>
          <a:bodyPr/>
          <a:lstStyle/>
          <a:p>
            <a:r>
              <a:rPr lang="ja-JP" altLang="en-US" sz="5200" dirty="0">
                <a:solidFill>
                  <a:schemeClr val="tx1"/>
                </a:solidFill>
                <a:effectLst>
                  <a:outerShdw blurRad="63500" dist="38100" dir="5400000" algn="t" rotWithShape="0">
                    <a:prstClr val="black">
                      <a:alpha val="0"/>
                    </a:prstClr>
                  </a:outerShdw>
                </a:effectLst>
              </a:rPr>
              <a:t>くらしの</a:t>
            </a:r>
            <a:r>
              <a:rPr kumimoji="1" lang="ja-JP" altLang="en-US" sz="5200" dirty="0" smtClean="0">
                <a:solidFill>
                  <a:schemeClr val="tx1"/>
                </a:solidFill>
                <a:effectLst>
                  <a:outerShdw blurRad="63500" dist="38100" dir="5400000" algn="t" rotWithShape="0">
                    <a:prstClr val="black">
                      <a:alpha val="0"/>
                    </a:prstClr>
                  </a:outerShdw>
                </a:effectLst>
              </a:rPr>
              <a:t>安全対策委員会名簿</a:t>
            </a:r>
            <a:endParaRPr kumimoji="1" lang="ja-JP" altLang="en-US" sz="5200" dirty="0">
              <a:solidFill>
                <a:schemeClr val="tx1"/>
              </a:solidFill>
              <a:effectLst>
                <a:outerShdw blurRad="63500" dist="38100" dir="5400000" algn="t" rotWithShape="0">
                  <a:prstClr val="black">
                    <a:alpha val="0"/>
                  </a:prstClr>
                </a:outerShdw>
              </a:effectLst>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984906326"/>
              </p:ext>
            </p:extLst>
          </p:nvPr>
        </p:nvGraphicFramePr>
        <p:xfrm>
          <a:off x="467544" y="980728"/>
          <a:ext cx="8229599" cy="5544612"/>
        </p:xfrm>
        <a:graphic>
          <a:graphicData uri="http://schemas.openxmlformats.org/drawingml/2006/table">
            <a:tbl>
              <a:tblPr firstRow="1" bandRow="1">
                <a:tableStyleId>{7DF18680-E054-41AD-8BC1-D1AEF772440D}</a:tableStyleId>
              </a:tblPr>
              <a:tblGrid>
                <a:gridCol w="946448"/>
                <a:gridCol w="504056"/>
                <a:gridCol w="4104456"/>
                <a:gridCol w="1224136"/>
                <a:gridCol w="1450503"/>
              </a:tblGrid>
              <a:tr h="462051">
                <a:tc gridSpan="2">
                  <a:txBody>
                    <a:bodyPr/>
                    <a:lstStyle/>
                    <a:p>
                      <a:pPr algn="ctr"/>
                      <a:r>
                        <a:rPr kumimoji="1" lang="ja-JP" altLang="en-US" dirty="0" smtClean="0"/>
                        <a:t>区　分</a:t>
                      </a:r>
                      <a:endParaRPr kumimoji="1" lang="ja-JP" altLang="en-US" dirty="0"/>
                    </a:p>
                  </a:txBody>
                  <a:tcPr/>
                </a:tc>
                <a:tc hMerge="1">
                  <a:txBody>
                    <a:bodyPr/>
                    <a:lstStyle/>
                    <a:p>
                      <a:endParaRPr kumimoji="1" lang="ja-JP" altLang="en-US" dirty="0"/>
                    </a:p>
                  </a:txBody>
                  <a:tcPr/>
                </a:tc>
                <a:tc>
                  <a:txBody>
                    <a:bodyPr/>
                    <a:lstStyle/>
                    <a:p>
                      <a:pPr algn="ctr"/>
                      <a:r>
                        <a:rPr kumimoji="1" lang="ja-JP" altLang="en-US" dirty="0" smtClean="0"/>
                        <a:t>構　　成</a:t>
                      </a:r>
                      <a:endParaRPr kumimoji="1" lang="ja-JP" altLang="en-US" dirty="0"/>
                    </a:p>
                  </a:txBody>
                  <a:tcPr/>
                </a:tc>
                <a:tc>
                  <a:txBody>
                    <a:bodyPr/>
                    <a:lstStyle/>
                    <a:p>
                      <a:pPr algn="ctr"/>
                      <a:r>
                        <a:rPr kumimoji="1" lang="ja-JP" altLang="en-US" smtClean="0"/>
                        <a:t>役職</a:t>
                      </a:r>
                      <a:endParaRPr kumimoji="1" lang="ja-JP" altLang="en-US" dirty="0"/>
                    </a:p>
                  </a:txBody>
                  <a:tcPr/>
                </a:tc>
                <a:tc>
                  <a:txBody>
                    <a:bodyPr/>
                    <a:lstStyle/>
                    <a:p>
                      <a:pPr algn="ctr"/>
                      <a:r>
                        <a:rPr kumimoji="1" lang="ja-JP" altLang="en-US" dirty="0" smtClean="0"/>
                        <a:t>名前</a:t>
                      </a:r>
                      <a:endParaRPr kumimoji="1" lang="ja-JP" altLang="en-US" dirty="0"/>
                    </a:p>
                  </a:txBody>
                  <a:tcPr/>
                </a:tc>
              </a:tr>
              <a:tr h="462051">
                <a:tc rowSpan="5">
                  <a:txBody>
                    <a:bodyPr/>
                    <a:lstStyle/>
                    <a:p>
                      <a:pPr algn="ctr"/>
                      <a:r>
                        <a:rPr kumimoji="1" lang="ja-JP" altLang="en-US" dirty="0" smtClean="0"/>
                        <a:t>町民団体等</a:t>
                      </a:r>
                      <a:endParaRPr kumimoji="1" lang="ja-JP" altLang="en-US" dirty="0"/>
                    </a:p>
                  </a:txBody>
                  <a:tcPr anchor="ctr"/>
                </a:tc>
                <a:tc>
                  <a:txBody>
                    <a:bodyPr/>
                    <a:lstStyle/>
                    <a:p>
                      <a:pPr algn="ctr"/>
                      <a:r>
                        <a:rPr kumimoji="1" lang="en-US" altLang="ja-JP" dirty="0" smtClean="0"/>
                        <a:t>1</a:t>
                      </a:r>
                      <a:endParaRPr kumimoji="1" lang="ja-JP" altLang="en-US" dirty="0"/>
                    </a:p>
                  </a:txBody>
                  <a:tcPr anchor="ctr"/>
                </a:tc>
                <a:tc>
                  <a:txBody>
                    <a:bodyPr/>
                    <a:lstStyle/>
                    <a:p>
                      <a:r>
                        <a:rPr kumimoji="1" lang="ja-JP" altLang="en-US" dirty="0" smtClean="0"/>
                        <a:t>箕輪町商工会</a:t>
                      </a:r>
                      <a:endParaRPr kumimoji="1" lang="ja-JP" altLang="en-US" dirty="0"/>
                    </a:p>
                  </a:txBody>
                  <a:tcPr anchor="ctr"/>
                </a:tc>
                <a:tc>
                  <a:txBody>
                    <a:bodyPr/>
                    <a:lstStyle/>
                    <a:p>
                      <a:pPr algn="ctr"/>
                      <a:r>
                        <a:rPr kumimoji="1" lang="ja-JP" altLang="en-US" dirty="0" smtClean="0"/>
                        <a:t>会　長</a:t>
                      </a:r>
                      <a:endParaRPr kumimoji="1" lang="ja-JP" altLang="en-US" dirty="0"/>
                    </a:p>
                  </a:txBody>
                  <a:tcPr anchor="ctr"/>
                </a:tc>
                <a:tc>
                  <a:txBody>
                    <a:bodyPr/>
                    <a:lstStyle/>
                    <a:p>
                      <a:pPr algn="ctr"/>
                      <a:r>
                        <a:rPr kumimoji="1" lang="ja-JP" altLang="en-US" dirty="0" smtClean="0"/>
                        <a:t>黒田　重行</a:t>
                      </a:r>
                      <a:endParaRPr kumimoji="1" lang="ja-JP" altLang="en-US" dirty="0"/>
                    </a:p>
                  </a:txBody>
                  <a:tcPr anchor="ctr"/>
                </a:tc>
              </a:tr>
              <a:tr h="462051">
                <a:tc vMerge="1">
                  <a:txBody>
                    <a:bodyPr/>
                    <a:lstStyle/>
                    <a:p>
                      <a:endParaRPr kumimoji="1" lang="ja-JP" altLang="en-US" dirty="0"/>
                    </a:p>
                  </a:txBody>
                  <a:tcPr/>
                </a:tc>
                <a:tc>
                  <a:txBody>
                    <a:bodyPr/>
                    <a:lstStyle/>
                    <a:p>
                      <a:pPr algn="ctr"/>
                      <a:r>
                        <a:rPr kumimoji="1" lang="en-US" altLang="ja-JP" dirty="0" smtClean="0"/>
                        <a:t>2</a:t>
                      </a:r>
                      <a:endParaRPr kumimoji="1" lang="ja-JP" altLang="en-US" dirty="0"/>
                    </a:p>
                  </a:txBody>
                  <a:tcPr anchor="ctr"/>
                </a:tc>
                <a:tc>
                  <a:txBody>
                    <a:bodyPr/>
                    <a:lstStyle/>
                    <a:p>
                      <a:r>
                        <a:rPr kumimoji="1" lang="ja-JP" altLang="en-US" dirty="0" smtClean="0"/>
                        <a:t>箕輪町</a:t>
                      </a:r>
                      <a:r>
                        <a:rPr kumimoji="1" lang="ja-JP" altLang="en-US" dirty="0" err="1" smtClean="0"/>
                        <a:t>身体障がい</a:t>
                      </a:r>
                      <a:r>
                        <a:rPr kumimoji="1" lang="ja-JP" altLang="en-US" dirty="0" smtClean="0"/>
                        <a:t>者福祉協会</a:t>
                      </a:r>
                      <a:endParaRPr kumimoji="1" lang="ja-JP" altLang="en-US" dirty="0"/>
                    </a:p>
                  </a:txBody>
                  <a:tcPr anchor="ctr"/>
                </a:tc>
                <a:tc>
                  <a:txBody>
                    <a:bodyPr/>
                    <a:lstStyle/>
                    <a:p>
                      <a:pPr algn="ctr"/>
                      <a:r>
                        <a:rPr kumimoji="1" lang="ja-JP" altLang="en-US" dirty="0" smtClean="0"/>
                        <a:t>会　長</a:t>
                      </a:r>
                      <a:endParaRPr kumimoji="1" lang="ja-JP" altLang="en-US" dirty="0"/>
                    </a:p>
                  </a:txBody>
                  <a:tcPr anchor="ctr"/>
                </a:tc>
                <a:tc>
                  <a:txBody>
                    <a:bodyPr/>
                    <a:lstStyle/>
                    <a:p>
                      <a:pPr algn="ctr"/>
                      <a:r>
                        <a:rPr kumimoji="1" lang="ja-JP" altLang="en-US" dirty="0" smtClean="0"/>
                        <a:t>登内　嘉夫</a:t>
                      </a:r>
                      <a:endParaRPr kumimoji="1" lang="ja-JP" altLang="en-US" dirty="0"/>
                    </a:p>
                  </a:txBody>
                  <a:tcPr anchor="ctr"/>
                </a:tc>
              </a:tr>
              <a:tr h="462051">
                <a:tc vMerge="1">
                  <a:txBody>
                    <a:bodyPr/>
                    <a:lstStyle/>
                    <a:p>
                      <a:endParaRPr kumimoji="1" lang="ja-JP" altLang="en-US" dirty="0"/>
                    </a:p>
                  </a:txBody>
                  <a:tcPr/>
                </a:tc>
                <a:tc>
                  <a:txBody>
                    <a:bodyPr/>
                    <a:lstStyle/>
                    <a:p>
                      <a:pPr algn="ctr"/>
                      <a:r>
                        <a:rPr kumimoji="1" lang="en-US" altLang="ja-JP" dirty="0" smtClean="0"/>
                        <a:t>3</a:t>
                      </a:r>
                      <a:endParaRPr kumimoji="1" lang="ja-JP" altLang="en-US" dirty="0"/>
                    </a:p>
                  </a:txBody>
                  <a:tcPr anchor="ctr"/>
                </a:tc>
                <a:tc>
                  <a:txBody>
                    <a:bodyPr/>
                    <a:lstStyle/>
                    <a:p>
                      <a:r>
                        <a:rPr kumimoji="1" lang="ja-JP" altLang="en-US" dirty="0" smtClean="0"/>
                        <a:t>箕輪町国際交流協会</a:t>
                      </a:r>
                      <a:endParaRPr kumimoji="1" lang="ja-JP" altLang="en-US" dirty="0"/>
                    </a:p>
                  </a:txBody>
                  <a:tcPr anchor="ctr"/>
                </a:tc>
                <a:tc>
                  <a:txBody>
                    <a:bodyPr/>
                    <a:lstStyle/>
                    <a:p>
                      <a:pPr algn="ctr"/>
                      <a:r>
                        <a:rPr kumimoji="1" lang="ja-JP" altLang="en-US" dirty="0" smtClean="0"/>
                        <a:t>会　長</a:t>
                      </a:r>
                      <a:endParaRPr kumimoji="1" lang="ja-JP" altLang="en-US" dirty="0"/>
                    </a:p>
                  </a:txBody>
                  <a:tcPr anchor="ctr"/>
                </a:tc>
                <a:tc>
                  <a:txBody>
                    <a:bodyPr/>
                    <a:lstStyle/>
                    <a:p>
                      <a:pPr algn="ctr"/>
                      <a:r>
                        <a:rPr kumimoji="1" lang="ja-JP" altLang="en-US" dirty="0" smtClean="0"/>
                        <a:t>市川　治實</a:t>
                      </a:r>
                      <a:endParaRPr kumimoji="1" lang="ja-JP" altLang="en-US" dirty="0"/>
                    </a:p>
                  </a:txBody>
                  <a:tcPr anchor="ctr"/>
                </a:tc>
              </a:tr>
              <a:tr h="462051">
                <a:tc vMerge="1">
                  <a:txBody>
                    <a:bodyPr/>
                    <a:lstStyle/>
                    <a:p>
                      <a:endParaRPr kumimoji="1" lang="ja-JP" altLang="en-US" dirty="0"/>
                    </a:p>
                  </a:txBody>
                  <a:tcPr/>
                </a:tc>
                <a:tc>
                  <a:txBody>
                    <a:bodyPr/>
                    <a:lstStyle/>
                    <a:p>
                      <a:pPr algn="ctr"/>
                      <a:r>
                        <a:rPr kumimoji="1" lang="en-US" altLang="ja-JP" dirty="0" smtClean="0"/>
                        <a:t>4</a:t>
                      </a:r>
                      <a:endParaRPr kumimoji="1" lang="ja-JP" altLang="en-US" dirty="0"/>
                    </a:p>
                  </a:txBody>
                  <a:tcPr anchor="ctr"/>
                </a:tc>
                <a:tc>
                  <a:txBody>
                    <a:bodyPr/>
                    <a:lstStyle/>
                    <a:p>
                      <a:r>
                        <a:rPr kumimoji="1" lang="ja-JP" altLang="en-US" dirty="0" smtClean="0"/>
                        <a:t>ＪＡ上伊那箕輪町地区</a:t>
                      </a:r>
                      <a:endParaRPr kumimoji="1" lang="ja-JP" altLang="en-US" dirty="0"/>
                    </a:p>
                  </a:txBody>
                  <a:tcPr anchor="ctr"/>
                </a:tc>
                <a:tc>
                  <a:txBody>
                    <a:bodyPr/>
                    <a:lstStyle/>
                    <a:p>
                      <a:pPr algn="ctr"/>
                      <a:r>
                        <a:rPr kumimoji="1" lang="ja-JP" altLang="en-US" dirty="0" smtClean="0"/>
                        <a:t>代表理事</a:t>
                      </a:r>
                      <a:endParaRPr kumimoji="1" lang="ja-JP" altLang="en-US" dirty="0"/>
                    </a:p>
                  </a:txBody>
                  <a:tcPr anchor="ctr"/>
                </a:tc>
                <a:tc>
                  <a:txBody>
                    <a:bodyPr/>
                    <a:lstStyle/>
                    <a:p>
                      <a:pPr algn="ctr"/>
                      <a:r>
                        <a:rPr kumimoji="1" lang="ja-JP" altLang="en-US" dirty="0" smtClean="0"/>
                        <a:t>征矢　和夫</a:t>
                      </a:r>
                      <a:endParaRPr kumimoji="1" lang="ja-JP" altLang="en-US" dirty="0"/>
                    </a:p>
                  </a:txBody>
                  <a:tcPr anchor="ctr"/>
                </a:tc>
              </a:tr>
              <a:tr h="462051">
                <a:tc vMerge="1">
                  <a:txBody>
                    <a:bodyPr/>
                    <a:lstStyle/>
                    <a:p>
                      <a:endParaRPr kumimoji="1" lang="ja-JP" altLang="en-US"/>
                    </a:p>
                  </a:txBody>
                  <a:tcPr/>
                </a:tc>
                <a:tc>
                  <a:txBody>
                    <a:bodyPr/>
                    <a:lstStyle/>
                    <a:p>
                      <a:pPr algn="ctr"/>
                      <a:r>
                        <a:rPr kumimoji="1" lang="en-US" altLang="ja-JP" dirty="0" smtClean="0"/>
                        <a:t>5</a:t>
                      </a:r>
                      <a:endParaRPr kumimoji="1" lang="ja-JP" altLang="en-US" dirty="0"/>
                    </a:p>
                  </a:txBody>
                  <a:tcPr anchor="ctr"/>
                </a:tc>
                <a:tc>
                  <a:txBody>
                    <a:bodyPr/>
                    <a:lstStyle/>
                    <a:p>
                      <a:r>
                        <a:rPr kumimoji="1" lang="ja-JP" altLang="en-US" dirty="0" smtClean="0"/>
                        <a:t>箕輪町青色パトロール隊</a:t>
                      </a:r>
                      <a:endParaRPr kumimoji="1" lang="ja-JP" altLang="en-US" dirty="0"/>
                    </a:p>
                  </a:txBody>
                  <a:tcPr anchor="ctr"/>
                </a:tc>
                <a:tc>
                  <a:txBody>
                    <a:bodyPr/>
                    <a:lstStyle/>
                    <a:p>
                      <a:pPr algn="ctr"/>
                      <a:r>
                        <a:rPr kumimoji="1" lang="ja-JP" altLang="en-US" dirty="0" smtClean="0"/>
                        <a:t>代　表</a:t>
                      </a:r>
                      <a:endParaRPr kumimoji="1" lang="ja-JP" altLang="en-US" dirty="0"/>
                    </a:p>
                  </a:txBody>
                  <a:tcPr anchor="ctr"/>
                </a:tc>
                <a:tc>
                  <a:txBody>
                    <a:bodyPr/>
                    <a:lstStyle/>
                    <a:p>
                      <a:pPr algn="ctr"/>
                      <a:r>
                        <a:rPr kumimoji="1" lang="ja-JP" altLang="en-US" dirty="0" smtClean="0"/>
                        <a:t>吉崎　進</a:t>
                      </a:r>
                      <a:endParaRPr kumimoji="1" lang="ja-JP" altLang="en-US" dirty="0"/>
                    </a:p>
                  </a:txBody>
                  <a:tcPr anchor="ctr"/>
                </a:tc>
              </a:tr>
              <a:tr h="462051">
                <a:tc rowSpan="2">
                  <a:txBody>
                    <a:bodyPr/>
                    <a:lstStyle/>
                    <a:p>
                      <a:pPr algn="ctr"/>
                      <a:r>
                        <a:rPr kumimoji="1" lang="ja-JP" altLang="en-US" dirty="0" smtClean="0"/>
                        <a:t>関係機関等</a:t>
                      </a:r>
                      <a:endParaRPr kumimoji="1" lang="ja-JP" altLang="en-US" dirty="0"/>
                    </a:p>
                  </a:txBody>
                  <a:tcPr anchor="ctr"/>
                </a:tc>
                <a:tc>
                  <a:txBody>
                    <a:bodyPr/>
                    <a:lstStyle/>
                    <a:p>
                      <a:pPr algn="ctr"/>
                      <a:r>
                        <a:rPr kumimoji="1" lang="en-US" altLang="ja-JP" dirty="0" smtClean="0"/>
                        <a:t>6</a:t>
                      </a:r>
                      <a:endParaRPr kumimoji="1" lang="ja-JP" altLang="en-US" dirty="0"/>
                    </a:p>
                  </a:txBody>
                  <a:tcPr anchor="ctr"/>
                </a:tc>
                <a:tc>
                  <a:txBody>
                    <a:bodyPr/>
                    <a:lstStyle/>
                    <a:p>
                      <a:r>
                        <a:rPr kumimoji="1" lang="ja-JP" altLang="en-US" dirty="0" smtClean="0"/>
                        <a:t>箕輪町消防団</a:t>
                      </a:r>
                      <a:endParaRPr kumimoji="1" lang="ja-JP" altLang="en-US" dirty="0"/>
                    </a:p>
                  </a:txBody>
                  <a:tcPr anchor="ctr"/>
                </a:tc>
                <a:tc>
                  <a:txBody>
                    <a:bodyPr/>
                    <a:lstStyle/>
                    <a:p>
                      <a:pPr algn="ctr"/>
                      <a:r>
                        <a:rPr kumimoji="1" lang="ja-JP" altLang="en-US" dirty="0" smtClean="0"/>
                        <a:t>団　長</a:t>
                      </a:r>
                      <a:endParaRPr kumimoji="1" lang="ja-JP" altLang="en-US" dirty="0"/>
                    </a:p>
                  </a:txBody>
                  <a:tcPr anchor="ctr"/>
                </a:tc>
                <a:tc>
                  <a:txBody>
                    <a:bodyPr/>
                    <a:lstStyle/>
                    <a:p>
                      <a:pPr algn="ctr"/>
                      <a:r>
                        <a:rPr kumimoji="1" lang="ja-JP" altLang="en-US" dirty="0" smtClean="0"/>
                        <a:t>市川　一人</a:t>
                      </a:r>
                      <a:endParaRPr kumimoji="1" lang="ja-JP" altLang="en-US" dirty="0"/>
                    </a:p>
                  </a:txBody>
                  <a:tcPr anchor="ctr"/>
                </a:tc>
              </a:tr>
              <a:tr h="462051">
                <a:tc vMerge="1">
                  <a:txBody>
                    <a:bodyPr/>
                    <a:lstStyle/>
                    <a:p>
                      <a:pPr algn="ctr"/>
                      <a:endParaRPr kumimoji="1" lang="ja-JP" altLang="en-US" dirty="0"/>
                    </a:p>
                  </a:txBody>
                  <a:tcPr anchor="ctr"/>
                </a:tc>
                <a:tc>
                  <a:txBody>
                    <a:bodyPr/>
                    <a:lstStyle/>
                    <a:p>
                      <a:pPr algn="ctr"/>
                      <a:r>
                        <a:rPr kumimoji="1" lang="en-US" altLang="ja-JP" dirty="0" smtClean="0"/>
                        <a:t>7</a:t>
                      </a:r>
                      <a:endParaRPr kumimoji="1" lang="ja-JP" altLang="en-US" dirty="0"/>
                    </a:p>
                  </a:txBody>
                  <a:tcPr anchor="ctr"/>
                </a:tc>
                <a:tc>
                  <a:txBody>
                    <a:bodyPr/>
                    <a:lstStyle/>
                    <a:p>
                      <a:r>
                        <a:rPr kumimoji="1" lang="ja-JP" altLang="en-US" dirty="0" smtClean="0"/>
                        <a:t>箕輪町日赤奉仕団</a:t>
                      </a:r>
                      <a:endParaRPr kumimoji="1" lang="ja-JP" altLang="en-US" dirty="0"/>
                    </a:p>
                  </a:txBody>
                  <a:tcPr anchor="ctr"/>
                </a:tc>
                <a:tc>
                  <a:txBody>
                    <a:bodyPr/>
                    <a:lstStyle/>
                    <a:p>
                      <a:pPr algn="ctr"/>
                      <a:r>
                        <a:rPr kumimoji="1" lang="ja-JP" altLang="en-US" dirty="0" smtClean="0"/>
                        <a:t>委員長</a:t>
                      </a:r>
                      <a:endParaRPr kumimoji="1" lang="ja-JP" altLang="en-US" dirty="0"/>
                    </a:p>
                  </a:txBody>
                  <a:tcPr anchor="ctr"/>
                </a:tc>
                <a:tc>
                  <a:txBody>
                    <a:bodyPr/>
                    <a:lstStyle/>
                    <a:p>
                      <a:pPr algn="ctr"/>
                      <a:r>
                        <a:rPr kumimoji="1" lang="ja-JP" altLang="en-US" dirty="0" smtClean="0"/>
                        <a:t>小林　瑞穂</a:t>
                      </a:r>
                      <a:endParaRPr kumimoji="1" lang="ja-JP" altLang="en-US" dirty="0"/>
                    </a:p>
                  </a:txBody>
                  <a:tcPr anchor="ctr"/>
                </a:tc>
              </a:tr>
              <a:tr h="462051">
                <a:tc rowSpan="4">
                  <a:txBody>
                    <a:bodyPr/>
                    <a:lstStyle/>
                    <a:p>
                      <a:pPr algn="ctr"/>
                      <a:r>
                        <a:rPr kumimoji="1" lang="ja-JP" altLang="en-US" dirty="0" smtClean="0"/>
                        <a:t>行政関係</a:t>
                      </a:r>
                      <a:endParaRPr kumimoji="1" lang="ja-JP" altLang="en-US" dirty="0"/>
                    </a:p>
                  </a:txBody>
                  <a:tcPr anchor="ctr">
                    <a:solidFill>
                      <a:srgbClr val="DBECD4"/>
                    </a:solidFill>
                  </a:tcPr>
                </a:tc>
                <a:tc>
                  <a:txBody>
                    <a:bodyPr/>
                    <a:lstStyle/>
                    <a:p>
                      <a:pPr algn="ctr"/>
                      <a:r>
                        <a:rPr kumimoji="1" lang="en-US" altLang="ja-JP" dirty="0" smtClean="0"/>
                        <a:t>8</a:t>
                      </a:r>
                      <a:endParaRPr kumimoji="1" lang="ja-JP" altLang="en-US" dirty="0"/>
                    </a:p>
                  </a:txBody>
                  <a:tcPr anchor="ctr"/>
                </a:tc>
                <a:tc>
                  <a:txBody>
                    <a:bodyPr/>
                    <a:lstStyle/>
                    <a:p>
                      <a:r>
                        <a:rPr kumimoji="1" lang="ja-JP" altLang="en-US" dirty="0" smtClean="0"/>
                        <a:t>箕輪町交番</a:t>
                      </a:r>
                      <a:endParaRPr kumimoji="1" lang="ja-JP" altLang="en-US" dirty="0"/>
                    </a:p>
                  </a:txBody>
                  <a:tcPr anchor="ctr"/>
                </a:tc>
                <a:tc>
                  <a:txBody>
                    <a:bodyPr/>
                    <a:lstStyle/>
                    <a:p>
                      <a:pPr algn="ctr"/>
                      <a:r>
                        <a:rPr kumimoji="1" lang="ja-JP" altLang="en-US" dirty="0" smtClean="0"/>
                        <a:t>所　長</a:t>
                      </a:r>
                      <a:endParaRPr kumimoji="1" lang="ja-JP" altLang="en-US" dirty="0"/>
                    </a:p>
                  </a:txBody>
                  <a:tcPr anchor="ctr"/>
                </a:tc>
                <a:tc>
                  <a:txBody>
                    <a:bodyPr/>
                    <a:lstStyle/>
                    <a:p>
                      <a:pPr algn="ctr"/>
                      <a:r>
                        <a:rPr kumimoji="1" lang="ja-JP" altLang="en-US" dirty="0" smtClean="0"/>
                        <a:t>髙橋　公男</a:t>
                      </a:r>
                      <a:endParaRPr kumimoji="1" lang="ja-JP" altLang="en-US" dirty="0"/>
                    </a:p>
                  </a:txBody>
                  <a:tcPr anchor="ctr"/>
                </a:tc>
              </a:tr>
              <a:tr h="462051">
                <a:tc vMerge="1">
                  <a:txBody>
                    <a:bodyPr/>
                    <a:lstStyle/>
                    <a:p>
                      <a:endParaRPr kumimoji="1" lang="ja-JP" altLang="en-US"/>
                    </a:p>
                  </a:txBody>
                  <a:tcPr/>
                </a:tc>
                <a:tc>
                  <a:txBody>
                    <a:bodyPr/>
                    <a:lstStyle/>
                    <a:p>
                      <a:pPr algn="ctr"/>
                      <a:r>
                        <a:rPr kumimoji="1" lang="en-US" altLang="ja-JP" dirty="0" smtClean="0"/>
                        <a:t>9</a:t>
                      </a:r>
                      <a:endParaRPr kumimoji="1" lang="ja-JP" altLang="en-US" dirty="0"/>
                    </a:p>
                  </a:txBody>
                  <a:tcPr anchor="ctr"/>
                </a:tc>
                <a:tc>
                  <a:txBody>
                    <a:bodyPr/>
                    <a:lstStyle/>
                    <a:p>
                      <a:r>
                        <a:rPr kumimoji="1" lang="ja-JP" altLang="en-US" dirty="0" smtClean="0"/>
                        <a:t>箕輪町住民環境課</a:t>
                      </a:r>
                      <a:endParaRPr kumimoji="1" lang="ja-JP" altLang="en-US" dirty="0"/>
                    </a:p>
                  </a:txBody>
                  <a:tcPr anchor="ctr"/>
                </a:tc>
                <a:tc>
                  <a:txBody>
                    <a:bodyPr/>
                    <a:lstStyle/>
                    <a:p>
                      <a:pPr algn="ctr"/>
                      <a:r>
                        <a:rPr kumimoji="1" lang="ja-JP" altLang="en-US" dirty="0" smtClean="0"/>
                        <a:t>課　長</a:t>
                      </a:r>
                      <a:endParaRPr kumimoji="1" lang="ja-JP" altLang="en-US" dirty="0"/>
                    </a:p>
                  </a:txBody>
                  <a:tcPr anchor="ctr"/>
                </a:tc>
                <a:tc>
                  <a:txBody>
                    <a:bodyPr/>
                    <a:lstStyle/>
                    <a:p>
                      <a:pPr algn="ctr"/>
                      <a:r>
                        <a:rPr kumimoji="1" lang="ja-JP" altLang="en-US" dirty="0" smtClean="0"/>
                        <a:t>毛利　岳夫</a:t>
                      </a:r>
                      <a:endParaRPr kumimoji="1" lang="ja-JP" altLang="en-US" dirty="0"/>
                    </a:p>
                  </a:txBody>
                  <a:tcPr anchor="ctr"/>
                </a:tc>
              </a:tr>
              <a:tr h="462051">
                <a:tc vMerge="1">
                  <a:txBody>
                    <a:bodyPr/>
                    <a:lstStyle/>
                    <a:p>
                      <a:endParaRPr kumimoji="1" lang="ja-JP" altLang="en-US" dirty="0"/>
                    </a:p>
                  </a:txBody>
                  <a:tcPr/>
                </a:tc>
                <a:tc>
                  <a:txBody>
                    <a:bodyPr/>
                    <a:lstStyle/>
                    <a:p>
                      <a:pPr algn="ctr"/>
                      <a:r>
                        <a:rPr kumimoji="1" lang="en-US" altLang="ja-JP" dirty="0" smtClean="0"/>
                        <a:t>10</a:t>
                      </a:r>
                      <a:endParaRPr kumimoji="1" lang="ja-JP" altLang="en-US" dirty="0"/>
                    </a:p>
                  </a:txBody>
                  <a:tcPr anchor="ctr"/>
                </a:tc>
                <a:tc>
                  <a:txBody>
                    <a:bodyPr/>
                    <a:lstStyle/>
                    <a:p>
                      <a:r>
                        <a:rPr kumimoji="1" lang="ja-JP" altLang="en-US" dirty="0" smtClean="0"/>
                        <a:t>箕輪町商工観光推進室</a:t>
                      </a:r>
                      <a:endParaRPr kumimoji="1" lang="ja-JP" altLang="en-US" dirty="0"/>
                    </a:p>
                  </a:txBody>
                  <a:tcPr anchor="ctr"/>
                </a:tc>
                <a:tc>
                  <a:txBody>
                    <a:bodyPr/>
                    <a:lstStyle/>
                    <a:p>
                      <a:pPr algn="ctr"/>
                      <a:r>
                        <a:rPr kumimoji="1" lang="ja-JP" altLang="en-US" dirty="0" smtClean="0"/>
                        <a:t>室　長</a:t>
                      </a:r>
                      <a:endParaRPr kumimoji="1" lang="ja-JP" altLang="en-US" dirty="0"/>
                    </a:p>
                  </a:txBody>
                  <a:tcPr anchor="ctr"/>
                </a:tc>
                <a:tc>
                  <a:txBody>
                    <a:bodyPr/>
                    <a:lstStyle/>
                    <a:p>
                      <a:pPr algn="ctr"/>
                      <a:r>
                        <a:rPr kumimoji="1" lang="ja-JP" altLang="en-US" dirty="0" smtClean="0"/>
                        <a:t>山口　弘司</a:t>
                      </a:r>
                      <a:endParaRPr kumimoji="1" lang="ja-JP" altLang="en-US" dirty="0"/>
                    </a:p>
                  </a:txBody>
                  <a:tcPr anchor="ctr"/>
                </a:tc>
              </a:tr>
              <a:tr h="462051">
                <a:tc vMerge="1">
                  <a:txBody>
                    <a:bodyPr/>
                    <a:lstStyle/>
                    <a:p>
                      <a:endParaRPr kumimoji="1" lang="ja-JP" altLang="en-US" dirty="0"/>
                    </a:p>
                  </a:txBody>
                  <a:tcPr/>
                </a:tc>
                <a:tc>
                  <a:txBody>
                    <a:bodyPr/>
                    <a:lstStyle/>
                    <a:p>
                      <a:pPr algn="ctr"/>
                      <a:r>
                        <a:rPr kumimoji="1" lang="en-US" altLang="ja-JP" dirty="0" smtClean="0"/>
                        <a:t>11</a:t>
                      </a:r>
                      <a:endParaRPr kumimoji="1" lang="ja-JP" altLang="en-US" dirty="0"/>
                    </a:p>
                  </a:txBody>
                  <a:tcPr anchor="ctr"/>
                </a:tc>
                <a:tc>
                  <a:txBody>
                    <a:bodyPr/>
                    <a:lstStyle/>
                    <a:p>
                      <a:r>
                        <a:rPr kumimoji="1" lang="ja-JP" altLang="en-US" dirty="0" smtClean="0"/>
                        <a:t>箕輪町総務課消防防災係</a:t>
                      </a:r>
                      <a:endParaRPr kumimoji="1" lang="ja-JP" altLang="en-US" dirty="0"/>
                    </a:p>
                  </a:txBody>
                  <a:tcPr anchor="ctr"/>
                </a:tc>
                <a:tc>
                  <a:txBody>
                    <a:bodyPr/>
                    <a:lstStyle/>
                    <a:p>
                      <a:pPr algn="ctr"/>
                      <a:r>
                        <a:rPr kumimoji="1" lang="ja-JP" altLang="en-US" dirty="0" smtClean="0"/>
                        <a:t>係　長</a:t>
                      </a:r>
                      <a:endParaRPr kumimoji="1" lang="ja-JP" altLang="en-US" dirty="0"/>
                    </a:p>
                  </a:txBody>
                  <a:tcPr anchor="ctr"/>
                </a:tc>
                <a:tc>
                  <a:txBody>
                    <a:bodyPr/>
                    <a:lstStyle/>
                    <a:p>
                      <a:pPr algn="ctr"/>
                      <a:r>
                        <a:rPr kumimoji="1" lang="ja-JP" altLang="en-US" dirty="0" smtClean="0"/>
                        <a:t>丸山　敦</a:t>
                      </a:r>
                      <a:endParaRPr kumimoji="1" lang="ja-JP" altLang="en-US" dirty="0"/>
                    </a:p>
                  </a:txBody>
                  <a:tcPr anchor="ctr"/>
                </a:tc>
              </a:tr>
            </a:tbl>
          </a:graphicData>
        </a:graphic>
      </p:graphicFrame>
      <p:sp>
        <p:nvSpPr>
          <p:cNvPr id="3" name="スライド番号プレースホルダー 2"/>
          <p:cNvSpPr>
            <a:spLocks noGrp="1"/>
          </p:cNvSpPr>
          <p:nvPr>
            <p:ph type="sldNum" sz="quarter" idx="12"/>
          </p:nvPr>
        </p:nvSpPr>
        <p:spPr>
          <a:xfrm>
            <a:off x="683568" y="6356350"/>
            <a:ext cx="561975" cy="365125"/>
          </a:xfrm>
        </p:spPr>
        <p:txBody>
          <a:bodyPr/>
          <a:lstStyle/>
          <a:p>
            <a:fld id="{D2D8002D-B5B0-4BAC-B1F6-782DDCCE6D9C}" type="slidenum">
              <a:rPr kumimoji="1" lang="ja-JP" altLang="en-US" sz="1600" smtClean="0"/>
              <a:t>2</a:t>
            </a:fld>
            <a:endParaRPr kumimoji="1" lang="ja-JP" altLang="en-US" sz="1600" dirty="0"/>
          </a:p>
        </p:txBody>
      </p:sp>
    </p:spTree>
    <p:extLst>
      <p:ext uri="{BB962C8B-B14F-4D97-AF65-F5344CB8AC3E}">
        <p14:creationId xmlns:p14="http://schemas.microsoft.com/office/powerpoint/2010/main" val="36848815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6463" y="1738126"/>
            <a:ext cx="3052002" cy="2289002"/>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936" y="1738127"/>
            <a:ext cx="3052002" cy="2289002"/>
          </a:xfrm>
          <a:prstGeom prst="rect">
            <a:avLst/>
          </a:prstGeom>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2360" y="5589240"/>
            <a:ext cx="1331640" cy="1119861"/>
          </a:xfrm>
          <a:prstGeom prst="rect">
            <a:avLst/>
          </a:prstGeom>
        </p:spPr>
      </p:pic>
      <p:sp>
        <p:nvSpPr>
          <p:cNvPr id="2" name="タイトル 1"/>
          <p:cNvSpPr>
            <a:spLocks noGrp="1"/>
          </p:cNvSpPr>
          <p:nvPr>
            <p:ph type="title"/>
          </p:nvPr>
        </p:nvSpPr>
        <p:spPr>
          <a:xfrm>
            <a:off x="1232694" y="0"/>
            <a:ext cx="6291634" cy="764704"/>
          </a:xfrm>
        </p:spPr>
        <p:txBody>
          <a:bodyPr/>
          <a:lstStyle/>
          <a:p>
            <a:r>
              <a:rPr lang="ja-JP" altLang="en-US" sz="4400" dirty="0">
                <a:solidFill>
                  <a:schemeClr val="tx1"/>
                </a:solidFill>
                <a:effectLst/>
              </a:rPr>
              <a:t>地震</a:t>
            </a:r>
            <a:r>
              <a:rPr lang="ja-JP" altLang="en-US" sz="4400" dirty="0" smtClean="0">
                <a:solidFill>
                  <a:schemeClr val="tx1"/>
                </a:solidFill>
                <a:effectLst/>
              </a:rPr>
              <a:t>による減災対策等</a:t>
            </a:r>
            <a:endParaRPr kumimoji="1" lang="ja-JP" altLang="en-US" sz="4400" dirty="0">
              <a:solidFill>
                <a:schemeClr val="tx1"/>
              </a:solidFill>
              <a:effectLst/>
            </a:endParaRPr>
          </a:p>
        </p:txBody>
      </p:sp>
      <p:sp>
        <p:nvSpPr>
          <p:cNvPr id="5" name="タイトル 1"/>
          <p:cNvSpPr txBox="1">
            <a:spLocks/>
          </p:cNvSpPr>
          <p:nvPr/>
        </p:nvSpPr>
        <p:spPr>
          <a:xfrm>
            <a:off x="503520" y="599300"/>
            <a:ext cx="8229600" cy="936104"/>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lnSpc>
                <a:spcPct val="100000"/>
              </a:lnSpc>
            </a:pPr>
            <a:r>
              <a:rPr lang="ja-JP" altLang="en-US" sz="2800" dirty="0" smtClean="0">
                <a:solidFill>
                  <a:srgbClr val="008000"/>
                </a:solidFill>
                <a:effectLst/>
              </a:rPr>
              <a:t>●</a:t>
            </a:r>
            <a:r>
              <a:rPr lang="ja-JP" altLang="en-US" sz="2800" dirty="0">
                <a:solidFill>
                  <a:srgbClr val="008000"/>
                </a:solidFill>
                <a:effectLst/>
              </a:rPr>
              <a:t>家具</a:t>
            </a:r>
            <a:r>
              <a:rPr lang="ja-JP" altLang="en-US" sz="2800" dirty="0" smtClean="0">
                <a:solidFill>
                  <a:srgbClr val="008000"/>
                </a:solidFill>
                <a:effectLst/>
              </a:rPr>
              <a:t>を固定し、転倒による死傷を予防する</a:t>
            </a:r>
            <a:endParaRPr lang="en-US" altLang="ja-JP" sz="2800" dirty="0" smtClean="0">
              <a:solidFill>
                <a:srgbClr val="008000"/>
              </a:solidFill>
              <a:effectLst/>
            </a:endParaRPr>
          </a:p>
          <a:p>
            <a:pPr algn="l">
              <a:lnSpc>
                <a:spcPct val="100000"/>
              </a:lnSpc>
            </a:pPr>
            <a:r>
              <a:rPr lang="ja-JP" altLang="en-US" sz="2800" dirty="0" smtClean="0">
                <a:solidFill>
                  <a:srgbClr val="008000"/>
                </a:solidFill>
                <a:effectLst/>
              </a:rPr>
              <a:t>●感震ブレーカーを整備し通電火災を防ぐ</a:t>
            </a:r>
            <a:endParaRPr lang="en-US" altLang="ja-JP" sz="2800" dirty="0" smtClean="0">
              <a:solidFill>
                <a:srgbClr val="008000"/>
              </a:solidFill>
              <a:effectLst/>
            </a:endParaRPr>
          </a:p>
        </p:txBody>
      </p:sp>
      <p:pic>
        <p:nvPicPr>
          <p:cNvPr id="8"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426" y="4449737"/>
            <a:ext cx="3038673" cy="2279005"/>
          </a:xfrm>
          <a:prstGeom prst="rect">
            <a:avLst/>
          </a:prstGeom>
        </p:spPr>
      </p:pic>
      <p:pic>
        <p:nvPicPr>
          <p:cNvPr id="9" name="図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14144" y="4509120"/>
            <a:ext cx="3034320" cy="2275740"/>
          </a:xfrm>
          <a:prstGeom prst="rect">
            <a:avLst/>
          </a:prstGeom>
        </p:spPr>
      </p:pic>
      <p:sp>
        <p:nvSpPr>
          <p:cNvPr id="10" name="ストライプ矢印 9"/>
          <p:cNvSpPr/>
          <p:nvPr/>
        </p:nvSpPr>
        <p:spPr>
          <a:xfrm>
            <a:off x="3635896" y="5337212"/>
            <a:ext cx="1872208" cy="504056"/>
          </a:xfrm>
          <a:prstGeom prst="stripedRightArrow">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232694" y="3988072"/>
            <a:ext cx="1224136" cy="461665"/>
          </a:xfrm>
          <a:prstGeom prst="rect">
            <a:avLst/>
          </a:prstGeom>
          <a:noFill/>
        </p:spPr>
        <p:txBody>
          <a:bodyPr wrap="square" rtlCol="0">
            <a:spAutoFit/>
          </a:bodyPr>
          <a:lstStyle/>
          <a:p>
            <a:r>
              <a:rPr lang="ja-JP" altLang="en-US" sz="2400" dirty="0" smtClean="0">
                <a:solidFill>
                  <a:srgbClr val="1419EC"/>
                </a:solidFill>
                <a:latin typeface="ＭＳ Ｐゴシック" panose="020B0600070205080204" pitchFamily="50" charset="-128"/>
                <a:ea typeface="ＭＳ Ｐゴシック" panose="020B0600070205080204" pitchFamily="50" charset="-128"/>
              </a:rPr>
              <a:t>Ｂ</a:t>
            </a:r>
            <a:r>
              <a:rPr kumimoji="1" lang="ja-JP" altLang="en-US" sz="2400" dirty="0" smtClean="0">
                <a:solidFill>
                  <a:srgbClr val="1419EC"/>
                </a:solidFill>
                <a:latin typeface="ＭＳ Ｐゴシック" panose="020B0600070205080204" pitchFamily="50" charset="-128"/>
                <a:ea typeface="ＭＳ Ｐゴシック" panose="020B0600070205080204" pitchFamily="50" charset="-128"/>
              </a:rPr>
              <a:t>ｅｆｏｒｅ</a:t>
            </a:r>
            <a:endParaRPr kumimoji="1" lang="ja-JP" altLang="en-US" sz="2400" dirty="0">
              <a:solidFill>
                <a:srgbClr val="1419EC"/>
              </a:solidFill>
              <a:latin typeface="ＭＳ Ｐゴシック" panose="020B0600070205080204" pitchFamily="50" charset="-128"/>
              <a:ea typeface="ＭＳ Ｐゴシック" panose="020B0600070205080204" pitchFamily="50" charset="-128"/>
            </a:endParaRPr>
          </a:p>
        </p:txBody>
      </p:sp>
      <p:sp>
        <p:nvSpPr>
          <p:cNvPr id="12" name="テキスト ボックス 11"/>
          <p:cNvSpPr txBox="1"/>
          <p:nvPr/>
        </p:nvSpPr>
        <p:spPr>
          <a:xfrm>
            <a:off x="6875767" y="4027129"/>
            <a:ext cx="910084" cy="461665"/>
          </a:xfrm>
          <a:prstGeom prst="rect">
            <a:avLst/>
          </a:prstGeom>
          <a:noFill/>
        </p:spPr>
        <p:txBody>
          <a:bodyPr wrap="square" rtlCol="0">
            <a:spAutoFit/>
          </a:bodyPr>
          <a:lstStyle/>
          <a:p>
            <a:r>
              <a:rPr lang="ja-JP" altLang="en-US" sz="2400" dirty="0" smtClean="0">
                <a:solidFill>
                  <a:srgbClr val="FF0000"/>
                </a:solidFill>
                <a:latin typeface="ＭＳ Ｐゴシック" panose="020B0600070205080204" pitchFamily="50" charset="-128"/>
                <a:ea typeface="ＭＳ Ｐゴシック" panose="020B0600070205080204" pitchFamily="50" charset="-128"/>
              </a:rPr>
              <a:t>Ａ</a:t>
            </a:r>
            <a:r>
              <a:rPr kumimoji="1" lang="ja-JP" altLang="en-US" sz="2400" dirty="0" smtClean="0">
                <a:solidFill>
                  <a:srgbClr val="FF0000"/>
                </a:solidFill>
                <a:latin typeface="ＭＳ Ｐゴシック" panose="020B0600070205080204" pitchFamily="50" charset="-128"/>
                <a:ea typeface="ＭＳ Ｐゴシック" panose="020B0600070205080204" pitchFamily="50" charset="-128"/>
              </a:rPr>
              <a:t>ｆ</a:t>
            </a:r>
            <a:r>
              <a:rPr kumimoji="1" lang="en-US" altLang="ja-JP" sz="2400" dirty="0" err="1" smtClean="0">
                <a:solidFill>
                  <a:srgbClr val="FF0000"/>
                </a:solidFill>
                <a:latin typeface="ＭＳ Ｐゴシック" panose="020B0600070205080204" pitchFamily="50" charset="-128"/>
                <a:ea typeface="ＭＳ Ｐゴシック" panose="020B0600070205080204" pitchFamily="50" charset="-128"/>
              </a:rPr>
              <a:t>ter</a:t>
            </a:r>
            <a:endParaRPr kumimoji="1" lang="ja-JP" altLang="en-US" sz="2400" dirty="0">
              <a:solidFill>
                <a:srgbClr val="FF0000"/>
              </a:solidFill>
              <a:latin typeface="ＭＳ Ｐゴシック" panose="020B0600070205080204" pitchFamily="50" charset="-128"/>
              <a:ea typeface="ＭＳ Ｐゴシック" panose="020B0600070205080204" pitchFamily="50" charset="-128"/>
            </a:endParaRPr>
          </a:p>
        </p:txBody>
      </p:sp>
      <p:sp>
        <p:nvSpPr>
          <p:cNvPr id="15" name="ストライプ矢印 14"/>
          <p:cNvSpPr/>
          <p:nvPr/>
        </p:nvSpPr>
        <p:spPr>
          <a:xfrm>
            <a:off x="3649427" y="2888940"/>
            <a:ext cx="1872208" cy="504056"/>
          </a:xfrm>
          <a:prstGeom prst="stripedRightArrow">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6"/>
          <p:cNvSpPr>
            <a:spLocks noGrp="1"/>
          </p:cNvSpPr>
          <p:nvPr>
            <p:ph type="sldNum" sz="quarter" idx="12"/>
          </p:nvPr>
        </p:nvSpPr>
        <p:spPr>
          <a:xfrm>
            <a:off x="107504" y="6356350"/>
            <a:ext cx="561975" cy="365125"/>
          </a:xfrm>
        </p:spPr>
        <p:txBody>
          <a:bodyPr/>
          <a:lstStyle/>
          <a:p>
            <a:fld id="{D2D8002D-B5B0-4BAC-B1F6-782DDCCE6D9C}" type="slidenum">
              <a:rPr kumimoji="1" lang="ja-JP" altLang="en-US" sz="1600" smtClean="0"/>
              <a:t>20</a:t>
            </a:fld>
            <a:endParaRPr kumimoji="1" lang="ja-JP" altLang="en-US" sz="1600" dirty="0"/>
          </a:p>
        </p:txBody>
      </p:sp>
    </p:spTree>
    <p:extLst>
      <p:ext uri="{BB962C8B-B14F-4D97-AF65-F5344CB8AC3E}">
        <p14:creationId xmlns:p14="http://schemas.microsoft.com/office/powerpoint/2010/main" val="33877748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661248"/>
            <a:ext cx="1331640" cy="1119861"/>
          </a:xfrm>
          <a:prstGeom prst="rect">
            <a:avLst/>
          </a:prstGeom>
        </p:spPr>
      </p:pic>
      <p:sp>
        <p:nvSpPr>
          <p:cNvPr id="2" name="タイトル 1"/>
          <p:cNvSpPr>
            <a:spLocks noGrp="1"/>
          </p:cNvSpPr>
          <p:nvPr>
            <p:ph type="title"/>
          </p:nvPr>
        </p:nvSpPr>
        <p:spPr>
          <a:xfrm>
            <a:off x="457200" y="0"/>
            <a:ext cx="8229600" cy="764704"/>
          </a:xfrm>
        </p:spPr>
        <p:txBody>
          <a:bodyPr/>
          <a:lstStyle/>
          <a:p>
            <a:r>
              <a:rPr lang="ja-JP" altLang="en-US" sz="4400" dirty="0">
                <a:solidFill>
                  <a:schemeClr val="tx1"/>
                </a:solidFill>
                <a:effectLst/>
              </a:rPr>
              <a:t>実績</a:t>
            </a:r>
            <a:r>
              <a:rPr lang="ja-JP" altLang="en-US" sz="4400" dirty="0" smtClean="0">
                <a:solidFill>
                  <a:schemeClr val="tx1"/>
                </a:solidFill>
                <a:effectLst/>
              </a:rPr>
              <a:t>と</a:t>
            </a:r>
            <a:r>
              <a:rPr lang="ja-JP" altLang="en-US" sz="4400" dirty="0">
                <a:solidFill>
                  <a:schemeClr val="tx1"/>
                </a:solidFill>
                <a:effectLst/>
              </a:rPr>
              <a:t>計画</a:t>
            </a:r>
            <a:endParaRPr kumimoji="1" lang="ja-JP" altLang="en-US" sz="4400" dirty="0">
              <a:solidFill>
                <a:schemeClr val="tx1"/>
              </a:solidFill>
              <a:effectLst/>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768906225"/>
              </p:ext>
            </p:extLst>
          </p:nvPr>
        </p:nvGraphicFramePr>
        <p:xfrm>
          <a:off x="425871" y="726657"/>
          <a:ext cx="8394601" cy="5837587"/>
        </p:xfrm>
        <a:graphic>
          <a:graphicData uri="http://schemas.openxmlformats.org/drawingml/2006/table">
            <a:tbl>
              <a:tblPr firstRow="1" bandRow="1">
                <a:tableStyleId>{7DF18680-E054-41AD-8BC1-D1AEF772440D}</a:tableStyleId>
              </a:tblPr>
              <a:tblGrid>
                <a:gridCol w="2236034"/>
                <a:gridCol w="1214025"/>
                <a:gridCol w="1294808"/>
                <a:gridCol w="1211743"/>
                <a:gridCol w="1211743"/>
                <a:gridCol w="1226248"/>
              </a:tblGrid>
              <a:tr h="550824">
                <a:tc rowSpan="2">
                  <a:txBody>
                    <a:bodyPr/>
                    <a:lstStyle/>
                    <a:p>
                      <a:r>
                        <a:rPr kumimoji="1" lang="ja-JP" altLang="en-US" sz="1800" b="0" dirty="0" smtClean="0">
                          <a:solidFill>
                            <a:schemeClr val="bg1"/>
                          </a:solidFill>
                          <a:latin typeface="ＭＳ ゴシック" panose="020B0609070205080204" pitchFamily="49" charset="-128"/>
                          <a:ea typeface="ＭＳ ゴシック" panose="020B0609070205080204" pitchFamily="49" charset="-128"/>
                        </a:rPr>
                        <a:t>実績と今後の計画</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r>
                        <a:rPr kumimoji="1" lang="ja-JP" altLang="en-US" b="0" dirty="0" smtClean="0">
                          <a:latin typeface="ＭＳ ゴシック" panose="020B0609070205080204" pitchFamily="49" charset="-128"/>
                          <a:ea typeface="ＭＳ ゴシック" panose="020B0609070205080204" pitchFamily="49" charset="-128"/>
                        </a:rPr>
                        <a:t>実　績</a:t>
                      </a:r>
                      <a:endParaRPr kumimoji="1" lang="ja-JP" altLang="en-US" b="0" dirty="0">
                        <a:latin typeface="ＭＳ ゴシック" panose="020B0609070205080204" pitchFamily="49" charset="-128"/>
                        <a:ea typeface="ＭＳ ゴシック" panose="020B0609070205080204" pitchFamily="49" charset="-128"/>
                      </a:endParaRPr>
                    </a:p>
                  </a:txBody>
                  <a:tcPr anchor="ctr">
                    <a:solidFill>
                      <a:srgbClr val="669900"/>
                    </a:solidFill>
                  </a:tcPr>
                </a:tc>
                <a:tc gridSpan="4">
                  <a:txBody>
                    <a:bodyPr/>
                    <a:lstStyle/>
                    <a:p>
                      <a:pPr algn="ctr"/>
                      <a:r>
                        <a:rPr kumimoji="1" lang="ja-JP" altLang="en-US" b="0" dirty="0" smtClean="0">
                          <a:latin typeface="ＭＳ ゴシック" panose="020B0609070205080204" pitchFamily="49" charset="-128"/>
                          <a:ea typeface="ＭＳ ゴシック" panose="020B0609070205080204" pitchFamily="49" charset="-128"/>
                        </a:rPr>
                        <a:t>計画（予定）</a:t>
                      </a:r>
                      <a:endParaRPr kumimoji="1" lang="ja-JP" altLang="en-US" b="0" dirty="0">
                        <a:latin typeface="ＭＳ ゴシック" panose="020B0609070205080204" pitchFamily="49" charset="-128"/>
                        <a:ea typeface="ＭＳ ゴシック" panose="020B0609070205080204" pitchFamily="49" charset="-128"/>
                      </a:endParaRPr>
                    </a:p>
                  </a:txBody>
                  <a:tcPr anchor="ctr">
                    <a:solidFill>
                      <a:srgbClr val="669900"/>
                    </a:solidFill>
                  </a:tcPr>
                </a:tc>
                <a:tc hMerge="1">
                  <a:txBody>
                    <a:bodyPr/>
                    <a:lstStyle/>
                    <a:p>
                      <a:pPr algn="ctr"/>
                      <a:endParaRPr kumimoji="1" lang="ja-JP" altLang="en-US" b="0" dirty="0">
                        <a:latin typeface="ＭＳ ゴシック" panose="020B0609070205080204" pitchFamily="49" charset="-128"/>
                        <a:ea typeface="ＭＳ ゴシック" panose="020B0609070205080204" pitchFamily="49" charset="-128"/>
                      </a:endParaRPr>
                    </a:p>
                  </a:txBody>
                  <a:tcPr anchor="ctr">
                    <a:solidFill>
                      <a:srgbClr val="669900"/>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r>
              <a:tr h="551425">
                <a:tc vMerge="1">
                  <a:txBody>
                    <a:bodyPr/>
                    <a:lstStyle/>
                    <a:p>
                      <a:endParaRPr kumimoji="1" lang="ja-JP" altLang="en-US" dirty="0"/>
                    </a:p>
                  </a:txBody>
                  <a:tcP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2015</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2016</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gridSpan="3">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2017</a:t>
                      </a:r>
                      <a:r>
                        <a:rPr kumimoji="1" lang="ja-JP" altLang="en-US" sz="1800" dirty="0" smtClean="0">
                          <a:latin typeface="ＭＳ ゴシック" panose="020B0609070205080204" pitchFamily="49" charset="-128"/>
                          <a:ea typeface="ＭＳ ゴシック" panose="020B0609070205080204" pitchFamily="49" charset="-128"/>
                        </a:rPr>
                        <a:t>～</a:t>
                      </a:r>
                      <a:r>
                        <a:rPr kumimoji="1" lang="en-US" altLang="ja-JP" sz="1800" dirty="0" smtClean="0">
                          <a:latin typeface="ＭＳ ゴシック" panose="020B0609070205080204" pitchFamily="49" charset="-128"/>
                          <a:ea typeface="ＭＳ ゴシック" panose="020B0609070205080204" pitchFamily="49" charset="-128"/>
                        </a:rPr>
                        <a:t>2021</a:t>
                      </a:r>
                    </a:p>
                    <a:p>
                      <a:pPr algn="ctr"/>
                      <a:r>
                        <a:rPr kumimoji="1" lang="ja-JP" altLang="en-US" sz="1800" dirty="0" smtClean="0">
                          <a:latin typeface="ＭＳ ゴシック" panose="020B0609070205080204" pitchFamily="49" charset="-128"/>
                          <a:ea typeface="ＭＳ ゴシック" panose="020B0609070205080204" pitchFamily="49" charset="-128"/>
                        </a:rPr>
                        <a:t>（５年間）</a:t>
                      </a:r>
                      <a:endParaRPr kumimoji="1" lang="ja-JP" altLang="en-US" sz="18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nchor="ctr"/>
                </a:tc>
              </a:tr>
              <a:tr h="1439431">
                <a:tc>
                  <a:txBody>
                    <a:bodyPr/>
                    <a:lstStyle/>
                    <a:p>
                      <a:pPr algn="ctr"/>
                      <a:r>
                        <a:rPr kumimoji="1" lang="ja-JP" altLang="en-US" i="1" dirty="0" smtClean="0">
                          <a:solidFill>
                            <a:schemeClr val="bg1"/>
                          </a:solidFill>
                          <a:latin typeface="ＭＳ ゴシック" panose="020B0609070205080204" pitchFamily="49" charset="-128"/>
                          <a:ea typeface="ＭＳ ゴシック" panose="020B0609070205080204" pitchFamily="49" charset="-128"/>
                        </a:rPr>
                        <a:t>減災・防災意識の向上と減災対策推進</a:t>
                      </a:r>
                      <a:endParaRPr kumimoji="1" lang="ja-JP" altLang="en-US" i="1"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en-US" altLang="ja-JP" dirty="0" smtClean="0">
                        <a:latin typeface="ＭＳ ゴシック" panose="020B0609070205080204" pitchFamily="49" charset="-128"/>
                        <a:ea typeface="ＭＳ ゴシック" panose="020B0609070205080204" pitchFamily="49" charset="-128"/>
                      </a:endParaRPr>
                    </a:p>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r>
              <a:tr h="1296144">
                <a:tc>
                  <a:txBody>
                    <a:bodyPr/>
                    <a:lstStyle/>
                    <a:p>
                      <a:pPr algn="ctr"/>
                      <a:r>
                        <a:rPr kumimoji="1" lang="ja-JP" altLang="en-US" i="1" dirty="0" smtClean="0">
                          <a:solidFill>
                            <a:schemeClr val="bg1"/>
                          </a:solidFill>
                          <a:latin typeface="ＭＳ ゴシック" panose="020B0609070205080204" pitchFamily="49" charset="-128"/>
                          <a:ea typeface="ＭＳ ゴシック" panose="020B0609070205080204" pitchFamily="49" charset="-128"/>
                        </a:rPr>
                        <a:t>ＳＣモデル地区への減災対策重点推進</a:t>
                      </a:r>
                      <a:endParaRPr kumimoji="1" lang="ja-JP" altLang="en-US" i="1"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gridSpan="3">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a:p>
                  </a:txBody>
                  <a:tcPr/>
                </a:tc>
                <a:tc hMerge="1">
                  <a:txBody>
                    <a:bodyPr/>
                    <a:lstStyle/>
                    <a:p>
                      <a:endParaRPr kumimoji="1" lang="ja-JP" altLang="en-US"/>
                    </a:p>
                  </a:txBody>
                  <a:tcPr/>
                </a:tc>
              </a:tr>
              <a:tr h="637036">
                <a:tc rowSpan="3">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対策委員会の関わり</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gridSpan="3">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r>
              <a:tr h="637036">
                <a:tc vMerge="1">
                  <a:txBody>
                    <a:bodyPr/>
                    <a:lstStyle/>
                    <a:p>
                      <a:endParaRPr kumimoji="1" lang="ja-JP" altLang="en-US"/>
                    </a:p>
                  </a:txBody>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gridSpan="3">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r>
              <a:tr h="637036">
                <a:tc vMerge="1">
                  <a:txBody>
                    <a:bodyPr/>
                    <a:lstStyle/>
                    <a:p>
                      <a:endParaRPr kumimoji="1" lang="ja-JP" altLang="en-US"/>
                    </a:p>
                  </a:txBody>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gridSpan="3">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r>
            </a:tbl>
          </a:graphicData>
        </a:graphic>
      </p:graphicFrame>
      <p:sp>
        <p:nvSpPr>
          <p:cNvPr id="8" name="テキスト ボックス 7"/>
          <p:cNvSpPr txBox="1"/>
          <p:nvPr/>
        </p:nvSpPr>
        <p:spPr>
          <a:xfrm>
            <a:off x="2843808" y="1949136"/>
            <a:ext cx="728269" cy="369332"/>
          </a:xfrm>
          <a:prstGeom prst="rect">
            <a:avLst/>
          </a:prstGeom>
          <a:noFill/>
          <a:ln w="12700" cmpd="sng">
            <a:solidFill>
              <a:srgbClr val="1419EC"/>
            </a:solidFill>
          </a:ln>
        </p:spPr>
        <p:txBody>
          <a:bodyPr wrap="square" rtlCol="0">
            <a:spAutoFit/>
          </a:bodyPr>
          <a:lstStyle/>
          <a:p>
            <a:pPr algn="ctr"/>
            <a:r>
              <a:rPr lang="ja-JP" altLang="en-US" dirty="0">
                <a:solidFill>
                  <a:srgbClr val="1419EC"/>
                </a:solidFill>
                <a:latin typeface="ＭＳ ゴシック" panose="020B0609070205080204" pitchFamily="49" charset="-128"/>
                <a:ea typeface="ＭＳ ゴシック" panose="020B0609070205080204" pitchFamily="49" charset="-128"/>
              </a:rPr>
              <a:t>新規</a:t>
            </a:r>
            <a:endParaRPr kumimoji="1" lang="ja-JP" altLang="en-US" dirty="0">
              <a:solidFill>
                <a:srgbClr val="1419EC"/>
              </a:solidFill>
              <a:latin typeface="ＭＳ ゴシック" panose="020B0609070205080204" pitchFamily="49" charset="-128"/>
              <a:ea typeface="ＭＳ ゴシック" panose="020B0609070205080204" pitchFamily="49" charset="-128"/>
            </a:endParaRPr>
          </a:p>
        </p:txBody>
      </p:sp>
      <p:cxnSp>
        <p:nvCxnSpPr>
          <p:cNvPr id="9" name="直線コネクタ 8"/>
          <p:cNvCxnSpPr/>
          <p:nvPr/>
        </p:nvCxnSpPr>
        <p:spPr>
          <a:xfrm flipV="1">
            <a:off x="3607278" y="2073656"/>
            <a:ext cx="539081" cy="9016"/>
          </a:xfrm>
          <a:prstGeom prst="line">
            <a:avLst/>
          </a:prstGeom>
          <a:ln w="50800">
            <a:solidFill>
              <a:srgbClr val="1419EC"/>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4185582" y="2073656"/>
            <a:ext cx="720080" cy="0"/>
          </a:xfrm>
          <a:prstGeom prst="line">
            <a:avLst/>
          </a:prstGeom>
          <a:ln w="50800">
            <a:solidFill>
              <a:srgbClr val="1419EC"/>
            </a:solidFill>
            <a:prstDash val="sysDash"/>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4942068" y="1946740"/>
            <a:ext cx="927720" cy="369332"/>
          </a:xfrm>
          <a:prstGeom prst="rect">
            <a:avLst/>
          </a:prstGeom>
          <a:noFill/>
          <a:ln w="12700" cmpd="sng">
            <a:solidFill>
              <a:srgbClr val="1419EC"/>
            </a:solidFill>
          </a:ln>
        </p:spPr>
        <p:txBody>
          <a:bodyPr wrap="square" rtlCol="0">
            <a:spAutoFit/>
          </a:bodyPr>
          <a:lstStyle/>
          <a:p>
            <a:pPr algn="ctr"/>
            <a:r>
              <a:rPr lang="ja-JP" altLang="en-US" dirty="0">
                <a:solidFill>
                  <a:srgbClr val="1419EC"/>
                </a:solidFill>
                <a:latin typeface="ＭＳ ゴシック" panose="020B0609070205080204" pitchFamily="49" charset="-128"/>
                <a:ea typeface="ＭＳ ゴシック" panose="020B0609070205080204" pitchFamily="49" charset="-128"/>
              </a:rPr>
              <a:t>継続</a:t>
            </a:r>
            <a:endParaRPr kumimoji="1" lang="ja-JP" altLang="en-US" dirty="0">
              <a:solidFill>
                <a:srgbClr val="1419EC"/>
              </a:solidFill>
              <a:latin typeface="ＭＳ ゴシック" panose="020B0609070205080204" pitchFamily="49" charset="-128"/>
              <a:ea typeface="ＭＳ ゴシック" panose="020B0609070205080204" pitchFamily="49" charset="-128"/>
            </a:endParaRPr>
          </a:p>
        </p:txBody>
      </p:sp>
      <p:cxnSp>
        <p:nvCxnSpPr>
          <p:cNvPr id="15" name="直線コネクタ 14"/>
          <p:cNvCxnSpPr/>
          <p:nvPr/>
        </p:nvCxnSpPr>
        <p:spPr>
          <a:xfrm>
            <a:off x="5927538" y="2070651"/>
            <a:ext cx="2748918" cy="0"/>
          </a:xfrm>
          <a:prstGeom prst="line">
            <a:avLst/>
          </a:prstGeom>
          <a:ln w="50800">
            <a:solidFill>
              <a:srgbClr val="1419EC"/>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3906838" y="5840432"/>
            <a:ext cx="4913633" cy="369332"/>
          </a:xfrm>
          <a:prstGeom prst="rect">
            <a:avLst/>
          </a:prstGeom>
          <a:noFill/>
          <a:ln w="12700" cmpd="sng">
            <a:noFill/>
          </a:ln>
        </p:spPr>
        <p:txBody>
          <a:bodyPr wrap="square" rtlCol="0">
            <a:spAutoFit/>
          </a:bodyPr>
          <a:lstStyle/>
          <a:p>
            <a:r>
              <a:rPr lang="ja-JP" altLang="en-US" dirty="0" smtClean="0">
                <a:solidFill>
                  <a:srgbClr val="1419EC"/>
                </a:solidFill>
                <a:latin typeface="ＭＳ ゴシック" panose="020B0609070205080204" pitchFamily="49" charset="-128"/>
                <a:ea typeface="ＭＳ ゴシック" panose="020B0609070205080204" pitchFamily="49" charset="-128"/>
              </a:rPr>
              <a:t>●モデル地区との共同取組みの要請・支援</a:t>
            </a:r>
            <a:endParaRPr kumimoji="1" lang="ja-JP" altLang="en-US" dirty="0">
              <a:solidFill>
                <a:srgbClr val="1419EC"/>
              </a:solidFill>
              <a:latin typeface="ＭＳ ゴシック" panose="020B0609070205080204" pitchFamily="49" charset="-128"/>
              <a:ea typeface="ＭＳ ゴシック" panose="020B0609070205080204" pitchFamily="49" charset="-128"/>
            </a:endParaRPr>
          </a:p>
        </p:txBody>
      </p:sp>
      <p:sp>
        <p:nvSpPr>
          <p:cNvPr id="17" name="テキスト ボックス 16"/>
          <p:cNvSpPr txBox="1"/>
          <p:nvPr/>
        </p:nvSpPr>
        <p:spPr>
          <a:xfrm>
            <a:off x="3906838" y="5448165"/>
            <a:ext cx="3472159" cy="369332"/>
          </a:xfrm>
          <a:prstGeom prst="rect">
            <a:avLst/>
          </a:prstGeom>
          <a:noFill/>
          <a:ln w="12700" cmpd="sng">
            <a:noFill/>
          </a:ln>
        </p:spPr>
        <p:txBody>
          <a:bodyPr wrap="square" rtlCol="0">
            <a:spAutoFit/>
          </a:bodyPr>
          <a:lstStyle/>
          <a:p>
            <a:r>
              <a:rPr lang="ja-JP" altLang="en-US" dirty="0" smtClean="0">
                <a:solidFill>
                  <a:srgbClr val="1419EC"/>
                </a:solidFill>
                <a:latin typeface="ＭＳ ゴシック" panose="020B0609070205080204" pitchFamily="49" charset="-128"/>
                <a:ea typeface="ＭＳ ゴシック" panose="020B0609070205080204" pitchFamily="49" charset="-128"/>
              </a:rPr>
              <a:t>●アンケート内容の検討・実施</a:t>
            </a:r>
            <a:endParaRPr kumimoji="1" lang="ja-JP" altLang="en-US" dirty="0">
              <a:solidFill>
                <a:srgbClr val="1419EC"/>
              </a:solidFill>
              <a:latin typeface="ＭＳ ゴシック" panose="020B0609070205080204" pitchFamily="49" charset="-128"/>
              <a:ea typeface="ＭＳ ゴシック" panose="020B0609070205080204" pitchFamily="49" charset="-128"/>
            </a:endParaRPr>
          </a:p>
        </p:txBody>
      </p:sp>
      <p:sp>
        <p:nvSpPr>
          <p:cNvPr id="18" name="テキスト ボックス 17"/>
          <p:cNvSpPr txBox="1"/>
          <p:nvPr/>
        </p:nvSpPr>
        <p:spPr>
          <a:xfrm>
            <a:off x="2634083" y="4675048"/>
            <a:ext cx="6017668" cy="369332"/>
          </a:xfrm>
          <a:prstGeom prst="rect">
            <a:avLst/>
          </a:prstGeom>
          <a:noFill/>
          <a:ln w="12700" cmpd="sng">
            <a:noFill/>
          </a:ln>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●地震</a:t>
            </a:r>
            <a:r>
              <a:rPr lang="ja-JP" altLang="en-US" dirty="0">
                <a:latin typeface="ＭＳ ゴシック" panose="020B0609070205080204" pitchFamily="49" charset="-128"/>
                <a:ea typeface="ＭＳ ゴシック" panose="020B0609070205080204" pitchFamily="49" charset="-128"/>
              </a:rPr>
              <a:t>被害</a:t>
            </a:r>
            <a:r>
              <a:rPr lang="ja-JP" altLang="en-US" dirty="0" smtClean="0">
                <a:latin typeface="ＭＳ ゴシック" panose="020B0609070205080204" pitchFamily="49" charset="-128"/>
                <a:ea typeface="ＭＳ ゴシック" panose="020B0609070205080204" pitchFamily="49" charset="-128"/>
              </a:rPr>
              <a:t>の軽減対策を新課題に設定</a:t>
            </a:r>
            <a:endParaRPr lang="en-US" altLang="ja-JP" dirty="0" smtClean="0">
              <a:latin typeface="ＭＳ ゴシック" panose="020B0609070205080204" pitchFamily="49" charset="-128"/>
              <a:ea typeface="ＭＳ ゴシック" panose="020B0609070205080204" pitchFamily="49" charset="-128"/>
            </a:endParaRPr>
          </a:p>
        </p:txBody>
      </p:sp>
      <p:sp>
        <p:nvSpPr>
          <p:cNvPr id="19" name="テキスト ボックス 18"/>
          <p:cNvSpPr txBox="1"/>
          <p:nvPr/>
        </p:nvSpPr>
        <p:spPr>
          <a:xfrm>
            <a:off x="3986137" y="3384509"/>
            <a:ext cx="728269" cy="369332"/>
          </a:xfrm>
          <a:prstGeom prst="rect">
            <a:avLst/>
          </a:prstGeom>
          <a:noFill/>
          <a:ln w="12700" cmpd="sng">
            <a:solidFill>
              <a:srgbClr val="1419EC"/>
            </a:solidFill>
          </a:ln>
        </p:spPr>
        <p:txBody>
          <a:bodyPr wrap="square" rtlCol="0">
            <a:spAutoFit/>
          </a:bodyPr>
          <a:lstStyle/>
          <a:p>
            <a:pPr algn="ctr"/>
            <a:r>
              <a:rPr lang="ja-JP" altLang="en-US" dirty="0">
                <a:solidFill>
                  <a:srgbClr val="1419EC"/>
                </a:solidFill>
                <a:latin typeface="ＭＳ ゴシック" panose="020B0609070205080204" pitchFamily="49" charset="-128"/>
                <a:ea typeface="ＭＳ ゴシック" panose="020B0609070205080204" pitchFamily="49" charset="-128"/>
              </a:rPr>
              <a:t>新規</a:t>
            </a:r>
            <a:endParaRPr kumimoji="1" lang="ja-JP" altLang="en-US" dirty="0">
              <a:solidFill>
                <a:srgbClr val="1419EC"/>
              </a:solidFill>
              <a:latin typeface="ＭＳ ゴシック" panose="020B0609070205080204" pitchFamily="49" charset="-128"/>
              <a:ea typeface="ＭＳ ゴシック" panose="020B0609070205080204" pitchFamily="49" charset="-128"/>
            </a:endParaRPr>
          </a:p>
        </p:txBody>
      </p:sp>
      <p:cxnSp>
        <p:nvCxnSpPr>
          <p:cNvPr id="20" name="直線コネクタ 19"/>
          <p:cNvCxnSpPr/>
          <p:nvPr/>
        </p:nvCxnSpPr>
        <p:spPr>
          <a:xfrm>
            <a:off x="4724204" y="3526423"/>
            <a:ext cx="3952251" cy="0"/>
          </a:xfrm>
          <a:prstGeom prst="line">
            <a:avLst/>
          </a:prstGeom>
          <a:ln w="50800">
            <a:solidFill>
              <a:srgbClr val="1419EC"/>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3916580" y="2350869"/>
            <a:ext cx="4789752" cy="369332"/>
          </a:xfrm>
          <a:prstGeom prst="rect">
            <a:avLst/>
          </a:prstGeom>
          <a:noFill/>
        </p:spPr>
        <p:txBody>
          <a:bodyPr wrap="square" rtlCol="0">
            <a:spAutoFit/>
          </a:bodyPr>
          <a:lstStyle/>
          <a:p>
            <a:r>
              <a:rPr kumimoji="1" lang="ja-JP" altLang="en-US" dirty="0" smtClean="0">
                <a:solidFill>
                  <a:srgbClr val="1419EC"/>
                </a:solidFill>
              </a:rPr>
              <a:t>広報・イベントでのＰＲを中心とした啓発</a:t>
            </a:r>
            <a:endParaRPr kumimoji="1" lang="ja-JP" altLang="en-US" dirty="0">
              <a:solidFill>
                <a:srgbClr val="1419EC"/>
              </a:solidFill>
            </a:endParaRPr>
          </a:p>
        </p:txBody>
      </p:sp>
      <p:sp>
        <p:nvSpPr>
          <p:cNvPr id="21" name="テキスト ボックス 20"/>
          <p:cNvSpPr txBox="1"/>
          <p:nvPr/>
        </p:nvSpPr>
        <p:spPr>
          <a:xfrm>
            <a:off x="4000843" y="3731910"/>
            <a:ext cx="4675613" cy="369332"/>
          </a:xfrm>
          <a:prstGeom prst="rect">
            <a:avLst/>
          </a:prstGeom>
          <a:noFill/>
        </p:spPr>
        <p:txBody>
          <a:bodyPr wrap="square" rtlCol="0">
            <a:spAutoFit/>
          </a:bodyPr>
          <a:lstStyle/>
          <a:p>
            <a:r>
              <a:rPr lang="ja-JP" altLang="en-US" dirty="0" smtClean="0">
                <a:solidFill>
                  <a:srgbClr val="1419EC"/>
                </a:solidFill>
              </a:rPr>
              <a:t>モデル地区への先行普及を推進</a:t>
            </a:r>
            <a:endParaRPr kumimoji="1" lang="ja-JP" altLang="en-US" dirty="0">
              <a:solidFill>
                <a:srgbClr val="1419EC"/>
              </a:solidFill>
            </a:endParaRPr>
          </a:p>
        </p:txBody>
      </p:sp>
      <p:sp>
        <p:nvSpPr>
          <p:cNvPr id="22" name="テキスト ボックス 21"/>
          <p:cNvSpPr txBox="1"/>
          <p:nvPr/>
        </p:nvSpPr>
        <p:spPr>
          <a:xfrm>
            <a:off x="3886703" y="5019975"/>
            <a:ext cx="3415293" cy="369332"/>
          </a:xfrm>
          <a:prstGeom prst="rect">
            <a:avLst/>
          </a:prstGeom>
          <a:noFill/>
          <a:ln w="12700" cmpd="sng">
            <a:noFill/>
          </a:ln>
        </p:spPr>
        <p:txBody>
          <a:bodyPr wrap="square" rtlCol="0">
            <a:spAutoFit/>
          </a:bodyPr>
          <a:lstStyle/>
          <a:p>
            <a:r>
              <a:rPr lang="ja-JP" altLang="en-US" dirty="0" smtClean="0">
                <a:solidFill>
                  <a:srgbClr val="FF0000"/>
                </a:solidFill>
                <a:latin typeface="ＭＳ ゴシック" panose="020B0609070205080204" pitchFamily="49" charset="-128"/>
                <a:ea typeface="ＭＳ ゴシック" panose="020B0609070205080204" pitchFamily="49" charset="-128"/>
              </a:rPr>
              <a:t>●具体的推進方法の検討・実施</a:t>
            </a:r>
            <a:endParaRPr kumimoji="1" lang="ja-JP" altLang="en-US" dirty="0">
              <a:solidFill>
                <a:srgbClr val="FF0000"/>
              </a:solidFill>
              <a:latin typeface="ＭＳ ゴシック" panose="020B0609070205080204" pitchFamily="49" charset="-128"/>
              <a:ea typeface="ＭＳ ゴシック" panose="020B0609070205080204" pitchFamily="49" charset="-128"/>
            </a:endParaRPr>
          </a:p>
        </p:txBody>
      </p:sp>
      <p:sp>
        <p:nvSpPr>
          <p:cNvPr id="3" name="スライド番号プレースホルダー 2"/>
          <p:cNvSpPr>
            <a:spLocks noGrp="1"/>
          </p:cNvSpPr>
          <p:nvPr>
            <p:ph type="sldNum" sz="quarter" idx="12"/>
          </p:nvPr>
        </p:nvSpPr>
        <p:spPr>
          <a:xfrm>
            <a:off x="683568" y="6356350"/>
            <a:ext cx="561975" cy="365125"/>
          </a:xfrm>
        </p:spPr>
        <p:txBody>
          <a:bodyPr/>
          <a:lstStyle/>
          <a:p>
            <a:fld id="{D2D8002D-B5B0-4BAC-B1F6-782DDCCE6D9C}" type="slidenum">
              <a:rPr kumimoji="1" lang="ja-JP" altLang="en-US" sz="1600" smtClean="0"/>
              <a:t>21</a:t>
            </a:fld>
            <a:endParaRPr kumimoji="1" lang="ja-JP" altLang="en-US" sz="1600" dirty="0"/>
          </a:p>
        </p:txBody>
      </p:sp>
    </p:spTree>
    <p:extLst>
      <p:ext uri="{BB962C8B-B14F-4D97-AF65-F5344CB8AC3E}">
        <p14:creationId xmlns:p14="http://schemas.microsoft.com/office/powerpoint/2010/main" val="19383085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107504" y="0"/>
            <a:ext cx="9036496" cy="764704"/>
          </a:xfrm>
        </p:spPr>
        <p:txBody>
          <a:bodyPr/>
          <a:lstStyle/>
          <a:p>
            <a:r>
              <a:rPr lang="ja-JP" altLang="en-US" sz="3600" dirty="0">
                <a:solidFill>
                  <a:schemeClr val="tx1"/>
                </a:solidFill>
                <a:effectLst/>
              </a:rPr>
              <a:t>指標</a:t>
            </a:r>
            <a:r>
              <a:rPr lang="ja-JP" altLang="en-US" sz="3600" dirty="0" smtClean="0">
                <a:solidFill>
                  <a:schemeClr val="tx1"/>
                </a:solidFill>
                <a:effectLst/>
              </a:rPr>
              <a:t>に対する現状値</a:t>
            </a:r>
            <a:endParaRPr kumimoji="1" lang="ja-JP" altLang="en-US" sz="3600" dirty="0">
              <a:solidFill>
                <a:schemeClr val="tx1"/>
              </a:solidFill>
              <a:effectLst/>
            </a:endParaRPr>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676428478"/>
              </p:ext>
            </p:extLst>
          </p:nvPr>
        </p:nvGraphicFramePr>
        <p:xfrm>
          <a:off x="457200" y="1773238"/>
          <a:ext cx="8229596" cy="1483360"/>
        </p:xfrm>
        <a:graphic>
          <a:graphicData uri="http://schemas.openxmlformats.org/drawingml/2006/table">
            <a:tbl>
              <a:tblPr firstRow="1" bandRow="1">
                <a:tableStyleId>{7DF18680-E054-41AD-8BC1-D1AEF772440D}</a:tableStyleId>
              </a:tblPr>
              <a:tblGrid>
                <a:gridCol w="1666528"/>
                <a:gridCol w="993710"/>
                <a:gridCol w="993710"/>
                <a:gridCol w="993710"/>
                <a:gridCol w="993710"/>
                <a:gridCol w="993710"/>
                <a:gridCol w="1594518"/>
              </a:tblGrid>
              <a:tr h="370840">
                <a:tc gridSpan="7">
                  <a:txBody>
                    <a:bodyPr/>
                    <a:lstStyle/>
                    <a:p>
                      <a:pPr algn="ctr"/>
                      <a:r>
                        <a:rPr kumimoji="1" lang="ja-JP" altLang="en-US" b="0" dirty="0" smtClean="0">
                          <a:solidFill>
                            <a:schemeClr val="tx1"/>
                          </a:solidFill>
                          <a:latin typeface="ＭＳ ゴシック" panose="020B0609070205080204" pitchFamily="49" charset="-128"/>
                          <a:ea typeface="ＭＳ ゴシック" panose="020B0609070205080204" pitchFamily="49" charset="-128"/>
                        </a:rPr>
                        <a:t>表⑬　緊急情報配信メールへの登録数（重複登録あり）</a:t>
                      </a:r>
                      <a:endParaRPr kumimoji="1" lang="ja-JP" altLang="en-US" b="0" dirty="0">
                        <a:solidFill>
                          <a:schemeClr val="tx1"/>
                        </a:solidFill>
                        <a:latin typeface="ＭＳ ゴシック" panose="020B0609070205080204" pitchFamily="49" charset="-128"/>
                        <a:ea typeface="ＭＳ ゴシック" panose="020B0609070205080204" pitchFamily="49" charset="-128"/>
                      </a:endParaRPr>
                    </a:p>
                  </a:txBody>
                  <a:tcPr anchor="ctr">
                    <a:noFill/>
                  </a:tcPr>
                </a:tc>
                <a:tc hMerge="1">
                  <a:txBody>
                    <a:bodyPr/>
                    <a:lstStyle/>
                    <a:p>
                      <a:endParaRPr kumimoji="1" lang="ja-JP" altLang="en-US" dirty="0"/>
                    </a:p>
                  </a:txBody>
                  <a:tcP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noFill/>
                  </a:tcPr>
                </a:tc>
                <a:tc hMerge="1">
                  <a:txBody>
                    <a:bodyPr/>
                    <a:lstStyle/>
                    <a:p>
                      <a:endParaRPr kumimoji="1" lang="ja-JP" altLang="en-US"/>
                    </a:p>
                  </a:txBody>
                  <a:tcPr/>
                </a:tc>
                <a:tc hMerge="1">
                  <a:txBody>
                    <a:bodyPr/>
                    <a:lstStyle/>
                    <a:p>
                      <a:endParaRPr kumimoji="1" lang="ja-JP" altLang="en-US"/>
                    </a:p>
                  </a:txBody>
                  <a:tcPr/>
                </a:tc>
              </a:tr>
              <a:tr h="370840">
                <a:tc>
                  <a:txBody>
                    <a:bodyPr/>
                    <a:lstStyle/>
                    <a:p>
                      <a:pPr algn="l"/>
                      <a:r>
                        <a:rPr kumimoji="1" lang="ja-JP" altLang="en-US" dirty="0" smtClean="0">
                          <a:solidFill>
                            <a:srgbClr val="1419EC"/>
                          </a:solidFill>
                          <a:latin typeface="ＭＳ ゴシック" panose="020B0609070205080204" pitchFamily="49" charset="-128"/>
                          <a:ea typeface="ＭＳ ゴシック" panose="020B0609070205080204" pitchFamily="49" charset="-128"/>
                        </a:rPr>
                        <a:t>短期</a:t>
                      </a:r>
                      <a:endParaRPr kumimoji="1" lang="ja-JP" altLang="en-US" dirty="0">
                        <a:solidFill>
                          <a:srgbClr val="1419EC"/>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ja-JP" altLang="en-US" b="0" dirty="0" smtClean="0">
                          <a:solidFill>
                            <a:schemeClr val="bg1"/>
                          </a:solidFill>
                          <a:latin typeface="ＭＳ ゴシック" panose="020B0609070205080204" pitchFamily="49" charset="-128"/>
                          <a:ea typeface="ＭＳ ゴシック" panose="020B0609070205080204" pitchFamily="49" charset="-128"/>
                        </a:rPr>
                        <a:t>火災</a:t>
                      </a:r>
                      <a:endParaRPr kumimoji="1" lang="ja-JP" altLang="en-US"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ja-JP" altLang="en-US" b="0" dirty="0" smtClean="0">
                          <a:solidFill>
                            <a:schemeClr val="bg1"/>
                          </a:solidFill>
                          <a:latin typeface="ＭＳ ゴシック" panose="020B0609070205080204" pitchFamily="49" charset="-128"/>
                          <a:ea typeface="ＭＳ ゴシック" panose="020B0609070205080204" pitchFamily="49" charset="-128"/>
                        </a:rPr>
                        <a:t>交通</a:t>
                      </a:r>
                      <a:endParaRPr kumimoji="1" lang="ja-JP" altLang="en-US"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ja-JP" altLang="en-US" b="0" dirty="0" smtClean="0">
                          <a:solidFill>
                            <a:schemeClr val="bg1"/>
                          </a:solidFill>
                          <a:latin typeface="ＭＳ ゴシック" panose="020B0609070205080204" pitchFamily="49" charset="-128"/>
                          <a:ea typeface="ＭＳ ゴシック" panose="020B0609070205080204" pitchFamily="49" charset="-128"/>
                        </a:rPr>
                        <a:t>気象</a:t>
                      </a:r>
                      <a:endParaRPr kumimoji="1" lang="ja-JP" altLang="en-US"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防犯</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警察</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緊急情報</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r>
              <a:tr h="370840">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登録人数</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3,335</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2,672</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3,088</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3,019</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1,907</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solidFill>
                            <a:srgbClr val="FF0000"/>
                          </a:solidFill>
                          <a:latin typeface="ＭＳ ゴシック" panose="020B0609070205080204" pitchFamily="49" charset="-128"/>
                          <a:ea typeface="ＭＳ ゴシック" panose="020B0609070205080204" pitchFamily="49" charset="-128"/>
                        </a:rPr>
                        <a:t>3,535</a:t>
                      </a:r>
                      <a:endParaRPr kumimoji="1" lang="ja-JP" altLang="en-US" dirty="0">
                        <a:solidFill>
                          <a:srgbClr val="FF0000"/>
                        </a:solidFill>
                        <a:latin typeface="ＭＳ ゴシック" panose="020B0609070205080204" pitchFamily="49" charset="-128"/>
                        <a:ea typeface="ＭＳ ゴシック" panose="020B0609070205080204" pitchFamily="49" charset="-128"/>
                      </a:endParaRPr>
                    </a:p>
                  </a:txBody>
                  <a:tcPr/>
                </a:tc>
              </a:tr>
              <a:tr h="370840">
                <a:tc gridSpan="7">
                  <a:txBody>
                    <a:bodyPr/>
                    <a:lstStyle/>
                    <a:p>
                      <a:r>
                        <a:rPr kumimoji="1" lang="ja-JP" altLang="en-US" sz="1400" dirty="0" smtClean="0">
                          <a:latin typeface="ＭＳ ゴシック" panose="020B0609070205080204" pitchFamily="49" charset="-128"/>
                          <a:ea typeface="ＭＳ ゴシック" panose="020B0609070205080204" pitchFamily="49" charset="-128"/>
                        </a:rPr>
                        <a:t>出典：企画振興課調べ（</a:t>
                      </a:r>
                      <a:r>
                        <a:rPr kumimoji="1" lang="en-US" altLang="ja-JP" sz="1400" dirty="0" smtClean="0">
                          <a:latin typeface="ＭＳ ゴシック" panose="020B0609070205080204" pitchFamily="49" charset="-128"/>
                          <a:ea typeface="ＭＳ ゴシック" panose="020B0609070205080204" pitchFamily="49" charset="-128"/>
                        </a:rPr>
                        <a:t>2016</a:t>
                      </a:r>
                      <a:r>
                        <a:rPr kumimoji="1" lang="ja-JP" altLang="en-US" sz="1400" dirty="0" smtClean="0">
                          <a:latin typeface="ＭＳ ゴシック" panose="020B0609070205080204" pitchFamily="49" charset="-128"/>
                          <a:ea typeface="ＭＳ ゴシック" panose="020B0609070205080204" pitchFamily="49" charset="-128"/>
                        </a:rPr>
                        <a:t>年</a:t>
                      </a:r>
                      <a:r>
                        <a:rPr kumimoji="1" lang="en-US" altLang="ja-JP" sz="1400" dirty="0" smtClean="0">
                          <a:latin typeface="ＭＳ ゴシック" panose="020B0609070205080204" pitchFamily="49" charset="-128"/>
                          <a:ea typeface="ＭＳ ゴシック" panose="020B0609070205080204" pitchFamily="49" charset="-128"/>
                        </a:rPr>
                        <a:t>6</a:t>
                      </a:r>
                      <a:r>
                        <a:rPr kumimoji="1" lang="ja-JP" altLang="en-US" sz="1400" dirty="0" smtClean="0">
                          <a:latin typeface="ＭＳ ゴシック" panose="020B0609070205080204" pitchFamily="49" charset="-128"/>
                          <a:ea typeface="ＭＳ ゴシック" panose="020B0609070205080204" pitchFamily="49" charset="-128"/>
                        </a:rPr>
                        <a:t>月現在登録数）</a:t>
                      </a:r>
                      <a:endParaRPr kumimoji="1" lang="ja-JP" altLang="en-US" sz="1400" dirty="0">
                        <a:latin typeface="ＭＳ ゴシック" panose="020B0609070205080204" pitchFamily="49" charset="-128"/>
                        <a:ea typeface="ＭＳ ゴシック" panose="020B0609070205080204" pitchFamily="49" charset="-128"/>
                      </a:endParaRPr>
                    </a:p>
                  </a:txBody>
                  <a:tcPr>
                    <a:solidFill>
                      <a:schemeClr val="bg1"/>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
        <p:nvSpPr>
          <p:cNvPr id="6" name="テキスト ボックス 5"/>
          <p:cNvSpPr txBox="1"/>
          <p:nvPr/>
        </p:nvSpPr>
        <p:spPr>
          <a:xfrm>
            <a:off x="395536" y="764704"/>
            <a:ext cx="8352928" cy="923330"/>
          </a:xfrm>
          <a:prstGeom prst="rect">
            <a:avLst/>
          </a:prstGeom>
          <a:noFill/>
        </p:spPr>
        <p:txBody>
          <a:bodyPr wrap="square" rtlCol="0">
            <a:spAutoFit/>
          </a:bodyPr>
          <a:lstStyle/>
          <a:p>
            <a:r>
              <a:rPr kumimoji="1" lang="ja-JP" altLang="en-US" dirty="0" smtClean="0">
                <a:latin typeface="ＭＳ ゴシック" panose="020B0609070205080204" pitchFamily="49" charset="-128"/>
                <a:ea typeface="ＭＳ ゴシック" panose="020B0609070205080204" pitchFamily="49" charset="-128"/>
              </a:rPr>
              <a:t>●　緊急情報配信メールへの登録率は</a:t>
            </a:r>
            <a:r>
              <a:rPr kumimoji="1" lang="en-US" altLang="ja-JP" dirty="0" smtClean="0">
                <a:solidFill>
                  <a:srgbClr val="FF0000"/>
                </a:solidFill>
                <a:latin typeface="ＭＳ ゴシック" panose="020B0609070205080204" pitchFamily="49" charset="-128"/>
                <a:ea typeface="ＭＳ ゴシック" panose="020B0609070205080204" pitchFamily="49" charset="-128"/>
              </a:rPr>
              <a:t>13</a:t>
            </a:r>
            <a:r>
              <a:rPr lang="en-US" altLang="ja-JP" dirty="0" smtClean="0">
                <a:solidFill>
                  <a:srgbClr val="FF0000"/>
                </a:solidFill>
                <a:latin typeface="ＭＳ ゴシック" panose="020B0609070205080204" pitchFamily="49" charset="-128"/>
                <a:ea typeface="ＭＳ ゴシック" panose="020B0609070205080204" pitchFamily="49" charset="-128"/>
              </a:rPr>
              <a:t>.6</a:t>
            </a:r>
            <a:r>
              <a:rPr kumimoji="1" lang="ja-JP" altLang="en-US"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dirty="0" smtClean="0">
                <a:latin typeface="ＭＳ ゴシック" panose="020B0609070205080204" pitchFamily="49" charset="-128"/>
                <a:ea typeface="ＭＳ ゴシック" panose="020B0609070205080204" pitchFamily="49" charset="-128"/>
              </a:rPr>
              <a:t>程度（表⑬）</a:t>
            </a:r>
            <a:endParaRPr kumimoji="1"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　年１回実施する町の震災総合訓練参加者率は</a:t>
            </a:r>
            <a:r>
              <a:rPr lang="en-US" altLang="ja-JP" dirty="0" smtClean="0">
                <a:solidFill>
                  <a:srgbClr val="FF0000"/>
                </a:solidFill>
                <a:latin typeface="ＭＳ ゴシック" panose="020B0609070205080204" pitchFamily="49" charset="-128"/>
                <a:ea typeface="ＭＳ ゴシック" panose="020B0609070205080204" pitchFamily="49" charset="-128"/>
              </a:rPr>
              <a:t>12.9</a:t>
            </a:r>
            <a:r>
              <a:rPr lang="ja-JP" altLang="en-US" dirty="0" smtClean="0">
                <a:solidFill>
                  <a:srgbClr val="FF0000"/>
                </a:solidFill>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程度（表⑭）</a:t>
            </a:r>
            <a:endParaRPr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　</a:t>
            </a:r>
            <a:r>
              <a:rPr lang="en-US" altLang="ja-JP" dirty="0" smtClean="0">
                <a:latin typeface="ＭＳ ゴシック" panose="020B0609070205080204" pitchFamily="49" charset="-128"/>
                <a:ea typeface="ＭＳ ゴシック" panose="020B0609070205080204" pitchFamily="49" charset="-128"/>
              </a:rPr>
              <a:t>2016</a:t>
            </a:r>
            <a:r>
              <a:rPr lang="ja-JP" altLang="en-US" dirty="0" smtClean="0">
                <a:latin typeface="ＭＳ ゴシック" panose="020B0609070205080204" pitchFamily="49" charset="-128"/>
                <a:ea typeface="ＭＳ ゴシック" panose="020B0609070205080204" pitchFamily="49" charset="-128"/>
              </a:rPr>
              <a:t>年の町内における防災士の数は</a:t>
            </a:r>
            <a:r>
              <a:rPr lang="en-US" altLang="ja-JP" dirty="0" smtClean="0">
                <a:solidFill>
                  <a:srgbClr val="FF0000"/>
                </a:solidFill>
                <a:latin typeface="ＭＳ ゴシック" panose="020B0609070205080204" pitchFamily="49" charset="-128"/>
                <a:ea typeface="ＭＳ ゴシック" panose="020B0609070205080204" pitchFamily="49" charset="-128"/>
              </a:rPr>
              <a:t>32</a:t>
            </a:r>
            <a:r>
              <a:rPr lang="ja-JP" altLang="en-US" dirty="0" smtClean="0">
                <a:solidFill>
                  <a:srgbClr val="FF0000"/>
                </a:solidFill>
                <a:latin typeface="ＭＳ ゴシック" panose="020B0609070205080204" pitchFamily="49" charset="-128"/>
                <a:ea typeface="ＭＳ ゴシック" panose="020B0609070205080204" pitchFamily="49" charset="-128"/>
              </a:rPr>
              <a:t>人</a:t>
            </a:r>
            <a:r>
              <a:rPr lang="ja-JP" altLang="en-US" dirty="0" smtClean="0">
                <a:latin typeface="ＭＳ ゴシック" panose="020B0609070205080204" pitchFamily="49" charset="-128"/>
                <a:ea typeface="ＭＳ ゴシック" panose="020B0609070205080204" pitchFamily="49" charset="-128"/>
              </a:rPr>
              <a:t>（表⑮）</a:t>
            </a:r>
            <a:endParaRPr kumimoji="1" lang="ja-JP" altLang="en-US" dirty="0">
              <a:latin typeface="ＭＳ ゴシック" panose="020B0609070205080204" pitchFamily="49" charset="-128"/>
              <a:ea typeface="ＭＳ ゴシック" panose="020B0609070205080204" pitchFamily="49" charset="-128"/>
            </a:endParaRPr>
          </a:p>
        </p:txBody>
      </p:sp>
      <p:graphicFrame>
        <p:nvGraphicFramePr>
          <p:cNvPr id="8" name="コンテンツ プレースホルダー 6"/>
          <p:cNvGraphicFramePr>
            <a:graphicFrameLocks/>
          </p:cNvGraphicFramePr>
          <p:nvPr>
            <p:extLst>
              <p:ext uri="{D42A27DB-BD31-4B8C-83A1-F6EECF244321}">
                <p14:modId xmlns:p14="http://schemas.microsoft.com/office/powerpoint/2010/main" val="1598128721"/>
              </p:ext>
            </p:extLst>
          </p:nvPr>
        </p:nvGraphicFramePr>
        <p:xfrm>
          <a:off x="457200" y="3429000"/>
          <a:ext cx="8229600" cy="1483360"/>
        </p:xfrm>
        <a:graphic>
          <a:graphicData uri="http://schemas.openxmlformats.org/drawingml/2006/table">
            <a:tbl>
              <a:tblPr firstRow="1" bandRow="1">
                <a:tableStyleId>{7DF18680-E054-41AD-8BC1-D1AEF772440D}</a:tableStyleId>
              </a:tblPr>
              <a:tblGrid>
                <a:gridCol w="1666528"/>
                <a:gridCol w="2018810"/>
                <a:gridCol w="1514754"/>
                <a:gridCol w="1514754"/>
                <a:gridCol w="1514754"/>
              </a:tblGrid>
              <a:tr h="370840">
                <a:tc gridSpan="5">
                  <a:txBody>
                    <a:bodyPr/>
                    <a:lstStyle/>
                    <a:p>
                      <a:pPr algn="ctr"/>
                      <a:r>
                        <a:rPr kumimoji="1" lang="ja-JP" altLang="en-US" b="0" dirty="0" smtClean="0">
                          <a:solidFill>
                            <a:schemeClr val="tx1"/>
                          </a:solidFill>
                          <a:latin typeface="ＭＳ ゴシック" panose="020B0609070205080204" pitchFamily="49" charset="-128"/>
                          <a:ea typeface="ＭＳ ゴシック" panose="020B0609070205080204" pitchFamily="49" charset="-128"/>
                        </a:rPr>
                        <a:t>表⑭　震災総合訓練参加者数</a:t>
                      </a:r>
                      <a:endParaRPr kumimoji="1" lang="ja-JP" altLang="en-US" b="0" dirty="0">
                        <a:solidFill>
                          <a:schemeClr val="tx1"/>
                        </a:solidFill>
                        <a:latin typeface="ＭＳ ゴシック" panose="020B0609070205080204" pitchFamily="49" charset="-128"/>
                        <a:ea typeface="ＭＳ ゴシック" panose="020B0609070205080204" pitchFamily="49" charset="-128"/>
                      </a:endParaRPr>
                    </a:p>
                  </a:txBody>
                  <a:tcPr anchor="ctr">
                    <a:noFill/>
                  </a:tcPr>
                </a:tc>
                <a:tc hMerge="1">
                  <a:txBody>
                    <a:bodyPr/>
                    <a:lstStyle/>
                    <a:p>
                      <a:endParaRPr kumimoji="1" lang="ja-JP" altLang="en-US" dirty="0"/>
                    </a:p>
                  </a:txBody>
                  <a:tcP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noFill/>
                  </a:tcPr>
                </a:tc>
              </a:tr>
              <a:tr h="370840">
                <a:tc>
                  <a:txBody>
                    <a:bodyPr/>
                    <a:lstStyle/>
                    <a:p>
                      <a:pPr algn="l"/>
                      <a:r>
                        <a:rPr kumimoji="1" lang="ja-JP" altLang="en-US" dirty="0" smtClean="0">
                          <a:solidFill>
                            <a:srgbClr val="1419EC"/>
                          </a:solidFill>
                          <a:latin typeface="ＭＳ ゴシック" panose="020B0609070205080204" pitchFamily="49" charset="-128"/>
                          <a:ea typeface="ＭＳ ゴシック" panose="020B0609070205080204" pitchFamily="49" charset="-128"/>
                        </a:rPr>
                        <a:t>中期</a:t>
                      </a:r>
                      <a:endParaRPr kumimoji="1" lang="ja-JP" altLang="en-US" dirty="0">
                        <a:solidFill>
                          <a:srgbClr val="1419EC"/>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2012</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2013</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2014</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dirty="0" smtClean="0">
                          <a:solidFill>
                            <a:schemeClr val="bg1"/>
                          </a:solidFill>
                          <a:latin typeface="ＭＳ ゴシック" panose="020B0609070205080204" pitchFamily="49" charset="-128"/>
                          <a:ea typeface="ＭＳ ゴシック" panose="020B0609070205080204" pitchFamily="49" charset="-128"/>
                        </a:rPr>
                        <a:t>2015</a:t>
                      </a:r>
                      <a:endParaRPr kumimoji="1" lang="ja-JP" altLang="en-US" sz="180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r>
              <a:tr h="370840">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人　数</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3,746</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3,933</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smtClean="0">
                          <a:latin typeface="ＭＳ ゴシック" panose="020B0609070205080204" pitchFamily="49" charset="-128"/>
                          <a:ea typeface="ＭＳ ゴシック" panose="020B0609070205080204" pitchFamily="49" charset="-128"/>
                        </a:rPr>
                        <a:t>3,932</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smtClean="0">
                          <a:latin typeface="ＭＳ ゴシック" panose="020B0609070205080204" pitchFamily="49" charset="-128"/>
                          <a:ea typeface="ＭＳ ゴシック" panose="020B0609070205080204" pitchFamily="49" charset="-128"/>
                        </a:rPr>
                        <a:t>3,329</a:t>
                      </a:r>
                      <a:endParaRPr kumimoji="1" lang="ja-JP" altLang="en-US" dirty="0">
                        <a:latin typeface="ＭＳ ゴシック" panose="020B0609070205080204" pitchFamily="49" charset="-128"/>
                        <a:ea typeface="ＭＳ ゴシック" panose="020B0609070205080204" pitchFamily="49" charset="-128"/>
                      </a:endParaRPr>
                    </a:p>
                  </a:txBody>
                  <a:tcPr/>
                </a:tc>
              </a:tr>
              <a:tr h="370840">
                <a:tc gridSpan="5">
                  <a:txBody>
                    <a:bodyPr/>
                    <a:lstStyle/>
                    <a:p>
                      <a:r>
                        <a:rPr kumimoji="1" lang="ja-JP" altLang="en-US" sz="1400" dirty="0" smtClean="0">
                          <a:latin typeface="ＭＳ ゴシック" panose="020B0609070205080204" pitchFamily="49" charset="-128"/>
                          <a:ea typeface="ＭＳ ゴシック" panose="020B0609070205080204" pitchFamily="49" charset="-128"/>
                        </a:rPr>
                        <a:t>出典：総務課調べ</a:t>
                      </a:r>
                      <a:endParaRPr kumimoji="1" lang="ja-JP" altLang="en-US" sz="1400" dirty="0">
                        <a:latin typeface="ＭＳ ゴシック" panose="020B0609070205080204" pitchFamily="49" charset="-128"/>
                        <a:ea typeface="ＭＳ ゴシック" panose="020B0609070205080204" pitchFamily="49" charset="-128"/>
                      </a:endParaRPr>
                    </a:p>
                  </a:txBody>
                  <a:tcPr>
                    <a:solidFill>
                      <a:schemeClr val="bg1"/>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r>
            </a:tbl>
          </a:graphicData>
        </a:graphic>
      </p:graphicFrame>
      <p:graphicFrame>
        <p:nvGraphicFramePr>
          <p:cNvPr id="9" name="コンテンツ プレースホルダー 6"/>
          <p:cNvGraphicFramePr>
            <a:graphicFrameLocks/>
          </p:cNvGraphicFramePr>
          <p:nvPr>
            <p:extLst>
              <p:ext uri="{D42A27DB-BD31-4B8C-83A1-F6EECF244321}">
                <p14:modId xmlns:p14="http://schemas.microsoft.com/office/powerpoint/2010/main" val="3384943935"/>
              </p:ext>
            </p:extLst>
          </p:nvPr>
        </p:nvGraphicFramePr>
        <p:xfrm>
          <a:off x="457199" y="4992027"/>
          <a:ext cx="8229601" cy="1483360"/>
        </p:xfrm>
        <a:graphic>
          <a:graphicData uri="http://schemas.openxmlformats.org/drawingml/2006/table">
            <a:tbl>
              <a:tblPr firstRow="1" bandRow="1">
                <a:tableStyleId>{7DF18680-E054-41AD-8BC1-D1AEF772440D}</a:tableStyleId>
              </a:tblPr>
              <a:tblGrid>
                <a:gridCol w="1666529"/>
                <a:gridCol w="1810543"/>
                <a:gridCol w="1224136"/>
                <a:gridCol w="1296144"/>
                <a:gridCol w="1152128"/>
                <a:gridCol w="1080121"/>
              </a:tblGrid>
              <a:tr h="370840">
                <a:tc gridSpan="6">
                  <a:txBody>
                    <a:bodyPr/>
                    <a:lstStyle/>
                    <a:p>
                      <a:pPr algn="ctr"/>
                      <a:r>
                        <a:rPr kumimoji="1" lang="ja-JP" altLang="en-US" b="0" dirty="0" smtClean="0">
                          <a:solidFill>
                            <a:schemeClr val="tx1"/>
                          </a:solidFill>
                          <a:latin typeface="ＭＳ ゴシック" panose="020B0609070205080204" pitchFamily="49" charset="-128"/>
                          <a:ea typeface="ＭＳ ゴシック" panose="020B0609070205080204" pitchFamily="49" charset="-128"/>
                        </a:rPr>
                        <a:t>表⑮　防災士数の推移　　　　　</a:t>
                      </a:r>
                      <a:r>
                        <a:rPr kumimoji="1" lang="ja-JP" altLang="en-US" sz="1200" b="0" dirty="0" smtClean="0">
                          <a:solidFill>
                            <a:schemeClr val="tx1"/>
                          </a:solidFill>
                          <a:latin typeface="ＭＳ ゴシック" panose="020B0609070205080204" pitchFamily="49" charset="-128"/>
                          <a:ea typeface="ＭＳ ゴシック" panose="020B0609070205080204" pitchFamily="49" charset="-128"/>
                        </a:rPr>
                        <a:t>　　　　　　　　　　</a:t>
                      </a:r>
                      <a:endParaRPr kumimoji="1" lang="ja-JP" altLang="en-US" b="0" dirty="0">
                        <a:solidFill>
                          <a:schemeClr val="tx1"/>
                        </a:solidFill>
                        <a:latin typeface="ＭＳ ゴシック" panose="020B0609070205080204" pitchFamily="49" charset="-128"/>
                        <a:ea typeface="ＭＳ ゴシック" panose="020B0609070205080204" pitchFamily="49" charset="-128"/>
                      </a:endParaRPr>
                    </a:p>
                  </a:txBody>
                  <a:tcPr anchor="ctr">
                    <a:noFill/>
                  </a:tcPr>
                </a:tc>
                <a:tc hMerge="1">
                  <a:txBody>
                    <a:bodyPr/>
                    <a:lstStyle/>
                    <a:p>
                      <a:endParaRPr kumimoji="1" lang="ja-JP" altLang="en-US" dirty="0"/>
                    </a:p>
                  </a:txBody>
                  <a:tcP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noFill/>
                  </a:tcPr>
                </a:tc>
              </a:tr>
              <a:tr h="370840">
                <a:tc>
                  <a:txBody>
                    <a:bodyPr/>
                    <a:lstStyle/>
                    <a:p>
                      <a:pPr algn="l"/>
                      <a:r>
                        <a:rPr kumimoji="1" lang="ja-JP" altLang="en-US" dirty="0" smtClean="0">
                          <a:solidFill>
                            <a:srgbClr val="1419EC"/>
                          </a:solidFill>
                          <a:latin typeface="ＭＳ ゴシック" panose="020B0609070205080204" pitchFamily="49" charset="-128"/>
                          <a:ea typeface="ＭＳ ゴシック" panose="020B0609070205080204" pitchFamily="49" charset="-128"/>
                        </a:rPr>
                        <a:t>中期</a:t>
                      </a:r>
                      <a:endParaRPr kumimoji="1" lang="ja-JP" altLang="en-US" dirty="0">
                        <a:solidFill>
                          <a:srgbClr val="1419EC"/>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2012</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2013</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2014</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2015</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dirty="0" smtClean="0">
                          <a:solidFill>
                            <a:schemeClr val="bg1"/>
                          </a:solidFill>
                          <a:latin typeface="ＭＳ ゴシック" panose="020B0609070205080204" pitchFamily="49" charset="-128"/>
                          <a:ea typeface="ＭＳ ゴシック" panose="020B0609070205080204" pitchFamily="49" charset="-128"/>
                        </a:rPr>
                        <a:t>2016</a:t>
                      </a:r>
                      <a:endParaRPr kumimoji="1" lang="ja-JP" altLang="en-US" sz="180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r>
              <a:tr h="370840">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人　数</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dirty="0" smtClean="0">
                          <a:solidFill>
                            <a:schemeClr val="tx1"/>
                          </a:solidFill>
                          <a:latin typeface="ＭＳ ゴシック" panose="020B0609070205080204" pitchFamily="49" charset="-128"/>
                          <a:ea typeface="ＭＳ ゴシック" panose="020B0609070205080204" pitchFamily="49" charset="-128"/>
                        </a:rPr>
                        <a:t>7</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solidFill>
                            <a:schemeClr val="tx1"/>
                          </a:solidFill>
                          <a:latin typeface="ＭＳ ゴシック" panose="020B0609070205080204" pitchFamily="49" charset="-128"/>
                          <a:ea typeface="ＭＳ ゴシック" panose="020B0609070205080204" pitchFamily="49" charset="-128"/>
                        </a:rPr>
                        <a:t>12</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solidFill>
                            <a:schemeClr val="tx1"/>
                          </a:solidFill>
                          <a:latin typeface="ＭＳ ゴシック" panose="020B0609070205080204" pitchFamily="49" charset="-128"/>
                          <a:ea typeface="ＭＳ ゴシック" panose="020B0609070205080204" pitchFamily="49" charset="-128"/>
                        </a:rPr>
                        <a:t>15</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solidFill>
                            <a:schemeClr val="tx1"/>
                          </a:solidFill>
                          <a:latin typeface="ＭＳ ゴシック" panose="020B0609070205080204" pitchFamily="49" charset="-128"/>
                          <a:ea typeface="ＭＳ ゴシック" panose="020B0609070205080204" pitchFamily="49" charset="-128"/>
                        </a:rPr>
                        <a:t>26</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solidFill>
                            <a:srgbClr val="FF0000"/>
                          </a:solidFill>
                          <a:latin typeface="ＭＳ ゴシック" panose="020B0609070205080204" pitchFamily="49" charset="-128"/>
                          <a:ea typeface="ＭＳ ゴシック" panose="020B0609070205080204" pitchFamily="49" charset="-128"/>
                        </a:rPr>
                        <a:t>32</a:t>
                      </a:r>
                      <a:endParaRPr kumimoji="1" lang="ja-JP" altLang="en-US" dirty="0">
                        <a:solidFill>
                          <a:srgbClr val="FF0000"/>
                        </a:solidFill>
                        <a:latin typeface="ＭＳ ゴシック" panose="020B0609070205080204" pitchFamily="49" charset="-128"/>
                        <a:ea typeface="ＭＳ ゴシック" panose="020B0609070205080204" pitchFamily="49" charset="-128"/>
                      </a:endParaRPr>
                    </a:p>
                  </a:txBody>
                  <a:tcPr/>
                </a:tc>
              </a:tr>
              <a:tr h="370840">
                <a:tc gridSpan="6">
                  <a:txBody>
                    <a:bodyPr/>
                    <a:lstStyle/>
                    <a:p>
                      <a:r>
                        <a:rPr kumimoji="1" lang="ja-JP" altLang="en-US" sz="1400" dirty="0" smtClean="0">
                          <a:latin typeface="ＭＳ ゴシック" panose="020B0609070205080204" pitchFamily="49" charset="-128"/>
                          <a:ea typeface="ＭＳ ゴシック" panose="020B0609070205080204" pitchFamily="49" charset="-128"/>
                        </a:rPr>
                        <a:t>出典：総務課調べ</a:t>
                      </a:r>
                      <a:endParaRPr kumimoji="1" lang="ja-JP" altLang="en-US" sz="1400" dirty="0">
                        <a:latin typeface="ＭＳ ゴシック" panose="020B0609070205080204" pitchFamily="49" charset="-128"/>
                        <a:ea typeface="ＭＳ ゴシック" panose="020B0609070205080204" pitchFamily="49" charset="-128"/>
                      </a:endParaRPr>
                    </a:p>
                  </a:txBody>
                  <a:tcPr>
                    <a:solidFill>
                      <a:schemeClr val="bg1"/>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r>
            </a:tbl>
          </a:graphicData>
        </a:graphic>
      </p:graphicFrame>
      <p:sp>
        <p:nvSpPr>
          <p:cNvPr id="3" name="スライド番号プレースホルダー 2"/>
          <p:cNvSpPr>
            <a:spLocks noGrp="1"/>
          </p:cNvSpPr>
          <p:nvPr>
            <p:ph type="sldNum" sz="quarter" idx="12"/>
          </p:nvPr>
        </p:nvSpPr>
        <p:spPr>
          <a:xfrm>
            <a:off x="683568" y="6356350"/>
            <a:ext cx="561975" cy="365125"/>
          </a:xfrm>
        </p:spPr>
        <p:txBody>
          <a:bodyPr/>
          <a:lstStyle/>
          <a:p>
            <a:fld id="{D2D8002D-B5B0-4BAC-B1F6-782DDCCE6D9C}" type="slidenum">
              <a:rPr kumimoji="1" lang="ja-JP" altLang="en-US" sz="1600" smtClean="0"/>
              <a:t>22</a:t>
            </a:fld>
            <a:endParaRPr kumimoji="1" lang="ja-JP" altLang="en-US" sz="1600" dirty="0"/>
          </a:p>
        </p:txBody>
      </p:sp>
    </p:spTree>
    <p:extLst>
      <p:ext uri="{BB962C8B-B14F-4D97-AF65-F5344CB8AC3E}">
        <p14:creationId xmlns:p14="http://schemas.microsoft.com/office/powerpoint/2010/main" val="30262495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467544" y="116632"/>
            <a:ext cx="8229600" cy="764704"/>
          </a:xfrm>
        </p:spPr>
        <p:txBody>
          <a:bodyPr/>
          <a:lstStyle/>
          <a:p>
            <a:r>
              <a:rPr lang="ja-JP" altLang="en-US" dirty="0" smtClean="0">
                <a:solidFill>
                  <a:schemeClr val="tx1"/>
                </a:solidFill>
                <a:effectLst/>
              </a:rPr>
              <a:t>気付きや変化</a:t>
            </a:r>
            <a:endParaRPr kumimoji="1" lang="ja-JP" altLang="en-US" dirty="0">
              <a:solidFill>
                <a:schemeClr val="tx1"/>
              </a:solidFill>
              <a:effectLst/>
            </a:endParaRPr>
          </a:p>
        </p:txBody>
      </p:sp>
      <p:sp>
        <p:nvSpPr>
          <p:cNvPr id="5" name="タイトル 1"/>
          <p:cNvSpPr txBox="1">
            <a:spLocks/>
          </p:cNvSpPr>
          <p:nvPr/>
        </p:nvSpPr>
        <p:spPr>
          <a:xfrm>
            <a:off x="467544" y="980727"/>
            <a:ext cx="8229600" cy="5312909"/>
          </a:xfrm>
          <a:prstGeom prst="rect">
            <a:avLst/>
          </a:prstGeom>
        </p:spPr>
        <p:txBody>
          <a:bodyPr vert="horz" lIns="91440" tIns="45720" rIns="91440" bIns="45720" rtlCol="0" anchor="t">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lnSpc>
                <a:spcPct val="100000"/>
              </a:lnSpc>
            </a:pPr>
            <a:r>
              <a:rPr lang="ja-JP" altLang="en-US" sz="3600" dirty="0" smtClean="0">
                <a:solidFill>
                  <a:schemeClr val="tx1"/>
                </a:solidFill>
                <a:effectLst/>
              </a:rPr>
              <a:t>●地震発生確率の高まりから、新課題として地震被害軽減対策に取組むことになった。</a:t>
            </a:r>
            <a:endParaRPr lang="en-US" altLang="ja-JP" sz="3600" dirty="0" smtClean="0">
              <a:solidFill>
                <a:schemeClr val="tx1"/>
              </a:solidFill>
              <a:effectLst/>
            </a:endParaRPr>
          </a:p>
          <a:p>
            <a:pPr algn="l">
              <a:lnSpc>
                <a:spcPct val="100000"/>
              </a:lnSpc>
            </a:pPr>
            <a:endParaRPr lang="en-US" altLang="ja-JP" sz="3600" dirty="0">
              <a:solidFill>
                <a:schemeClr val="tx1"/>
              </a:solidFill>
              <a:effectLst/>
            </a:endParaRPr>
          </a:p>
          <a:p>
            <a:pPr algn="l">
              <a:lnSpc>
                <a:spcPct val="100000"/>
              </a:lnSpc>
            </a:pPr>
            <a:r>
              <a:rPr lang="ja-JP" altLang="en-US" sz="3600" dirty="0" smtClean="0">
                <a:solidFill>
                  <a:schemeClr val="tx1"/>
                </a:solidFill>
                <a:effectLst/>
              </a:rPr>
              <a:t>●</a:t>
            </a:r>
            <a:r>
              <a:rPr lang="ja-JP" altLang="en-US" sz="3600" dirty="0">
                <a:solidFill>
                  <a:schemeClr val="tx1"/>
                </a:solidFill>
                <a:effectLst/>
              </a:rPr>
              <a:t>救急医療情報キット</a:t>
            </a:r>
            <a:r>
              <a:rPr lang="en-US" altLang="ja-JP" sz="3600" dirty="0">
                <a:solidFill>
                  <a:schemeClr val="tx1"/>
                </a:solidFill>
                <a:effectLst/>
              </a:rPr>
              <a:t>(</a:t>
            </a:r>
            <a:r>
              <a:rPr lang="ja-JP" altLang="en-US" sz="3600" dirty="0">
                <a:solidFill>
                  <a:schemeClr val="tx1"/>
                </a:solidFill>
                <a:effectLst/>
              </a:rPr>
              <a:t>命のカプセル</a:t>
            </a:r>
            <a:r>
              <a:rPr lang="en-US" altLang="ja-JP" sz="3600" dirty="0" smtClean="0">
                <a:solidFill>
                  <a:schemeClr val="tx1"/>
                </a:solidFill>
                <a:effectLst/>
              </a:rPr>
              <a:t>)</a:t>
            </a:r>
            <a:r>
              <a:rPr lang="ja-JP" altLang="en-US" sz="3600" dirty="0" smtClean="0">
                <a:solidFill>
                  <a:schemeClr val="tx1"/>
                </a:solidFill>
                <a:effectLst/>
              </a:rPr>
              <a:t>の導入は、本対策委員会発として進めてきたが、ＳＣモデル地区等でも連動して「地区内に広げよう」と普及が促進している。</a:t>
            </a:r>
            <a:r>
              <a:rPr lang="ja-JP" altLang="en-US" sz="3600" dirty="0">
                <a:solidFill>
                  <a:schemeClr val="tx1"/>
                </a:solidFill>
                <a:effectLst/>
              </a:rPr>
              <a:t>　</a:t>
            </a:r>
            <a:endParaRPr lang="en-US" altLang="ja-JP" sz="3600" dirty="0" smtClean="0">
              <a:solidFill>
                <a:schemeClr val="tx1"/>
              </a:solidFill>
              <a:effectLst/>
            </a:endParaRPr>
          </a:p>
        </p:txBody>
      </p:sp>
      <p:sp>
        <p:nvSpPr>
          <p:cNvPr id="3" name="スライド番号プレースホルダー 2"/>
          <p:cNvSpPr>
            <a:spLocks noGrp="1"/>
          </p:cNvSpPr>
          <p:nvPr>
            <p:ph type="sldNum" sz="quarter" idx="12"/>
          </p:nvPr>
        </p:nvSpPr>
        <p:spPr>
          <a:xfrm>
            <a:off x="683568" y="6356350"/>
            <a:ext cx="561975" cy="365125"/>
          </a:xfrm>
        </p:spPr>
        <p:txBody>
          <a:bodyPr/>
          <a:lstStyle/>
          <a:p>
            <a:fld id="{D2D8002D-B5B0-4BAC-B1F6-782DDCCE6D9C}" type="slidenum">
              <a:rPr kumimoji="1" lang="ja-JP" altLang="en-US" sz="1600" smtClean="0"/>
              <a:t>23</a:t>
            </a:fld>
            <a:endParaRPr kumimoji="1" lang="ja-JP" altLang="en-US" sz="1600" dirty="0"/>
          </a:p>
        </p:txBody>
      </p:sp>
    </p:spTree>
    <p:extLst>
      <p:ext uri="{BB962C8B-B14F-4D97-AF65-F5344CB8AC3E}">
        <p14:creationId xmlns:p14="http://schemas.microsoft.com/office/powerpoint/2010/main" val="28040158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457200" y="0"/>
            <a:ext cx="8229600" cy="1052736"/>
          </a:xfrm>
        </p:spPr>
        <p:txBody>
          <a:bodyPr/>
          <a:lstStyle/>
          <a:p>
            <a:r>
              <a:rPr lang="ja-JP" altLang="en-US" dirty="0">
                <a:solidFill>
                  <a:schemeClr val="tx1"/>
                </a:solidFill>
                <a:effectLst/>
              </a:rPr>
              <a:t>現在</a:t>
            </a:r>
            <a:r>
              <a:rPr lang="ja-JP" altLang="en-US" dirty="0" smtClean="0">
                <a:solidFill>
                  <a:schemeClr val="tx1"/>
                </a:solidFill>
                <a:effectLst/>
              </a:rPr>
              <a:t>の</a:t>
            </a:r>
            <a:r>
              <a:rPr lang="ja-JP" altLang="en-US" dirty="0">
                <a:solidFill>
                  <a:schemeClr val="tx1"/>
                </a:solidFill>
                <a:effectLst/>
              </a:rPr>
              <a:t>課題</a:t>
            </a:r>
            <a:endParaRPr kumimoji="1" lang="ja-JP" altLang="en-US" dirty="0">
              <a:solidFill>
                <a:schemeClr val="tx1"/>
              </a:solidFill>
              <a:effectLst/>
            </a:endParaRPr>
          </a:p>
        </p:txBody>
      </p:sp>
      <p:sp>
        <p:nvSpPr>
          <p:cNvPr id="5" name="タイトル 1"/>
          <p:cNvSpPr txBox="1">
            <a:spLocks/>
          </p:cNvSpPr>
          <p:nvPr/>
        </p:nvSpPr>
        <p:spPr>
          <a:xfrm>
            <a:off x="451023" y="1340769"/>
            <a:ext cx="8229600" cy="3888432"/>
          </a:xfrm>
          <a:prstGeom prst="rect">
            <a:avLst/>
          </a:prstGeom>
        </p:spPr>
        <p:txBody>
          <a:bodyPr vert="horz" lIns="91440" tIns="45720" rIns="91440" bIns="45720" rtlCol="0" anchor="t">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ja-JP" altLang="en-US" sz="3600" dirty="0" smtClean="0">
                <a:solidFill>
                  <a:schemeClr val="tx1"/>
                </a:solidFill>
                <a:effectLst/>
              </a:rPr>
              <a:t>●「命のカプセル」「まちを明るくする運動」も、町民に対する認知度が低いため、今後は</a:t>
            </a:r>
            <a:r>
              <a:rPr lang="en-US" altLang="ja-JP" sz="3600" dirty="0" smtClean="0">
                <a:solidFill>
                  <a:schemeClr val="tx1"/>
                </a:solidFill>
                <a:effectLst/>
              </a:rPr>
              <a:t>『</a:t>
            </a:r>
            <a:r>
              <a:rPr lang="ja-JP" altLang="en-US" sz="3600" dirty="0" smtClean="0">
                <a:solidFill>
                  <a:srgbClr val="1419EC"/>
                </a:solidFill>
                <a:effectLst/>
              </a:rPr>
              <a:t>目的</a:t>
            </a:r>
            <a:r>
              <a:rPr lang="en-US" altLang="ja-JP" sz="3600" dirty="0" smtClean="0">
                <a:solidFill>
                  <a:schemeClr val="tx1"/>
                </a:solidFill>
                <a:effectLst/>
              </a:rPr>
              <a:t>』『</a:t>
            </a:r>
            <a:r>
              <a:rPr lang="ja-JP" altLang="en-US" sz="3600" dirty="0" smtClean="0">
                <a:solidFill>
                  <a:srgbClr val="1419EC"/>
                </a:solidFill>
                <a:effectLst/>
              </a:rPr>
              <a:t>取組み</a:t>
            </a:r>
            <a:r>
              <a:rPr lang="en-US" altLang="ja-JP" sz="3600" dirty="0" smtClean="0">
                <a:solidFill>
                  <a:schemeClr val="tx1"/>
                </a:solidFill>
                <a:effectLst/>
              </a:rPr>
              <a:t>』『</a:t>
            </a:r>
            <a:r>
              <a:rPr lang="ja-JP" altLang="en-US" sz="3600" dirty="0" smtClean="0">
                <a:solidFill>
                  <a:srgbClr val="1419EC"/>
                </a:solidFill>
                <a:effectLst/>
              </a:rPr>
              <a:t>成果</a:t>
            </a:r>
            <a:r>
              <a:rPr lang="en-US" altLang="ja-JP" sz="3600" dirty="0" smtClean="0">
                <a:solidFill>
                  <a:schemeClr val="tx1"/>
                </a:solidFill>
                <a:effectLst/>
              </a:rPr>
              <a:t>』</a:t>
            </a:r>
            <a:r>
              <a:rPr lang="ja-JP" altLang="en-US" sz="3600" dirty="0" smtClean="0">
                <a:solidFill>
                  <a:schemeClr val="tx1"/>
                </a:solidFill>
                <a:effectLst/>
              </a:rPr>
              <a:t>についての</a:t>
            </a:r>
            <a:r>
              <a:rPr lang="ja-JP" altLang="en-US" sz="3600" dirty="0" smtClean="0">
                <a:solidFill>
                  <a:srgbClr val="FF0000"/>
                </a:solidFill>
                <a:effectLst/>
              </a:rPr>
              <a:t>見える化</a:t>
            </a:r>
            <a:r>
              <a:rPr lang="ja-JP" altLang="en-US" sz="3600" dirty="0" smtClean="0">
                <a:solidFill>
                  <a:schemeClr val="tx1"/>
                </a:solidFill>
                <a:effectLst/>
              </a:rPr>
              <a:t>が重要課題である。</a:t>
            </a:r>
            <a:endParaRPr lang="en-US" altLang="ja-JP" sz="3600" dirty="0" smtClean="0">
              <a:solidFill>
                <a:schemeClr val="tx1"/>
              </a:solidFill>
              <a:effectLst/>
            </a:endParaRPr>
          </a:p>
        </p:txBody>
      </p:sp>
      <p:sp>
        <p:nvSpPr>
          <p:cNvPr id="3" name="スライド番号プレースホルダー 2"/>
          <p:cNvSpPr>
            <a:spLocks noGrp="1"/>
          </p:cNvSpPr>
          <p:nvPr>
            <p:ph type="sldNum" sz="quarter" idx="12"/>
          </p:nvPr>
        </p:nvSpPr>
        <p:spPr>
          <a:xfrm>
            <a:off x="683568" y="6356350"/>
            <a:ext cx="561975" cy="365125"/>
          </a:xfrm>
        </p:spPr>
        <p:txBody>
          <a:bodyPr/>
          <a:lstStyle/>
          <a:p>
            <a:fld id="{D2D8002D-B5B0-4BAC-B1F6-782DDCCE6D9C}" type="slidenum">
              <a:rPr kumimoji="1" lang="ja-JP" altLang="en-US" sz="1600" smtClean="0"/>
              <a:t>24</a:t>
            </a:fld>
            <a:endParaRPr kumimoji="1" lang="ja-JP" altLang="en-US" sz="1600" dirty="0"/>
          </a:p>
        </p:txBody>
      </p:sp>
    </p:spTree>
    <p:extLst>
      <p:ext uri="{BB962C8B-B14F-4D97-AF65-F5344CB8AC3E}">
        <p14:creationId xmlns:p14="http://schemas.microsoft.com/office/powerpoint/2010/main" val="11647600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457200" y="0"/>
            <a:ext cx="8229600" cy="836712"/>
          </a:xfrm>
        </p:spPr>
        <p:txBody>
          <a:bodyPr/>
          <a:lstStyle/>
          <a:p>
            <a:r>
              <a:rPr lang="ja-JP" altLang="en-US" dirty="0">
                <a:solidFill>
                  <a:schemeClr val="tx1"/>
                </a:solidFill>
                <a:effectLst/>
              </a:rPr>
              <a:t>今後</a:t>
            </a:r>
            <a:r>
              <a:rPr lang="ja-JP" altLang="en-US" dirty="0" smtClean="0">
                <a:solidFill>
                  <a:schemeClr val="tx1"/>
                </a:solidFill>
                <a:effectLst/>
              </a:rPr>
              <a:t>の</a:t>
            </a:r>
            <a:r>
              <a:rPr lang="ja-JP" altLang="en-US" dirty="0">
                <a:solidFill>
                  <a:schemeClr val="tx1"/>
                </a:solidFill>
                <a:effectLst/>
              </a:rPr>
              <a:t>計画</a:t>
            </a:r>
            <a:endParaRPr kumimoji="1" lang="ja-JP" altLang="en-US" dirty="0">
              <a:solidFill>
                <a:schemeClr val="tx1"/>
              </a:solidFill>
              <a:effectLst/>
            </a:endParaRPr>
          </a:p>
        </p:txBody>
      </p:sp>
      <p:sp>
        <p:nvSpPr>
          <p:cNvPr id="7" name="右矢印 6"/>
          <p:cNvSpPr/>
          <p:nvPr/>
        </p:nvSpPr>
        <p:spPr>
          <a:xfrm>
            <a:off x="899592" y="1416630"/>
            <a:ext cx="7704856" cy="504056"/>
          </a:xfrm>
          <a:prstGeom prst="rightArrow">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93847" y="1231964"/>
            <a:ext cx="7776864" cy="369332"/>
          </a:xfrm>
          <a:prstGeom prst="rect">
            <a:avLst/>
          </a:prstGeom>
          <a:noFill/>
        </p:spPr>
        <p:txBody>
          <a:bodyPr wrap="square" rtlCol="0">
            <a:spAutoFit/>
          </a:bodyPr>
          <a:lstStyle/>
          <a:p>
            <a:r>
              <a:rPr kumimoji="1" lang="en-US" altLang="ja-JP" dirty="0" smtClean="0">
                <a:latin typeface="ＭＳ ゴシック" panose="020B0609070205080204" pitchFamily="49" charset="-128"/>
                <a:ea typeface="ＭＳ ゴシック" panose="020B0609070205080204" pitchFamily="49" charset="-128"/>
              </a:rPr>
              <a:t>2017</a:t>
            </a:r>
            <a:r>
              <a:rPr kumimoji="1" lang="ja-JP" altLang="en-US" dirty="0" smtClean="0">
                <a:latin typeface="ＭＳ ゴシック" panose="020B0609070205080204" pitchFamily="49" charset="-128"/>
                <a:ea typeface="ＭＳ ゴシック" panose="020B0609070205080204" pitchFamily="49" charset="-128"/>
              </a:rPr>
              <a:t>　　　　</a:t>
            </a:r>
            <a:r>
              <a:rPr kumimoji="1" lang="en-US" altLang="ja-JP" dirty="0" smtClean="0">
                <a:latin typeface="ＭＳ ゴシック" panose="020B0609070205080204" pitchFamily="49" charset="-128"/>
                <a:ea typeface="ＭＳ ゴシック" panose="020B0609070205080204" pitchFamily="49" charset="-128"/>
              </a:rPr>
              <a:t>2018</a:t>
            </a:r>
            <a:r>
              <a:rPr kumimoji="1" lang="ja-JP" altLang="en-US" dirty="0" smtClean="0">
                <a:latin typeface="ＭＳ ゴシック" panose="020B0609070205080204" pitchFamily="49" charset="-128"/>
                <a:ea typeface="ＭＳ ゴシック" panose="020B0609070205080204" pitchFamily="49" charset="-128"/>
              </a:rPr>
              <a:t>　　　　</a:t>
            </a:r>
            <a:r>
              <a:rPr kumimoji="1" lang="en-US" altLang="ja-JP" dirty="0" smtClean="0">
                <a:latin typeface="ＭＳ ゴシック" panose="020B0609070205080204" pitchFamily="49" charset="-128"/>
                <a:ea typeface="ＭＳ ゴシック" panose="020B0609070205080204" pitchFamily="49" charset="-128"/>
              </a:rPr>
              <a:t>2019</a:t>
            </a:r>
            <a:r>
              <a:rPr kumimoji="1" lang="ja-JP" altLang="en-US" dirty="0" smtClean="0">
                <a:latin typeface="ＭＳ ゴシック" panose="020B0609070205080204" pitchFamily="49" charset="-128"/>
                <a:ea typeface="ＭＳ ゴシック" panose="020B0609070205080204" pitchFamily="49" charset="-128"/>
              </a:rPr>
              <a:t>　　　　</a:t>
            </a:r>
            <a:r>
              <a:rPr kumimoji="1" lang="en-US" altLang="ja-JP" dirty="0" smtClean="0">
                <a:latin typeface="ＭＳ ゴシック" panose="020B0609070205080204" pitchFamily="49" charset="-128"/>
                <a:ea typeface="ＭＳ ゴシック" panose="020B0609070205080204" pitchFamily="49" charset="-128"/>
              </a:rPr>
              <a:t>2020</a:t>
            </a:r>
            <a:r>
              <a:rPr kumimoji="1" lang="ja-JP" altLang="en-US" dirty="0" smtClean="0">
                <a:latin typeface="ＭＳ ゴシック" panose="020B0609070205080204" pitchFamily="49" charset="-128"/>
                <a:ea typeface="ＭＳ ゴシック" panose="020B0609070205080204" pitchFamily="49" charset="-128"/>
              </a:rPr>
              <a:t>　　　　</a:t>
            </a:r>
            <a:r>
              <a:rPr kumimoji="1" lang="en-US" altLang="ja-JP" dirty="0" smtClean="0">
                <a:latin typeface="ＭＳ ゴシック" panose="020B0609070205080204" pitchFamily="49" charset="-128"/>
                <a:ea typeface="ＭＳ ゴシック" panose="020B0609070205080204" pitchFamily="49" charset="-128"/>
              </a:rPr>
              <a:t>2021</a:t>
            </a:r>
            <a:r>
              <a:rPr kumimoji="1" lang="ja-JP" altLang="en-US" dirty="0" smtClean="0">
                <a:latin typeface="ＭＳ ゴシック" panose="020B0609070205080204" pitchFamily="49" charset="-128"/>
                <a:ea typeface="ＭＳ ゴシック" panose="020B0609070205080204" pitchFamily="49" charset="-128"/>
              </a:rPr>
              <a:t>　　　　</a:t>
            </a:r>
            <a:r>
              <a:rPr kumimoji="1" lang="en-US" altLang="ja-JP" dirty="0" smtClean="0">
                <a:latin typeface="ＭＳ ゴシック" panose="020B0609070205080204" pitchFamily="49" charset="-128"/>
                <a:ea typeface="ＭＳ ゴシック" panose="020B0609070205080204" pitchFamily="49" charset="-128"/>
              </a:rPr>
              <a:t>2022</a:t>
            </a:r>
            <a:endParaRPr kumimoji="1" lang="ja-JP" altLang="en-US" dirty="0">
              <a:latin typeface="ＭＳ ゴシック" panose="020B0609070205080204" pitchFamily="49" charset="-128"/>
              <a:ea typeface="ＭＳ ゴシック" panose="020B0609070205080204" pitchFamily="49" charset="-128"/>
            </a:endParaRPr>
          </a:p>
        </p:txBody>
      </p:sp>
      <p:sp>
        <p:nvSpPr>
          <p:cNvPr id="9" name="四角形吹き出し 8"/>
          <p:cNvSpPr/>
          <p:nvPr/>
        </p:nvSpPr>
        <p:spPr>
          <a:xfrm>
            <a:off x="395536" y="586495"/>
            <a:ext cx="1296144" cy="504056"/>
          </a:xfrm>
          <a:prstGeom prst="wedgeRectCallout">
            <a:avLst>
              <a:gd name="adj1" fmla="val -8209"/>
              <a:gd name="adj2" fmla="val 89234"/>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bg1"/>
                </a:solidFill>
                <a:latin typeface="ＭＳ ゴシック" panose="020B0609070205080204" pitchFamily="49" charset="-128"/>
                <a:ea typeface="ＭＳ ゴシック" panose="020B0609070205080204" pitchFamily="49" charset="-128"/>
              </a:rPr>
              <a:t>ＳＣ再認証</a:t>
            </a:r>
            <a:endParaRPr kumimoji="1" lang="ja-JP" altLang="en-US" sz="1600" dirty="0">
              <a:solidFill>
                <a:schemeClr val="bg1"/>
              </a:solidFill>
              <a:latin typeface="ＭＳ ゴシック" panose="020B0609070205080204" pitchFamily="49" charset="-128"/>
              <a:ea typeface="ＭＳ ゴシック" panose="020B0609070205080204" pitchFamily="49" charset="-128"/>
            </a:endParaRPr>
          </a:p>
        </p:txBody>
      </p:sp>
      <p:sp>
        <p:nvSpPr>
          <p:cNvPr id="10" name="四角形吹き出し 9"/>
          <p:cNvSpPr/>
          <p:nvPr/>
        </p:nvSpPr>
        <p:spPr>
          <a:xfrm>
            <a:off x="7092280" y="620688"/>
            <a:ext cx="1512168" cy="504056"/>
          </a:xfrm>
          <a:prstGeom prst="wedgeRectCallout">
            <a:avLst>
              <a:gd name="adj1" fmla="val -6299"/>
              <a:gd name="adj2" fmla="val 81595"/>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bg1"/>
                </a:solidFill>
                <a:latin typeface="ＭＳ ゴシック" panose="020B0609070205080204" pitchFamily="49" charset="-128"/>
                <a:ea typeface="ＭＳ ゴシック" panose="020B0609070205080204" pitchFamily="49" charset="-128"/>
              </a:rPr>
              <a:t>ＳＣ再々認証</a:t>
            </a:r>
            <a:endParaRPr kumimoji="1" lang="ja-JP" altLang="en-US" sz="1600" dirty="0">
              <a:solidFill>
                <a:schemeClr val="bg1"/>
              </a:solidFill>
              <a:latin typeface="ＭＳ ゴシック" panose="020B0609070205080204" pitchFamily="49" charset="-128"/>
              <a:ea typeface="ＭＳ ゴシック" panose="020B0609070205080204" pitchFamily="49" charset="-128"/>
            </a:endParaRPr>
          </a:p>
        </p:txBody>
      </p:sp>
      <p:sp>
        <p:nvSpPr>
          <p:cNvPr id="11" name="ストライプ矢印 10"/>
          <p:cNvSpPr/>
          <p:nvPr/>
        </p:nvSpPr>
        <p:spPr>
          <a:xfrm>
            <a:off x="759435" y="1873487"/>
            <a:ext cx="7608965" cy="1080120"/>
          </a:xfrm>
          <a:prstGeom prst="stripedRightArrow">
            <a:avLst>
              <a:gd name="adj1" fmla="val 82081"/>
              <a:gd name="adj2" fmla="val 50891"/>
            </a:avLst>
          </a:prstGeom>
          <a:solidFill>
            <a:srgbClr val="78A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latin typeface="ＭＳ ゴシック" panose="020B0609070205080204" pitchFamily="49" charset="-128"/>
                <a:ea typeface="ＭＳ ゴシック" panose="020B0609070205080204" pitchFamily="49" charset="-128"/>
              </a:rPr>
              <a:t>プログラム①　</a:t>
            </a:r>
            <a:r>
              <a:rPr lang="ja-JP" altLang="en-US" sz="2000" dirty="0">
                <a:latin typeface="ＭＳ ゴシック" panose="020B0609070205080204" pitchFamily="49" charset="-128"/>
                <a:ea typeface="ＭＳ ゴシック" panose="020B0609070205080204" pitchFamily="49" charset="-128"/>
              </a:rPr>
              <a:t>拡大</a:t>
            </a:r>
            <a:r>
              <a:rPr kumimoji="1" lang="ja-JP" altLang="en-US" sz="2000" dirty="0" smtClean="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携帯</a:t>
            </a:r>
            <a:r>
              <a:rPr lang="ja-JP" altLang="en-US" sz="2000" dirty="0">
                <a:latin typeface="ＭＳ ゴシック" panose="020B0609070205080204" pitchFamily="49" charset="-128"/>
                <a:ea typeface="ＭＳ ゴシック" panose="020B0609070205080204" pitchFamily="49" charset="-128"/>
              </a:rPr>
              <a:t>型</a:t>
            </a:r>
            <a:r>
              <a:rPr kumimoji="1" lang="ja-JP" altLang="en-US" sz="2000" dirty="0" smtClean="0">
                <a:latin typeface="ＭＳ ゴシック" panose="020B0609070205080204" pitchFamily="49" charset="-128"/>
                <a:ea typeface="ＭＳ ゴシック" panose="020B0609070205080204" pitchFamily="49" charset="-128"/>
              </a:rPr>
              <a:t>の命のカプセルを</a:t>
            </a:r>
            <a:r>
              <a:rPr lang="ja-JP" altLang="en-US" sz="2000" dirty="0">
                <a:latin typeface="ＭＳ ゴシック" panose="020B0609070205080204" pitchFamily="49" charset="-128"/>
                <a:ea typeface="ＭＳ ゴシック" panose="020B0609070205080204" pitchFamily="49" charset="-128"/>
              </a:rPr>
              <a:t>配布</a:t>
            </a:r>
            <a:endParaRPr kumimoji="1" lang="ja-JP" altLang="en-US" sz="2000" dirty="0">
              <a:latin typeface="ＭＳ ゴシック" panose="020B0609070205080204" pitchFamily="49" charset="-128"/>
              <a:ea typeface="ＭＳ ゴシック" panose="020B0609070205080204" pitchFamily="49" charset="-128"/>
            </a:endParaRPr>
          </a:p>
        </p:txBody>
      </p:sp>
      <p:sp>
        <p:nvSpPr>
          <p:cNvPr id="12" name="ストライプ矢印 11"/>
          <p:cNvSpPr/>
          <p:nvPr/>
        </p:nvSpPr>
        <p:spPr>
          <a:xfrm>
            <a:off x="755574" y="2900228"/>
            <a:ext cx="7608965" cy="1080120"/>
          </a:xfrm>
          <a:prstGeom prst="stripedRightArrow">
            <a:avLst>
              <a:gd name="adj1" fmla="val 82081"/>
              <a:gd name="adj2" fmla="val 50891"/>
            </a:avLst>
          </a:prstGeom>
          <a:solidFill>
            <a:srgbClr val="8CC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latin typeface="ＭＳ ゴシック" panose="020B0609070205080204" pitchFamily="49" charset="-128"/>
                <a:ea typeface="ＭＳ ゴシック" panose="020B0609070205080204" pitchFamily="49" charset="-128"/>
              </a:rPr>
              <a:t>プログラム②　継続　　</a:t>
            </a:r>
            <a:r>
              <a:rPr lang="ja-JP" altLang="en-US" sz="2000" dirty="0" smtClean="0">
                <a:latin typeface="ＭＳ ゴシック" panose="020B0609070205080204" pitchFamily="49" charset="-128"/>
                <a:ea typeface="ＭＳ ゴシック" panose="020B0609070205080204" pitchFamily="49" charset="-128"/>
              </a:rPr>
              <a:t>通学生が多い地区への重点推進</a:t>
            </a:r>
            <a:endParaRPr kumimoji="1" lang="ja-JP" altLang="en-US" sz="2000" dirty="0">
              <a:latin typeface="ＭＳ ゴシック" panose="020B0609070205080204" pitchFamily="49" charset="-128"/>
              <a:ea typeface="ＭＳ ゴシック" panose="020B0609070205080204" pitchFamily="49" charset="-128"/>
            </a:endParaRPr>
          </a:p>
        </p:txBody>
      </p:sp>
      <p:sp>
        <p:nvSpPr>
          <p:cNvPr id="13" name="ストライプ矢印 12"/>
          <p:cNvSpPr/>
          <p:nvPr/>
        </p:nvSpPr>
        <p:spPr>
          <a:xfrm>
            <a:off x="752121" y="3947304"/>
            <a:ext cx="7608965" cy="1080120"/>
          </a:xfrm>
          <a:prstGeom prst="stripedRightArrow">
            <a:avLst>
              <a:gd name="adj1" fmla="val 82081"/>
              <a:gd name="adj2" fmla="val 50891"/>
            </a:avLst>
          </a:prstGeom>
          <a:solidFill>
            <a:srgbClr val="9DD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latin typeface="ＭＳ ゴシック" panose="020B0609070205080204" pitchFamily="49" charset="-128"/>
                <a:ea typeface="ＭＳ ゴシック" panose="020B0609070205080204" pitchFamily="49" charset="-128"/>
              </a:rPr>
              <a:t>プログラム③　</a:t>
            </a:r>
            <a:r>
              <a:rPr lang="ja-JP" altLang="en-US" sz="2000" dirty="0">
                <a:latin typeface="ＭＳ ゴシック" panose="020B0609070205080204" pitchFamily="49" charset="-128"/>
                <a:ea typeface="ＭＳ ゴシック" panose="020B0609070205080204" pitchFamily="49" charset="-128"/>
              </a:rPr>
              <a:t>新規</a:t>
            </a:r>
            <a:r>
              <a:rPr kumimoji="1" lang="ja-JP" altLang="en-US" sz="2000" dirty="0" smtClean="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具体的推進方法の検討・実施</a:t>
            </a:r>
            <a:endParaRPr kumimoji="1" lang="ja-JP" altLang="en-US" sz="2000" dirty="0">
              <a:latin typeface="ＭＳ ゴシック" panose="020B0609070205080204" pitchFamily="49" charset="-128"/>
              <a:ea typeface="ＭＳ ゴシック" panose="020B0609070205080204" pitchFamily="49" charset="-128"/>
            </a:endParaRPr>
          </a:p>
        </p:txBody>
      </p:sp>
      <p:sp>
        <p:nvSpPr>
          <p:cNvPr id="14" name="ストライプ矢印 13"/>
          <p:cNvSpPr/>
          <p:nvPr/>
        </p:nvSpPr>
        <p:spPr>
          <a:xfrm>
            <a:off x="717075" y="4931174"/>
            <a:ext cx="7608965" cy="1926826"/>
          </a:xfrm>
          <a:prstGeom prst="stripedRightArrow">
            <a:avLst>
              <a:gd name="adj1" fmla="val 82081"/>
              <a:gd name="adj2" fmla="val 50891"/>
            </a:avLst>
          </a:prstGeom>
          <a:solidFill>
            <a:srgbClr val="9DD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solidFill>
                  <a:schemeClr val="tx1"/>
                </a:solidFill>
                <a:latin typeface="ＭＳ ゴシック" panose="020B0609070205080204" pitchFamily="49" charset="-128"/>
                <a:ea typeface="ＭＳ ゴシック" panose="020B0609070205080204" pitchFamily="49" charset="-128"/>
              </a:rPr>
              <a:t>現状値調査　実施　　①命のカプセル認知率</a:t>
            </a:r>
            <a:endParaRPr lang="en-US" altLang="ja-JP" sz="20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2000" dirty="0">
                <a:solidFill>
                  <a:schemeClr val="tx1"/>
                </a:solidFill>
                <a:latin typeface="ＭＳ ゴシック" panose="020B0609070205080204" pitchFamily="49" charset="-128"/>
                <a:ea typeface="ＭＳ ゴシック" panose="020B0609070205080204" pitchFamily="49" charset="-128"/>
              </a:rPr>
              <a:t>　</a:t>
            </a:r>
            <a:r>
              <a:rPr kumimoji="1" lang="ja-JP" altLang="en-US" sz="2000" dirty="0" smtClean="0">
                <a:solidFill>
                  <a:schemeClr val="tx1"/>
                </a:solidFill>
                <a:latin typeface="ＭＳ ゴシック" panose="020B0609070205080204" pitchFamily="49" charset="-128"/>
                <a:ea typeface="ＭＳ ゴシック" panose="020B0609070205080204" pitchFamily="49" charset="-128"/>
              </a:rPr>
              <a:t>　　　　　　　　　②独り暮らしの感じ方</a:t>
            </a:r>
            <a:endParaRPr kumimoji="1" lang="en-US" altLang="ja-JP" sz="20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2000" dirty="0">
                <a:solidFill>
                  <a:schemeClr val="tx1"/>
                </a:solidFill>
                <a:latin typeface="ＭＳ ゴシック" panose="020B0609070205080204" pitchFamily="49" charset="-128"/>
                <a:ea typeface="ＭＳ ゴシック" panose="020B0609070205080204" pitchFamily="49" charset="-128"/>
              </a:rPr>
              <a:t>　</a:t>
            </a:r>
            <a:r>
              <a:rPr lang="ja-JP" altLang="en-US" sz="2000" dirty="0" smtClean="0">
                <a:solidFill>
                  <a:schemeClr val="tx1"/>
                </a:solidFill>
                <a:latin typeface="ＭＳ ゴシック" panose="020B0609070205080204" pitchFamily="49" charset="-128"/>
                <a:ea typeface="ＭＳ ゴシック" panose="020B0609070205080204" pitchFamily="49" charset="-128"/>
              </a:rPr>
              <a:t>　　　　　　　　　③家具転倒防止対策実施率</a:t>
            </a:r>
            <a:endParaRPr lang="en-US" altLang="ja-JP" sz="20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2000" dirty="0">
                <a:solidFill>
                  <a:schemeClr val="tx1"/>
                </a:solidFill>
                <a:latin typeface="ＭＳ ゴシック" panose="020B0609070205080204" pitchFamily="49" charset="-128"/>
                <a:ea typeface="ＭＳ ゴシック" panose="020B0609070205080204" pitchFamily="49" charset="-128"/>
              </a:rPr>
              <a:t>　</a:t>
            </a:r>
            <a:r>
              <a:rPr kumimoji="1" lang="ja-JP" altLang="en-US" sz="2000" dirty="0" smtClean="0">
                <a:solidFill>
                  <a:schemeClr val="tx1"/>
                </a:solidFill>
                <a:latin typeface="ＭＳ ゴシック" panose="020B0609070205080204" pitchFamily="49" charset="-128"/>
                <a:ea typeface="ＭＳ ゴシック" panose="020B0609070205080204" pitchFamily="49" charset="-128"/>
              </a:rPr>
              <a:t>　　　　　　　　　④感震ブレーカー整備率</a:t>
            </a:r>
            <a:endParaRPr kumimoji="1" lang="en-US" altLang="ja-JP" sz="20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2000" dirty="0" smtClean="0">
                <a:solidFill>
                  <a:schemeClr val="tx1"/>
                </a:solidFill>
                <a:latin typeface="ＭＳ ゴシック" panose="020B0609070205080204" pitchFamily="49" charset="-128"/>
                <a:ea typeface="ＭＳ ゴシック" panose="020B0609070205080204" pitchFamily="49" charset="-128"/>
              </a:rPr>
              <a:t>　　　　　　　　　　⑤緊急メール登録率</a:t>
            </a:r>
            <a:endParaRPr kumimoji="1" lang="ja-JP" altLang="en-US" sz="2000" dirty="0">
              <a:solidFill>
                <a:schemeClr val="tx1"/>
              </a:solidFill>
              <a:latin typeface="ＭＳ ゴシック" panose="020B0609070205080204" pitchFamily="49" charset="-128"/>
              <a:ea typeface="ＭＳ ゴシック" panose="020B0609070205080204" pitchFamily="49" charset="-128"/>
            </a:endParaRPr>
          </a:p>
        </p:txBody>
      </p:sp>
      <p:sp>
        <p:nvSpPr>
          <p:cNvPr id="3" name="スライド番号プレースホルダー 2"/>
          <p:cNvSpPr>
            <a:spLocks noGrp="1"/>
          </p:cNvSpPr>
          <p:nvPr>
            <p:ph type="sldNum" sz="quarter" idx="12"/>
          </p:nvPr>
        </p:nvSpPr>
        <p:spPr>
          <a:xfrm>
            <a:off x="323528" y="6356350"/>
            <a:ext cx="561975" cy="365125"/>
          </a:xfrm>
        </p:spPr>
        <p:txBody>
          <a:bodyPr/>
          <a:lstStyle/>
          <a:p>
            <a:fld id="{D2D8002D-B5B0-4BAC-B1F6-782DDCCE6D9C}" type="slidenum">
              <a:rPr kumimoji="1" lang="ja-JP" altLang="en-US" sz="1600" smtClean="0"/>
              <a:t>25</a:t>
            </a:fld>
            <a:endParaRPr kumimoji="1" lang="ja-JP" altLang="en-US" sz="1600" dirty="0"/>
          </a:p>
        </p:txBody>
      </p:sp>
    </p:spTree>
    <p:extLst>
      <p:ext uri="{BB962C8B-B14F-4D97-AF65-F5344CB8AC3E}">
        <p14:creationId xmlns:p14="http://schemas.microsoft.com/office/powerpoint/2010/main" val="852409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8754" y="5693515"/>
            <a:ext cx="1331640" cy="1119861"/>
          </a:xfrm>
          <a:prstGeom prst="rect">
            <a:avLst/>
          </a:prstGeom>
        </p:spPr>
      </p:pic>
      <p:sp>
        <p:nvSpPr>
          <p:cNvPr id="7" name="タイトル 3"/>
          <p:cNvSpPr txBox="1">
            <a:spLocks/>
          </p:cNvSpPr>
          <p:nvPr/>
        </p:nvSpPr>
        <p:spPr>
          <a:xfrm>
            <a:off x="179512" y="188640"/>
            <a:ext cx="8784976"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t>委員会設置の目的</a:t>
            </a:r>
          </a:p>
        </p:txBody>
      </p:sp>
      <p:sp>
        <p:nvSpPr>
          <p:cNvPr id="11" name="フローチャート : 結合子 10"/>
          <p:cNvSpPr/>
          <p:nvPr/>
        </p:nvSpPr>
        <p:spPr>
          <a:xfrm>
            <a:off x="539552" y="1036615"/>
            <a:ext cx="2952328" cy="2952328"/>
          </a:xfrm>
          <a:prstGeom prst="flowChartConnector">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dirty="0" smtClean="0">
                <a:solidFill>
                  <a:schemeClr val="bg1"/>
                </a:solidFill>
                <a:latin typeface="ＭＳ Ｐゴシック" panose="020B0600070205080204" pitchFamily="50" charset="-128"/>
                <a:ea typeface="ＭＳ Ｐゴシック" panose="020B0600070205080204" pitchFamily="50" charset="-128"/>
              </a:rPr>
              <a:t>独居による</a:t>
            </a:r>
            <a:endParaRPr kumimoji="1" lang="en-US" altLang="ja-JP" sz="2200" dirty="0" smtClean="0">
              <a:solidFill>
                <a:schemeClr val="bg1"/>
              </a:solidFill>
              <a:latin typeface="ＭＳ Ｐゴシック" panose="020B0600070205080204" pitchFamily="50" charset="-128"/>
              <a:ea typeface="ＭＳ Ｐゴシック" panose="020B0600070205080204" pitchFamily="50" charset="-128"/>
            </a:endParaRPr>
          </a:p>
          <a:p>
            <a:pPr algn="ctr"/>
            <a:r>
              <a:rPr kumimoji="1" lang="ja-JP" altLang="en-US" sz="2200" dirty="0" smtClean="0">
                <a:solidFill>
                  <a:schemeClr val="bg1"/>
                </a:solidFill>
                <a:latin typeface="ＭＳ Ｐゴシック" panose="020B0600070205080204" pitchFamily="50" charset="-128"/>
                <a:ea typeface="ＭＳ Ｐゴシック" panose="020B0600070205080204" pitchFamily="50" charset="-128"/>
              </a:rPr>
              <a:t>暮らしへの不安</a:t>
            </a:r>
            <a:endParaRPr kumimoji="1" lang="en-US" altLang="ja-JP" sz="2200" dirty="0" smtClean="0">
              <a:solidFill>
                <a:schemeClr val="bg1"/>
              </a:solidFill>
              <a:latin typeface="ＭＳ Ｐゴシック" panose="020B0600070205080204" pitchFamily="50" charset="-128"/>
              <a:ea typeface="ＭＳ Ｐゴシック" panose="020B0600070205080204" pitchFamily="50" charset="-128"/>
            </a:endParaRPr>
          </a:p>
          <a:p>
            <a:pPr algn="ctr"/>
            <a:endParaRPr kumimoji="1" lang="en-US" altLang="ja-JP" sz="2200" dirty="0" smtClean="0">
              <a:solidFill>
                <a:schemeClr val="bg1"/>
              </a:solidFill>
              <a:latin typeface="ＭＳ Ｐゴシック" panose="020B0600070205080204" pitchFamily="50" charset="-128"/>
              <a:ea typeface="ＭＳ Ｐゴシック" panose="020B0600070205080204" pitchFamily="50" charset="-128"/>
            </a:endParaRPr>
          </a:p>
          <a:p>
            <a:pPr algn="ctr"/>
            <a:r>
              <a:rPr lang="ja-JP" altLang="en-US" dirty="0" smtClean="0">
                <a:solidFill>
                  <a:schemeClr val="bg1"/>
                </a:solidFill>
                <a:latin typeface="ＭＳ Ｐゴシック" panose="020B0600070205080204" pitchFamily="50" charset="-128"/>
                <a:ea typeface="ＭＳ Ｐゴシック" panose="020B0600070205080204" pitchFamily="50" charset="-128"/>
              </a:rPr>
              <a:t>自宅で倒れた時などへの不安</a:t>
            </a:r>
            <a:endParaRPr kumimoji="1" lang="ja-JP" altLang="en-US" dirty="0">
              <a:solidFill>
                <a:schemeClr val="bg1"/>
              </a:solidFill>
              <a:latin typeface="ＭＳ Ｐゴシック" panose="020B0600070205080204" pitchFamily="50" charset="-128"/>
              <a:ea typeface="ＭＳ Ｐゴシック" panose="020B0600070205080204" pitchFamily="50" charset="-128"/>
            </a:endParaRPr>
          </a:p>
        </p:txBody>
      </p:sp>
      <p:sp>
        <p:nvSpPr>
          <p:cNvPr id="12" name="フローチャート : 結合子 11"/>
          <p:cNvSpPr/>
          <p:nvPr/>
        </p:nvSpPr>
        <p:spPr>
          <a:xfrm>
            <a:off x="5502246" y="1026990"/>
            <a:ext cx="2952328" cy="2952328"/>
          </a:xfrm>
          <a:prstGeom prst="flowChartConnector">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ＭＳ Ｐゴシック" panose="020B0600070205080204" pitchFamily="50" charset="-128"/>
                <a:ea typeface="ＭＳ Ｐゴシック" panose="020B0600070205080204" pitchFamily="50" charset="-128"/>
              </a:rPr>
              <a:t>治安</a:t>
            </a:r>
            <a:endParaRPr kumimoji="1" lang="en-US" altLang="ja-JP" sz="2400" dirty="0" smtClean="0">
              <a:solidFill>
                <a:schemeClr val="bg1"/>
              </a:solidFill>
              <a:latin typeface="ＭＳ Ｐゴシック" panose="020B0600070205080204" pitchFamily="50" charset="-128"/>
              <a:ea typeface="ＭＳ Ｐゴシック" panose="020B0600070205080204" pitchFamily="50" charset="-128"/>
            </a:endParaRPr>
          </a:p>
          <a:p>
            <a:pPr algn="ctr"/>
            <a:endParaRPr lang="en-US" altLang="ja-JP" sz="2400" dirty="0">
              <a:solidFill>
                <a:schemeClr val="bg1"/>
              </a:solidFill>
              <a:latin typeface="ＭＳ Ｐゴシック" panose="020B0600070205080204" pitchFamily="50" charset="-128"/>
              <a:ea typeface="ＭＳ Ｐゴシック" panose="020B0600070205080204" pitchFamily="50" charset="-128"/>
            </a:endParaRPr>
          </a:p>
          <a:p>
            <a:pPr algn="ctr"/>
            <a:r>
              <a:rPr kumimoji="1" lang="ja-JP" altLang="en-US" dirty="0" smtClean="0">
                <a:solidFill>
                  <a:schemeClr val="bg1"/>
                </a:solidFill>
                <a:latin typeface="ＭＳ Ｐゴシック" panose="020B0600070205080204" pitchFamily="50" charset="-128"/>
                <a:ea typeface="ＭＳ Ｐゴシック" panose="020B0600070205080204" pitchFamily="50" charset="-128"/>
              </a:rPr>
              <a:t>声かけ事案・暗い夜道への不安</a:t>
            </a:r>
            <a:endParaRPr kumimoji="1" lang="ja-JP" altLang="en-US" dirty="0">
              <a:solidFill>
                <a:schemeClr val="bg1"/>
              </a:solidFill>
              <a:latin typeface="ＭＳ Ｐゴシック" panose="020B0600070205080204" pitchFamily="50" charset="-128"/>
              <a:ea typeface="ＭＳ Ｐゴシック" panose="020B0600070205080204" pitchFamily="50" charset="-128"/>
            </a:endParaRPr>
          </a:p>
        </p:txBody>
      </p:sp>
      <p:sp>
        <p:nvSpPr>
          <p:cNvPr id="13" name="フローチャート : 結合子 12"/>
          <p:cNvSpPr/>
          <p:nvPr/>
        </p:nvSpPr>
        <p:spPr>
          <a:xfrm>
            <a:off x="2970711" y="3717032"/>
            <a:ext cx="2952328" cy="2952328"/>
          </a:xfrm>
          <a:prstGeom prst="flowChartConnector">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chemeClr val="bg1"/>
                </a:solidFill>
                <a:latin typeface="ＭＳ Ｐゴシック" panose="020B0600070205080204" pitchFamily="50" charset="-128"/>
                <a:ea typeface="ＭＳ Ｐゴシック" panose="020B0600070205080204" pitchFamily="50" charset="-128"/>
              </a:rPr>
              <a:t>《</a:t>
            </a:r>
            <a:r>
              <a:rPr kumimoji="1" lang="ja-JP" altLang="en-US" sz="2400" dirty="0" smtClean="0">
                <a:solidFill>
                  <a:schemeClr val="bg1"/>
                </a:solidFill>
                <a:latin typeface="ＭＳ Ｐゴシック" panose="020B0600070205080204" pitchFamily="50" charset="-128"/>
                <a:ea typeface="ＭＳ Ｐゴシック" panose="020B0600070205080204" pitchFamily="50" charset="-128"/>
              </a:rPr>
              <a:t>新</a:t>
            </a:r>
            <a:r>
              <a:rPr kumimoji="1" lang="en-US" altLang="ja-JP" sz="2400" dirty="0" smtClean="0">
                <a:solidFill>
                  <a:schemeClr val="bg1"/>
                </a:solidFill>
                <a:latin typeface="ＭＳ Ｐゴシック" panose="020B0600070205080204" pitchFamily="50" charset="-128"/>
                <a:ea typeface="ＭＳ Ｐゴシック" panose="020B0600070205080204" pitchFamily="50" charset="-128"/>
              </a:rPr>
              <a:t>》</a:t>
            </a:r>
          </a:p>
          <a:p>
            <a:pPr algn="ctr"/>
            <a:r>
              <a:rPr lang="ja-JP" altLang="en-US" sz="2400" dirty="0" smtClean="0">
                <a:solidFill>
                  <a:schemeClr val="bg1"/>
                </a:solidFill>
                <a:latin typeface="ＭＳ Ｐゴシック" panose="020B0600070205080204" pitchFamily="50" charset="-128"/>
                <a:ea typeface="ＭＳ Ｐゴシック" panose="020B0600070205080204" pitchFamily="50" charset="-128"/>
              </a:rPr>
              <a:t>災害</a:t>
            </a:r>
            <a:endParaRPr lang="en-US" altLang="ja-JP" sz="2400" dirty="0" smtClean="0">
              <a:solidFill>
                <a:schemeClr val="bg1"/>
              </a:solidFill>
              <a:latin typeface="ＭＳ Ｐゴシック" panose="020B0600070205080204" pitchFamily="50" charset="-128"/>
              <a:ea typeface="ＭＳ Ｐゴシック" panose="020B0600070205080204" pitchFamily="50" charset="-128"/>
            </a:endParaRPr>
          </a:p>
          <a:p>
            <a:pPr algn="ctr"/>
            <a:endParaRPr lang="en-US" altLang="ja-JP" sz="2400" dirty="0">
              <a:solidFill>
                <a:schemeClr val="bg1"/>
              </a:solidFill>
              <a:latin typeface="ＭＳ Ｐゴシック" panose="020B0600070205080204" pitchFamily="50" charset="-128"/>
              <a:ea typeface="ＭＳ Ｐゴシック" panose="020B0600070205080204" pitchFamily="50" charset="-128"/>
            </a:endParaRPr>
          </a:p>
          <a:p>
            <a:pPr algn="ctr"/>
            <a:r>
              <a:rPr lang="ja-JP" altLang="en-US" dirty="0" smtClean="0">
                <a:solidFill>
                  <a:schemeClr val="bg1"/>
                </a:solidFill>
                <a:latin typeface="ＭＳ Ｐゴシック" panose="020B0600070205080204" pitchFamily="50" charset="-128"/>
                <a:ea typeface="ＭＳ Ｐゴシック" panose="020B0600070205080204" pitchFamily="50" charset="-128"/>
              </a:rPr>
              <a:t>地震発生確率の高まり</a:t>
            </a:r>
            <a:endParaRPr lang="en-US" altLang="ja-JP" dirty="0" smtClean="0">
              <a:solidFill>
                <a:schemeClr val="bg1"/>
              </a:solidFill>
              <a:latin typeface="ＭＳ Ｐゴシック" panose="020B0600070205080204" pitchFamily="50" charset="-128"/>
              <a:ea typeface="ＭＳ Ｐゴシック" panose="020B0600070205080204" pitchFamily="50" charset="-128"/>
            </a:endParaRPr>
          </a:p>
          <a:p>
            <a:pPr algn="ctr"/>
            <a:endParaRPr kumimoji="1" lang="ja-JP" altLang="en-US" dirty="0">
              <a:solidFill>
                <a:schemeClr val="bg1"/>
              </a:solidFill>
              <a:latin typeface="ＭＳ Ｐゴシック" panose="020B0600070205080204" pitchFamily="50" charset="-128"/>
              <a:ea typeface="ＭＳ Ｐゴシック" panose="020B0600070205080204" pitchFamily="50" charset="-128"/>
            </a:endParaRPr>
          </a:p>
        </p:txBody>
      </p:sp>
      <p:sp>
        <p:nvSpPr>
          <p:cNvPr id="3" name="スライド番号プレースホルダー 2"/>
          <p:cNvSpPr>
            <a:spLocks noGrp="1"/>
          </p:cNvSpPr>
          <p:nvPr>
            <p:ph type="sldNum" sz="quarter" idx="11"/>
          </p:nvPr>
        </p:nvSpPr>
        <p:spPr>
          <a:xfrm>
            <a:off x="683568" y="6356350"/>
            <a:ext cx="561975" cy="365125"/>
          </a:xfrm>
        </p:spPr>
        <p:txBody>
          <a:bodyPr/>
          <a:lstStyle/>
          <a:p>
            <a:fld id="{D2D8002D-B5B0-4BAC-B1F6-782DDCCE6D9C}" type="slidenum">
              <a:rPr kumimoji="1" lang="ja-JP" altLang="en-US" sz="1600" smtClean="0"/>
              <a:t>3</a:t>
            </a:fld>
            <a:endParaRPr kumimoji="1" lang="ja-JP" altLang="en-US" sz="1600" dirty="0"/>
          </a:p>
        </p:txBody>
      </p:sp>
    </p:spTree>
    <p:extLst>
      <p:ext uri="{BB962C8B-B14F-4D97-AF65-F5344CB8AC3E}">
        <p14:creationId xmlns:p14="http://schemas.microsoft.com/office/powerpoint/2010/main" val="1932258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444954" y="368982"/>
            <a:ext cx="8229600" cy="731520"/>
          </a:xfrm>
        </p:spPr>
        <p:txBody>
          <a:bodyPr/>
          <a:lstStyle/>
          <a:p>
            <a:r>
              <a:rPr lang="ja-JP" altLang="en-US" sz="4000" dirty="0" smtClean="0">
                <a:solidFill>
                  <a:schemeClr val="tx1"/>
                </a:solidFill>
                <a:effectLst/>
              </a:rPr>
              <a:t>表①　体感</a:t>
            </a:r>
            <a:r>
              <a:rPr lang="ja-JP" altLang="en-US" sz="4000" dirty="0">
                <a:solidFill>
                  <a:schemeClr val="tx1"/>
                </a:solidFill>
                <a:effectLst/>
              </a:rPr>
              <a:t>治安</a:t>
            </a:r>
            <a:r>
              <a:rPr kumimoji="1" lang="ja-JP" altLang="en-US" sz="4000" dirty="0" smtClean="0">
                <a:solidFill>
                  <a:schemeClr val="tx1"/>
                </a:solidFill>
                <a:effectLst/>
              </a:rPr>
              <a:t>の状況</a:t>
            </a:r>
            <a:r>
              <a:rPr kumimoji="1" lang="ja-JP" altLang="en-US" sz="3200" dirty="0" smtClean="0">
                <a:solidFill>
                  <a:schemeClr val="tx1"/>
                </a:solidFill>
                <a:effectLst/>
              </a:rPr>
              <a:t>（</a:t>
            </a:r>
            <a:r>
              <a:rPr lang="ja-JP" altLang="en-US" sz="3200" dirty="0" smtClean="0">
                <a:solidFill>
                  <a:schemeClr val="tx1"/>
                </a:solidFill>
                <a:effectLst/>
              </a:rPr>
              <a:t>独居</a:t>
            </a:r>
            <a:r>
              <a:rPr lang="ja-JP" altLang="en-US" sz="3200" dirty="0">
                <a:solidFill>
                  <a:schemeClr val="tx1"/>
                </a:solidFill>
                <a:effectLst/>
              </a:rPr>
              <a:t>世帯</a:t>
            </a:r>
            <a:r>
              <a:rPr kumimoji="1" lang="ja-JP" altLang="en-US" sz="3200" dirty="0" smtClean="0">
                <a:solidFill>
                  <a:schemeClr val="tx1"/>
                </a:solidFill>
                <a:effectLst/>
              </a:rPr>
              <a:t>）</a:t>
            </a:r>
            <a:endParaRPr kumimoji="1" lang="ja-JP" altLang="en-US" sz="3200" dirty="0">
              <a:solidFill>
                <a:schemeClr val="tx1"/>
              </a:solidFill>
              <a:effectLst/>
            </a:endParaRPr>
          </a:p>
        </p:txBody>
      </p:sp>
      <p:sp>
        <p:nvSpPr>
          <p:cNvPr id="5" name="タイトル 1"/>
          <p:cNvSpPr txBox="1">
            <a:spLocks/>
          </p:cNvSpPr>
          <p:nvPr/>
        </p:nvSpPr>
        <p:spPr>
          <a:xfrm>
            <a:off x="-813" y="116632"/>
            <a:ext cx="9144000" cy="432048"/>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US" altLang="ja-JP" sz="2500" dirty="0" smtClean="0">
                <a:solidFill>
                  <a:srgbClr val="FF0000"/>
                </a:solidFill>
                <a:effectLst/>
              </a:rPr>
              <a:t>【</a:t>
            </a:r>
            <a:r>
              <a:rPr lang="ja-JP" altLang="en-US" sz="2500" dirty="0" smtClean="0">
                <a:solidFill>
                  <a:srgbClr val="FF0000"/>
                </a:solidFill>
                <a:effectLst/>
              </a:rPr>
              <a:t>課題</a:t>
            </a:r>
            <a:r>
              <a:rPr lang="en-US" altLang="ja-JP" sz="2500" dirty="0" smtClean="0">
                <a:solidFill>
                  <a:srgbClr val="FF0000"/>
                </a:solidFill>
                <a:effectLst/>
              </a:rPr>
              <a:t>】</a:t>
            </a:r>
            <a:r>
              <a:rPr lang="ja-JP" altLang="en-US" sz="2500" dirty="0" smtClean="0">
                <a:solidFill>
                  <a:srgbClr val="FF0000"/>
                </a:solidFill>
                <a:effectLst/>
              </a:rPr>
              <a:t>日中独居世帯を含めた独居世帯はくらしに不安がある</a:t>
            </a:r>
            <a:endParaRPr lang="ja-JP" altLang="en-US" sz="2500" dirty="0">
              <a:solidFill>
                <a:srgbClr val="FF0000"/>
              </a:solidFill>
              <a:effectLst/>
            </a:endParaRPr>
          </a:p>
        </p:txBody>
      </p:sp>
      <p:graphicFrame>
        <p:nvGraphicFramePr>
          <p:cNvPr id="10" name="コンテンツ プレースホルダー 9"/>
          <p:cNvGraphicFramePr>
            <a:graphicFrameLocks noGrp="1"/>
          </p:cNvGraphicFramePr>
          <p:nvPr>
            <p:ph idx="1"/>
            <p:extLst>
              <p:ext uri="{D42A27DB-BD31-4B8C-83A1-F6EECF244321}">
                <p14:modId xmlns:p14="http://schemas.microsoft.com/office/powerpoint/2010/main" val="2258127460"/>
              </p:ext>
            </p:extLst>
          </p:nvPr>
        </p:nvGraphicFramePr>
        <p:xfrm>
          <a:off x="465011" y="1441292"/>
          <a:ext cx="8211445" cy="4921776"/>
        </p:xfrm>
        <a:graphic>
          <a:graphicData uri="http://schemas.openxmlformats.org/drawingml/2006/table">
            <a:tbl>
              <a:tblPr firstRow="1" bandRow="1">
                <a:tableStyleId>{7DF18680-E054-41AD-8BC1-D1AEF772440D}</a:tableStyleId>
              </a:tblPr>
              <a:tblGrid>
                <a:gridCol w="4463803"/>
                <a:gridCol w="1873821"/>
                <a:gridCol w="1873821"/>
              </a:tblGrid>
              <a:tr h="532656">
                <a:tc>
                  <a:txBody>
                    <a:bodyPr/>
                    <a:lstStyle/>
                    <a:p>
                      <a:pPr algn="ctr"/>
                      <a:r>
                        <a:rPr kumimoji="1" lang="ja-JP" altLang="en-US" sz="2800" dirty="0" smtClean="0"/>
                        <a:t>区　分</a:t>
                      </a:r>
                      <a:endParaRPr kumimoji="1" lang="ja-JP" altLang="en-US" sz="2800" dirty="0"/>
                    </a:p>
                  </a:txBody>
                  <a:tcPr anchor="ctr"/>
                </a:tc>
                <a:tc>
                  <a:txBody>
                    <a:bodyPr/>
                    <a:lstStyle/>
                    <a:p>
                      <a:pPr algn="ctr"/>
                      <a:r>
                        <a:rPr kumimoji="1" lang="en-US" altLang="ja-JP" sz="2400" dirty="0" smtClean="0"/>
                        <a:t>2013</a:t>
                      </a:r>
                      <a:r>
                        <a:rPr kumimoji="1" lang="ja-JP" altLang="en-US" sz="2400" dirty="0" smtClean="0"/>
                        <a:t>  </a:t>
                      </a:r>
                      <a:r>
                        <a:rPr kumimoji="1" lang="ja-JP" altLang="en-US" sz="1800" dirty="0" smtClean="0"/>
                        <a:t>ｎ</a:t>
                      </a:r>
                      <a:r>
                        <a:rPr kumimoji="1" lang="en-US" altLang="ja-JP" sz="1800" dirty="0" smtClean="0"/>
                        <a:t>=35</a:t>
                      </a:r>
                      <a:endParaRPr kumimoji="1" lang="ja-JP" altLang="en-US" sz="2400" dirty="0"/>
                    </a:p>
                  </a:txBody>
                  <a:tcPr anchor="ctr"/>
                </a:tc>
                <a:tc>
                  <a:txBody>
                    <a:bodyPr/>
                    <a:lstStyle/>
                    <a:p>
                      <a:pPr algn="ctr"/>
                      <a:r>
                        <a:rPr kumimoji="1" lang="en-US" altLang="ja-JP" sz="2400" dirty="0" smtClean="0"/>
                        <a:t>2015</a:t>
                      </a:r>
                      <a:r>
                        <a:rPr kumimoji="1" lang="ja-JP" altLang="en-US" sz="1800" dirty="0" smtClean="0"/>
                        <a:t>  ｎ</a:t>
                      </a:r>
                      <a:r>
                        <a:rPr kumimoji="1" lang="en-US" altLang="ja-JP" sz="1800" dirty="0" smtClean="0"/>
                        <a:t>=54</a:t>
                      </a:r>
                      <a:endParaRPr kumimoji="1" lang="ja-JP" altLang="en-US" sz="2400" dirty="0"/>
                    </a:p>
                  </a:txBody>
                  <a:tcPr anchor="ctr"/>
                </a:tc>
              </a:tr>
              <a:tr h="356940">
                <a:tc rowSpan="2">
                  <a:txBody>
                    <a:bodyPr/>
                    <a:lstStyle/>
                    <a:p>
                      <a:r>
                        <a:rPr kumimoji="1" lang="ja-JP" altLang="en-US" sz="2000" dirty="0" smtClean="0"/>
                        <a:t>そう感じる</a:t>
                      </a:r>
                      <a:endParaRPr kumimoji="1" lang="ja-JP" altLang="en-US" sz="2000" dirty="0"/>
                    </a:p>
                  </a:txBody>
                  <a:tcPr anchor="ctr"/>
                </a:tc>
                <a:tc>
                  <a:txBody>
                    <a:bodyPr/>
                    <a:lstStyle/>
                    <a:p>
                      <a:pPr algn="ctr"/>
                      <a:r>
                        <a:rPr kumimoji="1" lang="en-US" altLang="ja-JP" dirty="0" smtClean="0">
                          <a:solidFill>
                            <a:srgbClr val="1419EC"/>
                          </a:solidFill>
                        </a:rPr>
                        <a:t>8</a:t>
                      </a:r>
                      <a:r>
                        <a:rPr kumimoji="1" lang="ja-JP" altLang="en-US" dirty="0" smtClean="0">
                          <a:solidFill>
                            <a:srgbClr val="1419EC"/>
                          </a:solidFill>
                        </a:rPr>
                        <a:t> 人</a:t>
                      </a:r>
                      <a:endParaRPr kumimoji="1" lang="ja-JP" altLang="en-US" dirty="0">
                        <a:solidFill>
                          <a:srgbClr val="1419EC"/>
                        </a:solidFill>
                      </a:endParaRPr>
                    </a:p>
                  </a:txBody>
                  <a:tcPr anchor="ctr"/>
                </a:tc>
                <a:tc>
                  <a:txBody>
                    <a:bodyPr/>
                    <a:lstStyle/>
                    <a:p>
                      <a:pPr algn="ctr"/>
                      <a:r>
                        <a:rPr kumimoji="1" lang="en-US" altLang="ja-JP" dirty="0" smtClean="0">
                          <a:solidFill>
                            <a:srgbClr val="1419EC"/>
                          </a:solidFill>
                        </a:rPr>
                        <a:t>17</a:t>
                      </a:r>
                      <a:r>
                        <a:rPr kumimoji="1" lang="ja-JP" altLang="en-US" dirty="0" smtClean="0">
                          <a:solidFill>
                            <a:srgbClr val="1419EC"/>
                          </a:solidFill>
                        </a:rPr>
                        <a:t> 人</a:t>
                      </a:r>
                      <a:endParaRPr kumimoji="1" lang="ja-JP" altLang="en-US" dirty="0">
                        <a:solidFill>
                          <a:srgbClr val="1419EC"/>
                        </a:solidFill>
                      </a:endParaRPr>
                    </a:p>
                  </a:txBody>
                  <a:tcPr anchor="ctr"/>
                </a:tc>
              </a:tr>
              <a:tr h="356940">
                <a:tc vMerge="1">
                  <a:txBody>
                    <a:bodyPr/>
                    <a:lstStyle/>
                    <a:p>
                      <a:endParaRPr kumimoji="1" lang="ja-JP" altLang="en-US"/>
                    </a:p>
                  </a:txBody>
                  <a:tcPr/>
                </a:tc>
                <a:tc>
                  <a:txBody>
                    <a:bodyPr/>
                    <a:lstStyle/>
                    <a:p>
                      <a:pPr algn="ctr"/>
                      <a:r>
                        <a:rPr kumimoji="1" lang="en-US" altLang="ja-JP" dirty="0" smtClean="0"/>
                        <a:t>22.9</a:t>
                      </a:r>
                      <a:r>
                        <a:rPr kumimoji="1" lang="ja-JP" altLang="en-US" dirty="0" smtClean="0"/>
                        <a:t> ％</a:t>
                      </a:r>
                      <a:endParaRPr kumimoji="1" lang="ja-JP" altLang="en-US" dirty="0"/>
                    </a:p>
                  </a:txBody>
                  <a:tcPr anchor="ctr"/>
                </a:tc>
                <a:tc>
                  <a:txBody>
                    <a:bodyPr/>
                    <a:lstStyle/>
                    <a:p>
                      <a:pPr algn="ctr"/>
                      <a:r>
                        <a:rPr kumimoji="1" lang="en-US" altLang="ja-JP" b="1" dirty="0" smtClean="0">
                          <a:solidFill>
                            <a:srgbClr val="FF0000"/>
                          </a:solidFill>
                        </a:rPr>
                        <a:t>31.5</a:t>
                      </a:r>
                      <a:r>
                        <a:rPr kumimoji="1" lang="ja-JP" altLang="en-US" b="1" dirty="0" smtClean="0">
                          <a:solidFill>
                            <a:srgbClr val="FF0000"/>
                          </a:solidFill>
                        </a:rPr>
                        <a:t> </a:t>
                      </a:r>
                      <a:r>
                        <a:rPr kumimoji="1" lang="ja-JP" altLang="en-US" dirty="0" smtClean="0"/>
                        <a:t>％</a:t>
                      </a:r>
                      <a:endParaRPr kumimoji="1" lang="ja-JP" altLang="en-US" dirty="0"/>
                    </a:p>
                  </a:txBody>
                  <a:tcPr anchor="ctr"/>
                </a:tc>
              </a:tr>
              <a:tr h="356940">
                <a:tc rowSpan="2">
                  <a:txBody>
                    <a:bodyPr/>
                    <a:lstStyle/>
                    <a:p>
                      <a:r>
                        <a:rPr kumimoji="1" lang="ja-JP" altLang="en-US" sz="2000" dirty="0" smtClean="0"/>
                        <a:t>どちらかと言えばそう感じる</a:t>
                      </a:r>
                      <a:endParaRPr kumimoji="1" lang="ja-JP" altLang="en-US" sz="2000" dirty="0"/>
                    </a:p>
                  </a:txBody>
                  <a:tcPr anchor="ctr"/>
                </a:tc>
                <a:tc>
                  <a:txBody>
                    <a:bodyPr/>
                    <a:lstStyle/>
                    <a:p>
                      <a:pPr algn="ctr"/>
                      <a:r>
                        <a:rPr kumimoji="1" lang="en-US" altLang="ja-JP" dirty="0" smtClean="0">
                          <a:solidFill>
                            <a:srgbClr val="1419EC"/>
                          </a:solidFill>
                        </a:rPr>
                        <a:t>16</a:t>
                      </a:r>
                      <a:r>
                        <a:rPr kumimoji="1" lang="ja-JP" altLang="en-US" dirty="0" smtClean="0">
                          <a:solidFill>
                            <a:srgbClr val="1419EC"/>
                          </a:solidFill>
                        </a:rPr>
                        <a:t> 人</a:t>
                      </a:r>
                      <a:endParaRPr kumimoji="1" lang="ja-JP" altLang="en-US" dirty="0">
                        <a:solidFill>
                          <a:srgbClr val="1419EC"/>
                        </a:solidFill>
                      </a:endParaRPr>
                    </a:p>
                  </a:txBody>
                  <a:tcPr anchor="ctr"/>
                </a:tc>
                <a:tc>
                  <a:txBody>
                    <a:bodyPr/>
                    <a:lstStyle/>
                    <a:p>
                      <a:pPr algn="ctr"/>
                      <a:r>
                        <a:rPr kumimoji="1" lang="en-US" altLang="ja-JP" dirty="0" smtClean="0">
                          <a:solidFill>
                            <a:srgbClr val="1419EC"/>
                          </a:solidFill>
                        </a:rPr>
                        <a:t>20</a:t>
                      </a:r>
                      <a:r>
                        <a:rPr kumimoji="1" lang="ja-JP" altLang="en-US" dirty="0" smtClean="0">
                          <a:solidFill>
                            <a:srgbClr val="1419EC"/>
                          </a:solidFill>
                        </a:rPr>
                        <a:t> 人</a:t>
                      </a:r>
                      <a:endParaRPr kumimoji="1" lang="ja-JP" altLang="en-US" dirty="0">
                        <a:solidFill>
                          <a:srgbClr val="1419EC"/>
                        </a:solidFill>
                      </a:endParaRPr>
                    </a:p>
                  </a:txBody>
                  <a:tcPr anchor="ctr"/>
                </a:tc>
              </a:tr>
              <a:tr h="356940">
                <a:tc vMerge="1">
                  <a:txBody>
                    <a:bodyPr/>
                    <a:lstStyle/>
                    <a:p>
                      <a:endParaRPr kumimoji="1" lang="ja-JP" altLang="en-US"/>
                    </a:p>
                  </a:txBody>
                  <a:tcPr/>
                </a:tc>
                <a:tc>
                  <a:txBody>
                    <a:bodyPr/>
                    <a:lstStyle/>
                    <a:p>
                      <a:pPr algn="ctr"/>
                      <a:r>
                        <a:rPr kumimoji="1" lang="en-US" altLang="ja-JP" dirty="0" smtClean="0"/>
                        <a:t>45.7</a:t>
                      </a:r>
                      <a:r>
                        <a:rPr kumimoji="1" lang="ja-JP" altLang="en-US" dirty="0" smtClean="0"/>
                        <a:t> ％</a:t>
                      </a:r>
                      <a:endParaRPr kumimoji="1" lang="ja-JP" altLang="en-US" dirty="0"/>
                    </a:p>
                  </a:txBody>
                  <a:tcPr anchor="ctr"/>
                </a:tc>
                <a:tc>
                  <a:txBody>
                    <a:bodyPr/>
                    <a:lstStyle/>
                    <a:p>
                      <a:pPr algn="ctr"/>
                      <a:r>
                        <a:rPr kumimoji="1" lang="en-US" altLang="ja-JP" dirty="0" smtClean="0"/>
                        <a:t>37.0</a:t>
                      </a:r>
                      <a:r>
                        <a:rPr kumimoji="1" lang="ja-JP" altLang="en-US" dirty="0" smtClean="0"/>
                        <a:t> ％</a:t>
                      </a:r>
                      <a:endParaRPr kumimoji="1" lang="ja-JP" altLang="en-US" dirty="0"/>
                    </a:p>
                  </a:txBody>
                  <a:tcPr anchor="ctr"/>
                </a:tc>
              </a:tr>
              <a:tr h="356940">
                <a:tc rowSpan="2">
                  <a:txBody>
                    <a:bodyPr/>
                    <a:lstStyle/>
                    <a:p>
                      <a:r>
                        <a:rPr kumimoji="1" lang="ja-JP" altLang="en-US" sz="2000" dirty="0" smtClean="0"/>
                        <a:t>どちらとも言えない</a:t>
                      </a:r>
                      <a:endParaRPr kumimoji="1" lang="ja-JP" altLang="en-US" sz="2000" dirty="0"/>
                    </a:p>
                  </a:txBody>
                  <a:tcPr anchor="ctr"/>
                </a:tc>
                <a:tc>
                  <a:txBody>
                    <a:bodyPr/>
                    <a:lstStyle/>
                    <a:p>
                      <a:pPr algn="ctr"/>
                      <a:r>
                        <a:rPr kumimoji="1" lang="en-US" altLang="ja-JP" dirty="0" smtClean="0">
                          <a:solidFill>
                            <a:srgbClr val="1419EC"/>
                          </a:solidFill>
                        </a:rPr>
                        <a:t>5</a:t>
                      </a:r>
                      <a:r>
                        <a:rPr kumimoji="1" lang="ja-JP" altLang="en-US" dirty="0" smtClean="0">
                          <a:solidFill>
                            <a:srgbClr val="1419EC"/>
                          </a:solidFill>
                        </a:rPr>
                        <a:t> 人</a:t>
                      </a:r>
                      <a:endParaRPr kumimoji="1" lang="ja-JP" altLang="en-US" dirty="0">
                        <a:solidFill>
                          <a:srgbClr val="1419EC"/>
                        </a:solidFill>
                      </a:endParaRPr>
                    </a:p>
                  </a:txBody>
                  <a:tcPr anchor="ctr"/>
                </a:tc>
                <a:tc>
                  <a:txBody>
                    <a:bodyPr/>
                    <a:lstStyle/>
                    <a:p>
                      <a:pPr algn="ctr"/>
                      <a:r>
                        <a:rPr kumimoji="1" lang="en-US" altLang="ja-JP" dirty="0" smtClean="0">
                          <a:solidFill>
                            <a:srgbClr val="1419EC"/>
                          </a:solidFill>
                        </a:rPr>
                        <a:t>12</a:t>
                      </a:r>
                      <a:r>
                        <a:rPr kumimoji="1" lang="ja-JP" altLang="en-US" dirty="0" smtClean="0">
                          <a:solidFill>
                            <a:srgbClr val="1419EC"/>
                          </a:solidFill>
                        </a:rPr>
                        <a:t> 人</a:t>
                      </a:r>
                      <a:endParaRPr kumimoji="1" lang="ja-JP" altLang="en-US" dirty="0">
                        <a:solidFill>
                          <a:srgbClr val="1419EC"/>
                        </a:solidFill>
                      </a:endParaRPr>
                    </a:p>
                  </a:txBody>
                  <a:tcPr anchor="ctr"/>
                </a:tc>
              </a:tr>
              <a:tr h="356940">
                <a:tc vMerge="1">
                  <a:txBody>
                    <a:bodyPr/>
                    <a:lstStyle/>
                    <a:p>
                      <a:endParaRPr kumimoji="1" lang="ja-JP" altLang="en-US"/>
                    </a:p>
                  </a:txBody>
                  <a:tcPr/>
                </a:tc>
                <a:tc>
                  <a:txBody>
                    <a:bodyPr/>
                    <a:lstStyle/>
                    <a:p>
                      <a:pPr algn="ctr"/>
                      <a:r>
                        <a:rPr kumimoji="1" lang="en-US" altLang="ja-JP" dirty="0" smtClean="0"/>
                        <a:t>14.3</a:t>
                      </a:r>
                      <a:r>
                        <a:rPr kumimoji="1" lang="ja-JP" altLang="en-US" dirty="0" smtClean="0"/>
                        <a:t> ％</a:t>
                      </a:r>
                      <a:endParaRPr kumimoji="1" lang="ja-JP" altLang="en-US" dirty="0"/>
                    </a:p>
                  </a:txBody>
                  <a:tcPr anchor="ctr"/>
                </a:tc>
                <a:tc>
                  <a:txBody>
                    <a:bodyPr/>
                    <a:lstStyle/>
                    <a:p>
                      <a:pPr algn="ctr"/>
                      <a:r>
                        <a:rPr kumimoji="1" lang="en-US" altLang="ja-JP" dirty="0" smtClean="0"/>
                        <a:t>22.2</a:t>
                      </a:r>
                      <a:r>
                        <a:rPr kumimoji="1" lang="ja-JP" altLang="en-US" dirty="0" smtClean="0"/>
                        <a:t> ％</a:t>
                      </a:r>
                      <a:endParaRPr kumimoji="1" lang="ja-JP" altLang="en-US" dirty="0"/>
                    </a:p>
                  </a:txBody>
                  <a:tcPr anchor="ctr"/>
                </a:tc>
              </a:tr>
              <a:tr h="356940">
                <a:tc rowSpan="2">
                  <a:txBody>
                    <a:bodyPr/>
                    <a:lstStyle/>
                    <a:p>
                      <a:r>
                        <a:rPr kumimoji="1" lang="ja-JP" altLang="en-US" sz="2000" dirty="0" smtClean="0"/>
                        <a:t>どちらかと言えば感じない</a:t>
                      </a:r>
                      <a:endParaRPr kumimoji="1" lang="ja-JP" altLang="en-US" sz="2000" dirty="0"/>
                    </a:p>
                  </a:txBody>
                  <a:tcPr anchor="ctr"/>
                </a:tc>
                <a:tc>
                  <a:txBody>
                    <a:bodyPr/>
                    <a:lstStyle/>
                    <a:p>
                      <a:pPr algn="ctr"/>
                      <a:r>
                        <a:rPr kumimoji="1" lang="en-US" altLang="ja-JP" dirty="0" smtClean="0">
                          <a:solidFill>
                            <a:srgbClr val="1419EC"/>
                          </a:solidFill>
                        </a:rPr>
                        <a:t>1</a:t>
                      </a:r>
                      <a:r>
                        <a:rPr kumimoji="1" lang="ja-JP" altLang="en-US" dirty="0" smtClean="0">
                          <a:solidFill>
                            <a:srgbClr val="1419EC"/>
                          </a:solidFill>
                        </a:rPr>
                        <a:t> 人</a:t>
                      </a:r>
                      <a:endParaRPr kumimoji="1" lang="ja-JP" altLang="en-US" dirty="0">
                        <a:solidFill>
                          <a:srgbClr val="1419EC"/>
                        </a:solidFill>
                      </a:endParaRPr>
                    </a:p>
                  </a:txBody>
                  <a:tcPr anchor="ctr"/>
                </a:tc>
                <a:tc>
                  <a:txBody>
                    <a:bodyPr/>
                    <a:lstStyle/>
                    <a:p>
                      <a:pPr algn="ctr"/>
                      <a:r>
                        <a:rPr kumimoji="1" lang="en-US" altLang="ja-JP" dirty="0" smtClean="0">
                          <a:solidFill>
                            <a:srgbClr val="1419EC"/>
                          </a:solidFill>
                        </a:rPr>
                        <a:t>0</a:t>
                      </a:r>
                      <a:r>
                        <a:rPr kumimoji="1" lang="ja-JP" altLang="en-US" dirty="0" smtClean="0">
                          <a:solidFill>
                            <a:srgbClr val="1419EC"/>
                          </a:solidFill>
                        </a:rPr>
                        <a:t> 人</a:t>
                      </a:r>
                      <a:endParaRPr kumimoji="1" lang="ja-JP" altLang="en-US" dirty="0">
                        <a:solidFill>
                          <a:srgbClr val="1419EC"/>
                        </a:solidFill>
                      </a:endParaRPr>
                    </a:p>
                  </a:txBody>
                  <a:tcPr anchor="ctr"/>
                </a:tc>
              </a:tr>
              <a:tr h="356940">
                <a:tc vMerge="1">
                  <a:txBody>
                    <a:bodyPr/>
                    <a:lstStyle/>
                    <a:p>
                      <a:endParaRPr kumimoji="1" lang="ja-JP" altLang="en-US"/>
                    </a:p>
                  </a:txBody>
                  <a:tcPr/>
                </a:tc>
                <a:tc>
                  <a:txBody>
                    <a:bodyPr/>
                    <a:lstStyle/>
                    <a:p>
                      <a:pPr algn="ctr"/>
                      <a:r>
                        <a:rPr kumimoji="1" lang="en-US" altLang="ja-JP" dirty="0" smtClean="0"/>
                        <a:t>2.9</a:t>
                      </a:r>
                      <a:r>
                        <a:rPr kumimoji="1" lang="ja-JP" altLang="en-US" dirty="0" smtClean="0"/>
                        <a:t> ％</a:t>
                      </a:r>
                      <a:endParaRPr kumimoji="1" lang="ja-JP" altLang="en-US" dirty="0"/>
                    </a:p>
                  </a:txBody>
                  <a:tcPr anchor="ctr"/>
                </a:tc>
                <a:tc>
                  <a:txBody>
                    <a:bodyPr/>
                    <a:lstStyle/>
                    <a:p>
                      <a:pPr algn="ctr"/>
                      <a:r>
                        <a:rPr kumimoji="1" lang="en-US" altLang="ja-JP" b="1" dirty="0" smtClean="0">
                          <a:solidFill>
                            <a:schemeClr val="tx1"/>
                          </a:solidFill>
                        </a:rPr>
                        <a:t>0</a:t>
                      </a:r>
                      <a:r>
                        <a:rPr kumimoji="1" lang="ja-JP" altLang="en-US" dirty="0" smtClean="0"/>
                        <a:t> ％</a:t>
                      </a:r>
                      <a:endParaRPr kumimoji="1" lang="ja-JP" altLang="en-US" dirty="0"/>
                    </a:p>
                  </a:txBody>
                  <a:tcPr anchor="ctr"/>
                </a:tc>
              </a:tr>
              <a:tr h="356940">
                <a:tc rowSpan="2">
                  <a:txBody>
                    <a:bodyPr/>
                    <a:lstStyle/>
                    <a:p>
                      <a:r>
                        <a:rPr kumimoji="1" lang="ja-JP" altLang="en-US" sz="2000" dirty="0" smtClean="0"/>
                        <a:t>まったく感じない</a:t>
                      </a:r>
                      <a:endParaRPr kumimoji="1" lang="ja-JP" altLang="en-US" sz="2000" dirty="0"/>
                    </a:p>
                  </a:txBody>
                  <a:tcPr anchor="ctr"/>
                </a:tc>
                <a:tc>
                  <a:txBody>
                    <a:bodyPr/>
                    <a:lstStyle/>
                    <a:p>
                      <a:pPr algn="ctr"/>
                      <a:r>
                        <a:rPr kumimoji="1" lang="en-US" altLang="ja-JP" dirty="0" smtClean="0">
                          <a:solidFill>
                            <a:srgbClr val="1419EC"/>
                          </a:solidFill>
                        </a:rPr>
                        <a:t>5</a:t>
                      </a:r>
                      <a:r>
                        <a:rPr kumimoji="1" lang="ja-JP" altLang="en-US" dirty="0" smtClean="0">
                          <a:solidFill>
                            <a:srgbClr val="1419EC"/>
                          </a:solidFill>
                        </a:rPr>
                        <a:t> 人</a:t>
                      </a:r>
                      <a:endParaRPr kumimoji="1" lang="ja-JP" altLang="en-US" dirty="0">
                        <a:solidFill>
                          <a:srgbClr val="1419EC"/>
                        </a:solidFill>
                      </a:endParaRPr>
                    </a:p>
                  </a:txBody>
                  <a:tcPr anchor="ctr"/>
                </a:tc>
                <a:tc>
                  <a:txBody>
                    <a:bodyPr/>
                    <a:lstStyle/>
                    <a:p>
                      <a:pPr algn="ctr"/>
                      <a:r>
                        <a:rPr kumimoji="1" lang="en-US" altLang="ja-JP" dirty="0" smtClean="0">
                          <a:solidFill>
                            <a:srgbClr val="1419EC"/>
                          </a:solidFill>
                        </a:rPr>
                        <a:t>2</a:t>
                      </a:r>
                      <a:r>
                        <a:rPr kumimoji="1" lang="ja-JP" altLang="en-US" dirty="0" smtClean="0">
                          <a:solidFill>
                            <a:srgbClr val="1419EC"/>
                          </a:solidFill>
                        </a:rPr>
                        <a:t> 人</a:t>
                      </a:r>
                      <a:endParaRPr kumimoji="1" lang="ja-JP" altLang="en-US" dirty="0">
                        <a:solidFill>
                          <a:srgbClr val="1419EC"/>
                        </a:solidFill>
                      </a:endParaRPr>
                    </a:p>
                  </a:txBody>
                  <a:tcPr anchor="ctr"/>
                </a:tc>
              </a:tr>
              <a:tr h="356940">
                <a:tc vMerge="1">
                  <a:txBody>
                    <a:bodyPr/>
                    <a:lstStyle/>
                    <a:p>
                      <a:endParaRPr kumimoji="1" lang="ja-JP" altLang="en-US"/>
                    </a:p>
                  </a:txBody>
                  <a:tcPr/>
                </a:tc>
                <a:tc>
                  <a:txBody>
                    <a:bodyPr/>
                    <a:lstStyle/>
                    <a:p>
                      <a:pPr algn="ctr"/>
                      <a:r>
                        <a:rPr kumimoji="1" lang="en-US" altLang="ja-JP" dirty="0" smtClean="0">
                          <a:solidFill>
                            <a:srgbClr val="FF0000"/>
                          </a:solidFill>
                        </a:rPr>
                        <a:t>14.3</a:t>
                      </a:r>
                      <a:r>
                        <a:rPr kumimoji="1" lang="ja-JP" altLang="en-US" dirty="0" smtClean="0">
                          <a:solidFill>
                            <a:srgbClr val="FF0000"/>
                          </a:solidFill>
                        </a:rPr>
                        <a:t> </a:t>
                      </a:r>
                      <a:r>
                        <a:rPr kumimoji="1" lang="ja-JP" altLang="en-US" dirty="0" smtClean="0"/>
                        <a:t>％</a:t>
                      </a:r>
                      <a:endParaRPr kumimoji="1" lang="ja-JP" altLang="en-US" dirty="0"/>
                    </a:p>
                  </a:txBody>
                  <a:tcPr anchor="ctr"/>
                </a:tc>
                <a:tc>
                  <a:txBody>
                    <a:bodyPr/>
                    <a:lstStyle/>
                    <a:p>
                      <a:pPr algn="ctr"/>
                      <a:r>
                        <a:rPr kumimoji="1" lang="en-US" altLang="ja-JP" dirty="0" smtClean="0"/>
                        <a:t>3.7</a:t>
                      </a:r>
                      <a:r>
                        <a:rPr kumimoji="1" lang="ja-JP" altLang="en-US" dirty="0" smtClean="0"/>
                        <a:t> ％</a:t>
                      </a:r>
                      <a:endParaRPr kumimoji="1" lang="ja-JP" altLang="en-US" dirty="0"/>
                    </a:p>
                  </a:txBody>
                  <a:tcPr anchor="ctr"/>
                </a:tc>
              </a:tr>
              <a:tr h="356940">
                <a:tc rowSpan="2">
                  <a:txBody>
                    <a:bodyPr/>
                    <a:lstStyle/>
                    <a:p>
                      <a:r>
                        <a:rPr kumimoji="1" lang="ja-JP" altLang="en-US" sz="2000" dirty="0" smtClean="0"/>
                        <a:t>未回答</a:t>
                      </a:r>
                      <a:endParaRPr kumimoji="1" lang="ja-JP" altLang="en-US" sz="2000" dirty="0"/>
                    </a:p>
                  </a:txBody>
                  <a:tcPr anchor="ctr"/>
                </a:tc>
                <a:tc>
                  <a:txBody>
                    <a:bodyPr/>
                    <a:lstStyle/>
                    <a:p>
                      <a:pPr algn="ctr"/>
                      <a:r>
                        <a:rPr kumimoji="1" lang="en-US" altLang="ja-JP" dirty="0" smtClean="0">
                          <a:solidFill>
                            <a:srgbClr val="1419EC"/>
                          </a:solidFill>
                        </a:rPr>
                        <a:t>0</a:t>
                      </a:r>
                      <a:r>
                        <a:rPr kumimoji="1" lang="ja-JP" altLang="en-US" dirty="0" smtClean="0">
                          <a:solidFill>
                            <a:srgbClr val="1419EC"/>
                          </a:solidFill>
                        </a:rPr>
                        <a:t> 人</a:t>
                      </a:r>
                      <a:endParaRPr kumimoji="1" lang="ja-JP" altLang="en-US" dirty="0">
                        <a:solidFill>
                          <a:srgbClr val="1419EC"/>
                        </a:solidFill>
                      </a:endParaRPr>
                    </a:p>
                  </a:txBody>
                  <a:tcPr anchor="ctr"/>
                </a:tc>
                <a:tc>
                  <a:txBody>
                    <a:bodyPr/>
                    <a:lstStyle/>
                    <a:p>
                      <a:pPr algn="ctr"/>
                      <a:r>
                        <a:rPr kumimoji="1" lang="en-US" altLang="ja-JP" dirty="0" smtClean="0">
                          <a:solidFill>
                            <a:srgbClr val="1419EC"/>
                          </a:solidFill>
                        </a:rPr>
                        <a:t>3</a:t>
                      </a:r>
                      <a:r>
                        <a:rPr kumimoji="1" lang="ja-JP" altLang="en-US" dirty="0" smtClean="0">
                          <a:solidFill>
                            <a:srgbClr val="1419EC"/>
                          </a:solidFill>
                        </a:rPr>
                        <a:t> 人</a:t>
                      </a:r>
                      <a:endParaRPr kumimoji="1" lang="ja-JP" altLang="en-US" dirty="0">
                        <a:solidFill>
                          <a:srgbClr val="1419EC"/>
                        </a:solidFill>
                      </a:endParaRPr>
                    </a:p>
                  </a:txBody>
                  <a:tcPr anchor="ctr"/>
                </a:tc>
              </a:tr>
              <a:tr h="356940">
                <a:tc vMerge="1">
                  <a:txBody>
                    <a:bodyPr/>
                    <a:lstStyle/>
                    <a:p>
                      <a:endParaRPr kumimoji="1" lang="ja-JP" altLang="en-US"/>
                    </a:p>
                  </a:txBody>
                  <a:tcPr/>
                </a:tc>
                <a:tc>
                  <a:txBody>
                    <a:bodyPr/>
                    <a:lstStyle/>
                    <a:p>
                      <a:pPr algn="ctr"/>
                      <a:r>
                        <a:rPr kumimoji="1" lang="en-US" altLang="ja-JP" dirty="0" smtClean="0"/>
                        <a:t>0</a:t>
                      </a:r>
                      <a:r>
                        <a:rPr kumimoji="1" lang="ja-JP" altLang="en-US" dirty="0" smtClean="0"/>
                        <a:t> ％</a:t>
                      </a:r>
                      <a:endParaRPr kumimoji="1" lang="ja-JP" altLang="en-US" dirty="0"/>
                    </a:p>
                  </a:txBody>
                  <a:tcPr anchor="ctr"/>
                </a:tc>
                <a:tc>
                  <a:txBody>
                    <a:bodyPr/>
                    <a:lstStyle/>
                    <a:p>
                      <a:pPr algn="ctr"/>
                      <a:r>
                        <a:rPr kumimoji="1" lang="en-US" altLang="ja-JP" dirty="0" smtClean="0"/>
                        <a:t>5.6</a:t>
                      </a:r>
                      <a:r>
                        <a:rPr kumimoji="1" lang="ja-JP" altLang="en-US" dirty="0" smtClean="0"/>
                        <a:t> ％</a:t>
                      </a:r>
                      <a:endParaRPr kumimoji="1" lang="ja-JP" altLang="en-US" dirty="0"/>
                    </a:p>
                  </a:txBody>
                  <a:tcPr anchor="ctr"/>
                </a:tc>
              </a:tr>
            </a:tbl>
          </a:graphicData>
        </a:graphic>
      </p:graphicFrame>
      <p:sp>
        <p:nvSpPr>
          <p:cNvPr id="11" name="テキスト ボックス 10"/>
          <p:cNvSpPr txBox="1"/>
          <p:nvPr/>
        </p:nvSpPr>
        <p:spPr>
          <a:xfrm>
            <a:off x="774826" y="6496469"/>
            <a:ext cx="5237334" cy="369332"/>
          </a:xfrm>
          <a:prstGeom prst="rect">
            <a:avLst/>
          </a:prstGeom>
          <a:noFill/>
        </p:spPr>
        <p:txBody>
          <a:bodyPr wrap="square" rtlCol="0">
            <a:spAutoFit/>
          </a:bodyPr>
          <a:lstStyle/>
          <a:p>
            <a:r>
              <a:rPr kumimoji="1" lang="ja-JP" altLang="en-US" dirty="0" smtClean="0"/>
              <a:t>出典：</a:t>
            </a:r>
            <a:r>
              <a:rPr kumimoji="1" lang="en-US" altLang="ja-JP" dirty="0" smtClean="0"/>
              <a:t>2013,2015</a:t>
            </a:r>
            <a:r>
              <a:rPr kumimoji="1" lang="ja-JP" altLang="en-US" dirty="0" smtClean="0"/>
              <a:t>　箕輪町</a:t>
            </a:r>
            <a:r>
              <a:rPr lang="ja-JP" altLang="en-US" dirty="0" smtClean="0"/>
              <a:t>ｾｰﾌｺﾐｭﾆﾃｨ</a:t>
            </a:r>
            <a:r>
              <a:rPr lang="ja-JP" altLang="en-US" dirty="0"/>
              <a:t>ｱﾝｹｰﾄ</a:t>
            </a:r>
            <a:endParaRPr kumimoji="1" lang="ja-JP" altLang="en-US" dirty="0"/>
          </a:p>
        </p:txBody>
      </p:sp>
      <p:sp>
        <p:nvSpPr>
          <p:cNvPr id="12" name="テキスト ボックス 11"/>
          <p:cNvSpPr txBox="1"/>
          <p:nvPr/>
        </p:nvSpPr>
        <p:spPr>
          <a:xfrm>
            <a:off x="467544" y="961119"/>
            <a:ext cx="8208912" cy="461665"/>
          </a:xfrm>
          <a:prstGeom prst="rect">
            <a:avLst/>
          </a:prstGeom>
          <a:noFill/>
        </p:spPr>
        <p:txBody>
          <a:bodyPr wrap="square" rtlCol="0">
            <a:spAutoFit/>
          </a:bodyPr>
          <a:lstStyle/>
          <a:p>
            <a:r>
              <a:rPr kumimoji="1" lang="ja-JP" altLang="en-US" sz="2400" dirty="0" smtClean="0">
                <a:solidFill>
                  <a:srgbClr val="008000"/>
                </a:solidFill>
              </a:rPr>
              <a:t>Ｑ　箕輪町での暮らしは、安心だと感じますか？</a:t>
            </a:r>
            <a:endParaRPr kumimoji="1" lang="ja-JP" altLang="en-US" sz="2400" dirty="0">
              <a:solidFill>
                <a:srgbClr val="008000"/>
              </a:solidFill>
            </a:endParaRPr>
          </a:p>
        </p:txBody>
      </p:sp>
      <p:sp>
        <p:nvSpPr>
          <p:cNvPr id="3" name="スライド番号プレースホルダー 2"/>
          <p:cNvSpPr>
            <a:spLocks noGrp="1"/>
          </p:cNvSpPr>
          <p:nvPr>
            <p:ph type="sldNum" sz="quarter" idx="12"/>
          </p:nvPr>
        </p:nvSpPr>
        <p:spPr>
          <a:xfrm>
            <a:off x="683568" y="6356350"/>
            <a:ext cx="561975" cy="365125"/>
          </a:xfrm>
        </p:spPr>
        <p:txBody>
          <a:bodyPr/>
          <a:lstStyle/>
          <a:p>
            <a:fld id="{D2D8002D-B5B0-4BAC-B1F6-782DDCCE6D9C}" type="slidenum">
              <a:rPr kumimoji="1" lang="ja-JP" altLang="en-US" sz="1600" smtClean="0"/>
              <a:t>4</a:t>
            </a:fld>
            <a:endParaRPr kumimoji="1" lang="ja-JP" altLang="en-US" sz="1600" dirty="0"/>
          </a:p>
        </p:txBody>
      </p:sp>
      <p:sp>
        <p:nvSpPr>
          <p:cNvPr id="13" name="テキスト ボックス 12"/>
          <p:cNvSpPr txBox="1"/>
          <p:nvPr/>
        </p:nvSpPr>
        <p:spPr>
          <a:xfrm>
            <a:off x="5940152" y="6475231"/>
            <a:ext cx="2448272" cy="307777"/>
          </a:xfrm>
          <a:prstGeom prst="rect">
            <a:avLst/>
          </a:prstGeom>
          <a:noFill/>
        </p:spPr>
        <p:txBody>
          <a:bodyPr wrap="square" rtlCol="0">
            <a:spAutoFit/>
          </a:bodyPr>
          <a:lstStyle/>
          <a:p>
            <a:r>
              <a:rPr kumimoji="1" lang="en-US" altLang="ja-JP" sz="1400" dirty="0" smtClean="0">
                <a:latin typeface="ＭＳ ゴシック" panose="020B0609070205080204" pitchFamily="49" charset="-128"/>
                <a:ea typeface="ＭＳ ゴシック" panose="020B0609070205080204" pitchFamily="49" charset="-128"/>
              </a:rPr>
              <a:t>※</a:t>
            </a:r>
            <a:r>
              <a:rPr kumimoji="1" lang="ja-JP" altLang="en-US" sz="1400" dirty="0" smtClean="0">
                <a:latin typeface="ＭＳ ゴシック" panose="020B0609070205080204" pitchFamily="49" charset="-128"/>
                <a:ea typeface="ＭＳ ゴシック" panose="020B0609070205080204" pitchFamily="49" charset="-128"/>
              </a:rPr>
              <a:t>　ｎとはデータ数</a:t>
            </a:r>
            <a:endParaRPr kumimoji="1" lang="ja-JP" altLang="en-US" sz="14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566710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12442" y="908720"/>
            <a:ext cx="9144000" cy="648072"/>
          </a:xfrm>
        </p:spPr>
        <p:txBody>
          <a:bodyPr/>
          <a:lstStyle/>
          <a:p>
            <a:r>
              <a:rPr lang="ja-JP" altLang="en-US" sz="3000" dirty="0" smtClean="0">
                <a:solidFill>
                  <a:schemeClr val="tx1"/>
                </a:solidFill>
                <a:effectLst/>
              </a:rPr>
              <a:t>表② 時間帯別不審者の出没等発生件数</a:t>
            </a:r>
            <a:r>
              <a:rPr kumimoji="1" lang="ja-JP" altLang="en-US" sz="3000" dirty="0" smtClean="0">
                <a:solidFill>
                  <a:schemeClr val="tx1"/>
                </a:solidFill>
                <a:effectLst/>
              </a:rPr>
              <a:t>の</a:t>
            </a:r>
            <a:r>
              <a:rPr lang="ja-JP" altLang="en-US" sz="3000" dirty="0">
                <a:solidFill>
                  <a:schemeClr val="tx1"/>
                </a:solidFill>
                <a:effectLst/>
              </a:rPr>
              <a:t>状況</a:t>
            </a:r>
            <a:endParaRPr kumimoji="1" lang="ja-JP" altLang="en-US" sz="3000" dirty="0">
              <a:solidFill>
                <a:schemeClr val="tx1"/>
              </a:solidFill>
              <a:effectLst/>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302799933"/>
              </p:ext>
            </p:extLst>
          </p:nvPr>
        </p:nvGraphicFramePr>
        <p:xfrm>
          <a:off x="457201" y="1479793"/>
          <a:ext cx="8229600" cy="3246850"/>
        </p:xfrm>
        <a:graphic>
          <a:graphicData uri="http://schemas.openxmlformats.org/drawingml/2006/table">
            <a:tbl>
              <a:tblPr firstRow="1" bandRow="1">
                <a:tableStyleId>{7DF18680-E054-41AD-8BC1-D1AEF772440D}</a:tableStyleId>
              </a:tblPr>
              <a:tblGrid>
                <a:gridCol w="1594520"/>
                <a:gridCol w="829385"/>
                <a:gridCol w="829385"/>
                <a:gridCol w="829385"/>
                <a:gridCol w="829385"/>
                <a:gridCol w="829385"/>
                <a:gridCol w="829385"/>
                <a:gridCol w="829385"/>
                <a:gridCol w="829385"/>
              </a:tblGrid>
              <a:tr h="363851">
                <a:tc>
                  <a:txBody>
                    <a:bodyPr/>
                    <a:lstStyle/>
                    <a:p>
                      <a:pPr algn="ctr"/>
                      <a:r>
                        <a:rPr kumimoji="1" lang="ja-JP" altLang="en-US" dirty="0" smtClean="0"/>
                        <a:t>区　別</a:t>
                      </a:r>
                      <a:endParaRPr kumimoji="1" lang="ja-JP" altLang="en-US" dirty="0"/>
                    </a:p>
                  </a:txBody>
                  <a:tcPr anchor="ctr"/>
                </a:tc>
                <a:tc>
                  <a:txBody>
                    <a:bodyPr/>
                    <a:lstStyle/>
                    <a:p>
                      <a:pPr algn="ctr"/>
                      <a:r>
                        <a:rPr kumimoji="1" lang="en-US" altLang="ja-JP" dirty="0" smtClean="0"/>
                        <a:t>2009</a:t>
                      </a:r>
                      <a:endParaRPr kumimoji="1" lang="ja-JP" altLang="en-US" dirty="0"/>
                    </a:p>
                  </a:txBody>
                  <a:tcPr anchor="ctr"/>
                </a:tc>
                <a:tc>
                  <a:txBody>
                    <a:bodyPr/>
                    <a:lstStyle/>
                    <a:p>
                      <a:pPr algn="ctr"/>
                      <a:r>
                        <a:rPr kumimoji="1" lang="en-US" altLang="ja-JP" dirty="0" smtClean="0"/>
                        <a:t>2010</a:t>
                      </a:r>
                      <a:endParaRPr kumimoji="1" lang="ja-JP" altLang="en-US" dirty="0"/>
                    </a:p>
                  </a:txBody>
                  <a:tcPr anchor="ctr"/>
                </a:tc>
                <a:tc>
                  <a:txBody>
                    <a:bodyPr/>
                    <a:lstStyle/>
                    <a:p>
                      <a:pPr algn="ctr"/>
                      <a:r>
                        <a:rPr kumimoji="1" lang="en-US" altLang="ja-JP" dirty="0" smtClean="0"/>
                        <a:t>2011</a:t>
                      </a:r>
                      <a:endParaRPr kumimoji="1" lang="ja-JP" altLang="en-US" dirty="0"/>
                    </a:p>
                  </a:txBody>
                  <a:tcPr anchor="ctr"/>
                </a:tc>
                <a:tc>
                  <a:txBody>
                    <a:bodyPr/>
                    <a:lstStyle/>
                    <a:p>
                      <a:pPr algn="ctr"/>
                      <a:r>
                        <a:rPr kumimoji="1" lang="en-US" altLang="ja-JP" dirty="0" smtClean="0"/>
                        <a:t>2012</a:t>
                      </a:r>
                      <a:endParaRPr kumimoji="1" lang="ja-JP" altLang="en-US" dirty="0"/>
                    </a:p>
                  </a:txBody>
                  <a:tcPr anchor="ctr"/>
                </a:tc>
                <a:tc>
                  <a:txBody>
                    <a:bodyPr/>
                    <a:lstStyle/>
                    <a:p>
                      <a:pPr algn="ctr"/>
                      <a:r>
                        <a:rPr kumimoji="1" lang="en-US" altLang="ja-JP" dirty="0" smtClean="0"/>
                        <a:t>2013</a:t>
                      </a:r>
                      <a:endParaRPr kumimoji="1" lang="ja-JP" altLang="en-US" dirty="0"/>
                    </a:p>
                  </a:txBody>
                  <a:tcPr anchor="ctr"/>
                </a:tc>
                <a:tc>
                  <a:txBody>
                    <a:bodyPr/>
                    <a:lstStyle/>
                    <a:p>
                      <a:pPr algn="ctr"/>
                      <a:r>
                        <a:rPr kumimoji="1" lang="en-US" altLang="ja-JP" dirty="0" smtClean="0"/>
                        <a:t>2014</a:t>
                      </a:r>
                      <a:endParaRPr kumimoji="1" lang="ja-JP" altLang="en-US" dirty="0"/>
                    </a:p>
                  </a:txBody>
                  <a:tcPr anchor="ctr"/>
                </a:tc>
                <a:tc>
                  <a:txBody>
                    <a:bodyPr/>
                    <a:lstStyle/>
                    <a:p>
                      <a:pPr algn="ctr"/>
                      <a:r>
                        <a:rPr kumimoji="1" lang="en-US" altLang="ja-JP" dirty="0" smtClean="0"/>
                        <a:t>2015</a:t>
                      </a:r>
                      <a:endParaRPr kumimoji="1" lang="ja-JP" altLang="en-US" dirty="0"/>
                    </a:p>
                  </a:txBody>
                  <a:tcPr anchor="ctr"/>
                </a:tc>
                <a:tc>
                  <a:txBody>
                    <a:bodyPr/>
                    <a:lstStyle/>
                    <a:p>
                      <a:pPr algn="ctr"/>
                      <a:r>
                        <a:rPr kumimoji="1" lang="ja-JP" altLang="en-US" dirty="0" smtClean="0"/>
                        <a:t>合計</a:t>
                      </a:r>
                      <a:endParaRPr kumimoji="1" lang="ja-JP" altLang="en-US" dirty="0"/>
                    </a:p>
                  </a:txBody>
                  <a:tcPr anchor="ctr"/>
                </a:tc>
              </a:tr>
              <a:tr h="484778">
                <a:tc>
                  <a:txBody>
                    <a:bodyPr/>
                    <a:lstStyle/>
                    <a:p>
                      <a:pPr algn="l"/>
                      <a:r>
                        <a:rPr kumimoji="1" lang="en-US" altLang="ja-JP" sz="2000" dirty="0" smtClean="0"/>
                        <a:t>5</a:t>
                      </a:r>
                      <a:r>
                        <a:rPr kumimoji="1" lang="ja-JP" altLang="en-US" sz="2000" dirty="0" smtClean="0"/>
                        <a:t>～</a:t>
                      </a:r>
                      <a:r>
                        <a:rPr kumimoji="1" lang="en-US" altLang="ja-JP" sz="2000" dirty="0" smtClean="0"/>
                        <a:t>8</a:t>
                      </a:r>
                      <a:r>
                        <a:rPr kumimoji="1" lang="ja-JP" altLang="en-US" sz="2000" dirty="0" smtClean="0"/>
                        <a:t>時台</a:t>
                      </a:r>
                      <a:endParaRPr kumimoji="1" lang="ja-JP" altLang="en-US" sz="2000" dirty="0"/>
                    </a:p>
                  </a:txBody>
                  <a:tcPr anchor="ctr"/>
                </a:tc>
                <a:tc>
                  <a:txBody>
                    <a:bodyPr/>
                    <a:lstStyle/>
                    <a:p>
                      <a:pPr algn="ctr"/>
                      <a:r>
                        <a:rPr kumimoji="1" lang="en-US" altLang="ja-JP" sz="2400" dirty="0" smtClean="0"/>
                        <a:t>0</a:t>
                      </a:r>
                      <a:endParaRPr kumimoji="1" lang="ja-JP" altLang="en-US" sz="2400" dirty="0"/>
                    </a:p>
                  </a:txBody>
                  <a:tcPr anchor="ctr"/>
                </a:tc>
                <a:tc>
                  <a:txBody>
                    <a:bodyPr/>
                    <a:lstStyle/>
                    <a:p>
                      <a:pPr algn="ctr"/>
                      <a:r>
                        <a:rPr kumimoji="1" lang="en-US" altLang="ja-JP" sz="2400" dirty="0" smtClean="0"/>
                        <a:t>1</a:t>
                      </a:r>
                      <a:endParaRPr kumimoji="1" lang="ja-JP" altLang="en-US" sz="2400" dirty="0"/>
                    </a:p>
                  </a:txBody>
                  <a:tcPr anchor="ctr"/>
                </a:tc>
                <a:tc>
                  <a:txBody>
                    <a:bodyPr/>
                    <a:lstStyle/>
                    <a:p>
                      <a:pPr algn="ctr"/>
                      <a:r>
                        <a:rPr kumimoji="1" lang="en-US" altLang="ja-JP" sz="2400" dirty="0" smtClean="0"/>
                        <a:t>0</a:t>
                      </a:r>
                      <a:endParaRPr kumimoji="1" lang="ja-JP" altLang="en-US" sz="2400" dirty="0"/>
                    </a:p>
                  </a:txBody>
                  <a:tcPr anchor="ctr"/>
                </a:tc>
                <a:tc>
                  <a:txBody>
                    <a:bodyPr/>
                    <a:lstStyle/>
                    <a:p>
                      <a:pPr algn="ctr"/>
                      <a:r>
                        <a:rPr kumimoji="1" lang="en-US" altLang="ja-JP" sz="2400" dirty="0" smtClean="0"/>
                        <a:t>1</a:t>
                      </a:r>
                      <a:endParaRPr kumimoji="1" lang="ja-JP" altLang="en-US" sz="2400" dirty="0"/>
                    </a:p>
                  </a:txBody>
                  <a:tcPr anchor="ctr"/>
                </a:tc>
                <a:tc>
                  <a:txBody>
                    <a:bodyPr/>
                    <a:lstStyle/>
                    <a:p>
                      <a:pPr algn="ctr"/>
                      <a:r>
                        <a:rPr kumimoji="1" lang="en-US" altLang="ja-JP" sz="2400" dirty="0" smtClean="0"/>
                        <a:t>0</a:t>
                      </a:r>
                      <a:endParaRPr kumimoji="1" lang="ja-JP" altLang="en-US" sz="2400" dirty="0"/>
                    </a:p>
                  </a:txBody>
                  <a:tcPr anchor="ctr"/>
                </a:tc>
                <a:tc>
                  <a:txBody>
                    <a:bodyPr/>
                    <a:lstStyle/>
                    <a:p>
                      <a:pPr algn="ctr"/>
                      <a:r>
                        <a:rPr kumimoji="1" lang="en-US" altLang="ja-JP" sz="2400" dirty="0" smtClean="0"/>
                        <a:t>1</a:t>
                      </a:r>
                      <a:endParaRPr kumimoji="1" lang="ja-JP" altLang="en-US" sz="2400" dirty="0"/>
                    </a:p>
                  </a:txBody>
                  <a:tcPr anchor="ctr"/>
                </a:tc>
                <a:tc>
                  <a:txBody>
                    <a:bodyPr/>
                    <a:lstStyle/>
                    <a:p>
                      <a:pPr algn="ctr"/>
                      <a:r>
                        <a:rPr kumimoji="1" lang="en-US" altLang="ja-JP" sz="2400" dirty="0" smtClean="0"/>
                        <a:t>0</a:t>
                      </a:r>
                      <a:endParaRPr kumimoji="1" lang="ja-JP" altLang="en-US" sz="2400" dirty="0"/>
                    </a:p>
                  </a:txBody>
                  <a:tcPr anchor="ctr"/>
                </a:tc>
                <a:tc>
                  <a:txBody>
                    <a:bodyPr/>
                    <a:lstStyle/>
                    <a:p>
                      <a:pPr algn="ctr"/>
                      <a:r>
                        <a:rPr kumimoji="1" lang="en-US" altLang="ja-JP" sz="2400" dirty="0" smtClean="0"/>
                        <a:t>3</a:t>
                      </a:r>
                      <a:endParaRPr kumimoji="1" lang="ja-JP" altLang="en-US" sz="2400" dirty="0"/>
                    </a:p>
                  </a:txBody>
                  <a:tcPr anchor="ctr"/>
                </a:tc>
              </a:tr>
              <a:tr h="484778">
                <a:tc>
                  <a:txBody>
                    <a:bodyPr/>
                    <a:lstStyle/>
                    <a:p>
                      <a:pPr algn="l"/>
                      <a:r>
                        <a:rPr kumimoji="1" lang="en-US" altLang="ja-JP" sz="2000" dirty="0" smtClean="0"/>
                        <a:t>9</a:t>
                      </a:r>
                      <a:r>
                        <a:rPr kumimoji="1" lang="ja-JP" altLang="en-US" sz="2000" dirty="0" smtClean="0"/>
                        <a:t>～</a:t>
                      </a:r>
                      <a:r>
                        <a:rPr kumimoji="1" lang="en-US" altLang="ja-JP" sz="2000" dirty="0" smtClean="0"/>
                        <a:t>14</a:t>
                      </a:r>
                      <a:r>
                        <a:rPr kumimoji="1" lang="ja-JP" altLang="en-US" sz="2000" dirty="0" smtClean="0"/>
                        <a:t>時台</a:t>
                      </a:r>
                      <a:endParaRPr kumimoji="1" lang="ja-JP" altLang="en-US" sz="2000" dirty="0"/>
                    </a:p>
                  </a:txBody>
                  <a:tcPr anchor="ctr"/>
                </a:tc>
                <a:tc>
                  <a:txBody>
                    <a:bodyPr/>
                    <a:lstStyle/>
                    <a:p>
                      <a:pPr algn="ctr"/>
                      <a:r>
                        <a:rPr kumimoji="1" lang="en-US" altLang="ja-JP" sz="2400" dirty="0" smtClean="0"/>
                        <a:t>0</a:t>
                      </a:r>
                      <a:endParaRPr kumimoji="1" lang="ja-JP" altLang="en-US" sz="2400" dirty="0"/>
                    </a:p>
                  </a:txBody>
                  <a:tcPr anchor="ctr"/>
                </a:tc>
                <a:tc>
                  <a:txBody>
                    <a:bodyPr/>
                    <a:lstStyle/>
                    <a:p>
                      <a:pPr algn="ctr"/>
                      <a:r>
                        <a:rPr kumimoji="1" lang="en-US" altLang="ja-JP" sz="2400" dirty="0" smtClean="0"/>
                        <a:t>0</a:t>
                      </a:r>
                      <a:endParaRPr kumimoji="1" lang="ja-JP" altLang="en-US" sz="2400" dirty="0"/>
                    </a:p>
                  </a:txBody>
                  <a:tcPr anchor="ctr"/>
                </a:tc>
                <a:tc>
                  <a:txBody>
                    <a:bodyPr/>
                    <a:lstStyle/>
                    <a:p>
                      <a:pPr algn="ctr"/>
                      <a:r>
                        <a:rPr kumimoji="1" lang="en-US" altLang="ja-JP" sz="2400" dirty="0" smtClean="0"/>
                        <a:t>0</a:t>
                      </a:r>
                      <a:endParaRPr kumimoji="1" lang="ja-JP" altLang="en-US" sz="2400" dirty="0"/>
                    </a:p>
                  </a:txBody>
                  <a:tcPr anchor="ctr"/>
                </a:tc>
                <a:tc>
                  <a:txBody>
                    <a:bodyPr/>
                    <a:lstStyle/>
                    <a:p>
                      <a:pPr algn="ctr"/>
                      <a:r>
                        <a:rPr kumimoji="1" lang="en-US" altLang="ja-JP" sz="2400" dirty="0" smtClean="0"/>
                        <a:t>0</a:t>
                      </a:r>
                      <a:endParaRPr kumimoji="1" lang="ja-JP" altLang="en-US" sz="2400" dirty="0"/>
                    </a:p>
                  </a:txBody>
                  <a:tcPr anchor="ctr"/>
                </a:tc>
                <a:tc>
                  <a:txBody>
                    <a:bodyPr/>
                    <a:lstStyle/>
                    <a:p>
                      <a:pPr algn="ctr"/>
                      <a:r>
                        <a:rPr kumimoji="1" lang="en-US" altLang="ja-JP" sz="2400" dirty="0" smtClean="0"/>
                        <a:t>1</a:t>
                      </a:r>
                      <a:endParaRPr kumimoji="1" lang="ja-JP" altLang="en-US" sz="2400" dirty="0"/>
                    </a:p>
                  </a:txBody>
                  <a:tcPr anchor="ctr"/>
                </a:tc>
                <a:tc>
                  <a:txBody>
                    <a:bodyPr/>
                    <a:lstStyle/>
                    <a:p>
                      <a:pPr algn="ctr"/>
                      <a:r>
                        <a:rPr kumimoji="1" lang="en-US" altLang="ja-JP" sz="2400" dirty="0" smtClean="0"/>
                        <a:t>0</a:t>
                      </a:r>
                      <a:endParaRPr kumimoji="1" lang="ja-JP" altLang="en-US" sz="2400" dirty="0"/>
                    </a:p>
                  </a:txBody>
                  <a:tcPr anchor="ctr"/>
                </a:tc>
                <a:tc>
                  <a:txBody>
                    <a:bodyPr/>
                    <a:lstStyle/>
                    <a:p>
                      <a:pPr algn="ctr"/>
                      <a:r>
                        <a:rPr kumimoji="1" lang="en-US" altLang="ja-JP" sz="2400" dirty="0" smtClean="0"/>
                        <a:t>2</a:t>
                      </a:r>
                      <a:endParaRPr kumimoji="1" lang="ja-JP" altLang="en-US" sz="2400" dirty="0"/>
                    </a:p>
                  </a:txBody>
                  <a:tcPr anchor="ctr"/>
                </a:tc>
                <a:tc>
                  <a:txBody>
                    <a:bodyPr/>
                    <a:lstStyle/>
                    <a:p>
                      <a:pPr algn="ctr"/>
                      <a:r>
                        <a:rPr kumimoji="1" lang="en-US" altLang="ja-JP" sz="2400" dirty="0" smtClean="0"/>
                        <a:t>3</a:t>
                      </a:r>
                      <a:endParaRPr kumimoji="1" lang="ja-JP" altLang="en-US" sz="2400" dirty="0"/>
                    </a:p>
                  </a:txBody>
                  <a:tcPr anchor="ctr"/>
                </a:tc>
              </a:tr>
              <a:tr h="484778">
                <a:tc>
                  <a:txBody>
                    <a:bodyPr/>
                    <a:lstStyle/>
                    <a:p>
                      <a:pPr algn="l"/>
                      <a:r>
                        <a:rPr kumimoji="1" lang="en-US" altLang="ja-JP" sz="2000" dirty="0" smtClean="0"/>
                        <a:t>15</a:t>
                      </a:r>
                      <a:r>
                        <a:rPr kumimoji="1" lang="ja-JP" altLang="en-US" sz="2000" dirty="0" smtClean="0"/>
                        <a:t>～</a:t>
                      </a:r>
                      <a:r>
                        <a:rPr kumimoji="1" lang="en-US" altLang="ja-JP" sz="2000" dirty="0" smtClean="0"/>
                        <a:t>16</a:t>
                      </a:r>
                      <a:r>
                        <a:rPr kumimoji="1" lang="ja-JP" altLang="en-US" sz="2000" dirty="0" smtClean="0"/>
                        <a:t>時台</a:t>
                      </a:r>
                      <a:endParaRPr kumimoji="1" lang="ja-JP" altLang="en-US" sz="2000" dirty="0"/>
                    </a:p>
                  </a:txBody>
                  <a:tcPr anchor="ctr"/>
                </a:tc>
                <a:tc>
                  <a:txBody>
                    <a:bodyPr/>
                    <a:lstStyle/>
                    <a:p>
                      <a:pPr algn="ctr"/>
                      <a:r>
                        <a:rPr kumimoji="1" lang="en-US" altLang="ja-JP" sz="2400" dirty="0" smtClean="0"/>
                        <a:t>1</a:t>
                      </a:r>
                      <a:endParaRPr kumimoji="1" lang="ja-JP" altLang="en-US" sz="2400" dirty="0"/>
                    </a:p>
                  </a:txBody>
                  <a:tcPr anchor="ctr"/>
                </a:tc>
                <a:tc>
                  <a:txBody>
                    <a:bodyPr/>
                    <a:lstStyle/>
                    <a:p>
                      <a:pPr algn="ctr"/>
                      <a:r>
                        <a:rPr kumimoji="1" lang="en-US" altLang="ja-JP" sz="2400" dirty="0" smtClean="0"/>
                        <a:t>1</a:t>
                      </a:r>
                      <a:endParaRPr kumimoji="1" lang="ja-JP" altLang="en-US" sz="2400" dirty="0"/>
                    </a:p>
                  </a:txBody>
                  <a:tcPr anchor="ctr"/>
                </a:tc>
                <a:tc>
                  <a:txBody>
                    <a:bodyPr/>
                    <a:lstStyle/>
                    <a:p>
                      <a:pPr algn="ctr"/>
                      <a:r>
                        <a:rPr kumimoji="1" lang="en-US" altLang="ja-JP" sz="2400" dirty="0" smtClean="0"/>
                        <a:t>0</a:t>
                      </a:r>
                      <a:endParaRPr kumimoji="1" lang="ja-JP" altLang="en-US" sz="2400" dirty="0"/>
                    </a:p>
                  </a:txBody>
                  <a:tcPr anchor="ctr"/>
                </a:tc>
                <a:tc>
                  <a:txBody>
                    <a:bodyPr/>
                    <a:lstStyle/>
                    <a:p>
                      <a:pPr algn="ctr"/>
                      <a:r>
                        <a:rPr kumimoji="1" lang="en-US" altLang="ja-JP" sz="2400" dirty="0" smtClean="0"/>
                        <a:t>0</a:t>
                      </a:r>
                      <a:endParaRPr kumimoji="1" lang="ja-JP" altLang="en-US" sz="2400" dirty="0"/>
                    </a:p>
                  </a:txBody>
                  <a:tcPr anchor="ctr"/>
                </a:tc>
                <a:tc>
                  <a:txBody>
                    <a:bodyPr/>
                    <a:lstStyle/>
                    <a:p>
                      <a:pPr algn="ctr"/>
                      <a:r>
                        <a:rPr kumimoji="1" lang="en-US" altLang="ja-JP" sz="2400" dirty="0" smtClean="0"/>
                        <a:t>0</a:t>
                      </a:r>
                      <a:endParaRPr kumimoji="1" lang="ja-JP" altLang="en-US" sz="2400" dirty="0"/>
                    </a:p>
                  </a:txBody>
                  <a:tcPr anchor="ctr"/>
                </a:tc>
                <a:tc>
                  <a:txBody>
                    <a:bodyPr/>
                    <a:lstStyle/>
                    <a:p>
                      <a:pPr algn="ctr"/>
                      <a:r>
                        <a:rPr kumimoji="1" lang="en-US" altLang="ja-JP" sz="2400" dirty="0" smtClean="0"/>
                        <a:t>0</a:t>
                      </a:r>
                      <a:endParaRPr kumimoji="1" lang="ja-JP" altLang="en-US" sz="2400" dirty="0"/>
                    </a:p>
                  </a:txBody>
                  <a:tcPr anchor="ctr"/>
                </a:tc>
                <a:tc>
                  <a:txBody>
                    <a:bodyPr/>
                    <a:lstStyle/>
                    <a:p>
                      <a:pPr algn="ctr"/>
                      <a:r>
                        <a:rPr kumimoji="1" lang="en-US" altLang="ja-JP" sz="2400" dirty="0" smtClean="0"/>
                        <a:t>4</a:t>
                      </a:r>
                      <a:endParaRPr kumimoji="1" lang="ja-JP" altLang="en-US" sz="2400" dirty="0"/>
                    </a:p>
                  </a:txBody>
                  <a:tcPr anchor="ctr"/>
                </a:tc>
                <a:tc>
                  <a:txBody>
                    <a:bodyPr/>
                    <a:lstStyle/>
                    <a:p>
                      <a:pPr algn="ctr"/>
                      <a:r>
                        <a:rPr kumimoji="1" lang="en-US" altLang="ja-JP" sz="2400" dirty="0" smtClean="0"/>
                        <a:t>6</a:t>
                      </a:r>
                      <a:endParaRPr kumimoji="1" lang="ja-JP" altLang="en-US" sz="2400" dirty="0"/>
                    </a:p>
                  </a:txBody>
                  <a:tcPr anchor="ctr"/>
                </a:tc>
              </a:tr>
              <a:tr h="484778">
                <a:tc>
                  <a:txBody>
                    <a:bodyPr/>
                    <a:lstStyle/>
                    <a:p>
                      <a:pPr algn="l"/>
                      <a:r>
                        <a:rPr kumimoji="1" lang="en-US" altLang="ja-JP" sz="2000" dirty="0" smtClean="0"/>
                        <a:t>17</a:t>
                      </a:r>
                      <a:r>
                        <a:rPr kumimoji="1" lang="ja-JP" altLang="en-US" sz="2000" dirty="0" smtClean="0"/>
                        <a:t>～</a:t>
                      </a:r>
                      <a:r>
                        <a:rPr kumimoji="1" lang="en-US" altLang="ja-JP" sz="2000" dirty="0" smtClean="0"/>
                        <a:t>18</a:t>
                      </a:r>
                      <a:r>
                        <a:rPr kumimoji="1" lang="ja-JP" altLang="en-US" sz="2000" dirty="0" smtClean="0"/>
                        <a:t>時台</a:t>
                      </a:r>
                      <a:endParaRPr kumimoji="1" lang="ja-JP" altLang="en-US" sz="2000" dirty="0"/>
                    </a:p>
                  </a:txBody>
                  <a:tcPr anchor="ctr"/>
                </a:tc>
                <a:tc>
                  <a:txBody>
                    <a:bodyPr/>
                    <a:lstStyle/>
                    <a:p>
                      <a:pPr algn="ctr"/>
                      <a:r>
                        <a:rPr kumimoji="1" lang="en-US" altLang="ja-JP" sz="2400" dirty="0" smtClean="0"/>
                        <a:t>1</a:t>
                      </a:r>
                      <a:endParaRPr kumimoji="1" lang="ja-JP" altLang="en-US" sz="2400" dirty="0"/>
                    </a:p>
                  </a:txBody>
                  <a:tcPr anchor="ctr"/>
                </a:tc>
                <a:tc>
                  <a:txBody>
                    <a:bodyPr/>
                    <a:lstStyle/>
                    <a:p>
                      <a:pPr algn="ctr"/>
                      <a:r>
                        <a:rPr kumimoji="1" lang="en-US" altLang="ja-JP" sz="2400" dirty="0" smtClean="0"/>
                        <a:t>0</a:t>
                      </a:r>
                      <a:endParaRPr kumimoji="1" lang="ja-JP" altLang="en-US" sz="2400" dirty="0"/>
                    </a:p>
                  </a:txBody>
                  <a:tcPr anchor="ctr"/>
                </a:tc>
                <a:tc>
                  <a:txBody>
                    <a:bodyPr/>
                    <a:lstStyle/>
                    <a:p>
                      <a:pPr algn="ctr"/>
                      <a:r>
                        <a:rPr kumimoji="1" lang="en-US" altLang="ja-JP" sz="2400" dirty="0" smtClean="0"/>
                        <a:t>0</a:t>
                      </a:r>
                      <a:endParaRPr kumimoji="1" lang="ja-JP" altLang="en-US" sz="2400" dirty="0"/>
                    </a:p>
                  </a:txBody>
                  <a:tcPr anchor="ctr"/>
                </a:tc>
                <a:tc>
                  <a:txBody>
                    <a:bodyPr/>
                    <a:lstStyle/>
                    <a:p>
                      <a:pPr algn="ctr"/>
                      <a:r>
                        <a:rPr kumimoji="1" lang="en-US" altLang="ja-JP" sz="2400" dirty="0" smtClean="0"/>
                        <a:t>0</a:t>
                      </a:r>
                      <a:endParaRPr kumimoji="1" lang="ja-JP" altLang="en-US" sz="2400" dirty="0"/>
                    </a:p>
                  </a:txBody>
                  <a:tcPr anchor="ctr"/>
                </a:tc>
                <a:tc>
                  <a:txBody>
                    <a:bodyPr/>
                    <a:lstStyle/>
                    <a:p>
                      <a:pPr algn="ctr"/>
                      <a:r>
                        <a:rPr kumimoji="1" lang="en-US" altLang="ja-JP" sz="2400" dirty="0" smtClean="0"/>
                        <a:t>0</a:t>
                      </a:r>
                      <a:endParaRPr kumimoji="1" lang="ja-JP" altLang="en-US" sz="2400" dirty="0"/>
                    </a:p>
                  </a:txBody>
                  <a:tcPr anchor="ctr"/>
                </a:tc>
                <a:tc>
                  <a:txBody>
                    <a:bodyPr/>
                    <a:lstStyle/>
                    <a:p>
                      <a:pPr algn="ctr"/>
                      <a:r>
                        <a:rPr kumimoji="1" lang="en-US" altLang="ja-JP" sz="2400" dirty="0" smtClean="0"/>
                        <a:t>0</a:t>
                      </a:r>
                      <a:endParaRPr kumimoji="1" lang="ja-JP" altLang="en-US" sz="2400" dirty="0"/>
                    </a:p>
                  </a:txBody>
                  <a:tcPr anchor="ctr"/>
                </a:tc>
                <a:tc>
                  <a:txBody>
                    <a:bodyPr/>
                    <a:lstStyle/>
                    <a:p>
                      <a:pPr algn="ctr"/>
                      <a:r>
                        <a:rPr kumimoji="1" lang="en-US" altLang="ja-JP" sz="2400" dirty="0" smtClean="0"/>
                        <a:t>3</a:t>
                      </a:r>
                      <a:endParaRPr kumimoji="1" lang="ja-JP" altLang="en-US" sz="2400" dirty="0"/>
                    </a:p>
                  </a:txBody>
                  <a:tcPr anchor="ctr"/>
                </a:tc>
                <a:tc>
                  <a:txBody>
                    <a:bodyPr/>
                    <a:lstStyle/>
                    <a:p>
                      <a:pPr algn="ctr"/>
                      <a:r>
                        <a:rPr kumimoji="1" lang="en-US" altLang="ja-JP" sz="2400" dirty="0" smtClean="0"/>
                        <a:t>4</a:t>
                      </a:r>
                      <a:endParaRPr kumimoji="1" lang="ja-JP" altLang="en-US" sz="2400" dirty="0"/>
                    </a:p>
                  </a:txBody>
                  <a:tcPr anchor="ctr"/>
                </a:tc>
              </a:tr>
              <a:tr h="484778">
                <a:tc>
                  <a:txBody>
                    <a:bodyPr/>
                    <a:lstStyle/>
                    <a:p>
                      <a:pPr algn="l"/>
                      <a:r>
                        <a:rPr kumimoji="1" lang="en-US" altLang="ja-JP" sz="2000" dirty="0" smtClean="0"/>
                        <a:t>19</a:t>
                      </a:r>
                      <a:r>
                        <a:rPr kumimoji="1" lang="ja-JP" altLang="en-US" sz="2000" dirty="0" smtClean="0"/>
                        <a:t>時以降</a:t>
                      </a:r>
                      <a:endParaRPr kumimoji="1" lang="ja-JP" altLang="en-US" sz="2000" dirty="0"/>
                    </a:p>
                  </a:txBody>
                  <a:tcPr anchor="ctr"/>
                </a:tc>
                <a:tc>
                  <a:txBody>
                    <a:bodyPr/>
                    <a:lstStyle/>
                    <a:p>
                      <a:pPr algn="ctr"/>
                      <a:r>
                        <a:rPr kumimoji="1" lang="en-US" altLang="ja-JP" sz="2400" dirty="0" smtClean="0"/>
                        <a:t>0</a:t>
                      </a:r>
                      <a:endParaRPr kumimoji="1" lang="ja-JP" altLang="en-US" sz="2400" dirty="0"/>
                    </a:p>
                  </a:txBody>
                  <a:tcPr anchor="ctr"/>
                </a:tc>
                <a:tc>
                  <a:txBody>
                    <a:bodyPr/>
                    <a:lstStyle/>
                    <a:p>
                      <a:pPr algn="ctr"/>
                      <a:r>
                        <a:rPr kumimoji="1" lang="en-US" altLang="ja-JP" sz="2400" dirty="0" smtClean="0"/>
                        <a:t>0</a:t>
                      </a:r>
                      <a:endParaRPr kumimoji="1" lang="ja-JP" altLang="en-US" sz="2400" dirty="0"/>
                    </a:p>
                  </a:txBody>
                  <a:tcPr anchor="ctr"/>
                </a:tc>
                <a:tc>
                  <a:txBody>
                    <a:bodyPr/>
                    <a:lstStyle/>
                    <a:p>
                      <a:pPr algn="ctr"/>
                      <a:r>
                        <a:rPr kumimoji="1" lang="en-US" altLang="ja-JP" sz="2400" dirty="0" smtClean="0"/>
                        <a:t>1</a:t>
                      </a:r>
                      <a:endParaRPr kumimoji="1" lang="ja-JP" altLang="en-US" sz="2400" dirty="0"/>
                    </a:p>
                  </a:txBody>
                  <a:tcPr anchor="ctr"/>
                </a:tc>
                <a:tc>
                  <a:txBody>
                    <a:bodyPr/>
                    <a:lstStyle/>
                    <a:p>
                      <a:pPr algn="ctr"/>
                      <a:r>
                        <a:rPr kumimoji="1" lang="en-US" altLang="ja-JP" sz="2400" dirty="0" smtClean="0"/>
                        <a:t>0</a:t>
                      </a:r>
                      <a:endParaRPr kumimoji="1" lang="ja-JP" altLang="en-US" sz="2400" dirty="0"/>
                    </a:p>
                  </a:txBody>
                  <a:tcPr anchor="ctr"/>
                </a:tc>
                <a:tc>
                  <a:txBody>
                    <a:bodyPr/>
                    <a:lstStyle/>
                    <a:p>
                      <a:pPr algn="ctr"/>
                      <a:r>
                        <a:rPr kumimoji="1" lang="en-US" altLang="ja-JP" sz="2400" dirty="0" smtClean="0"/>
                        <a:t>0</a:t>
                      </a:r>
                      <a:endParaRPr kumimoji="1" lang="ja-JP" altLang="en-US" sz="2400" dirty="0"/>
                    </a:p>
                  </a:txBody>
                  <a:tcPr anchor="ctr"/>
                </a:tc>
                <a:tc>
                  <a:txBody>
                    <a:bodyPr/>
                    <a:lstStyle/>
                    <a:p>
                      <a:pPr algn="ctr"/>
                      <a:r>
                        <a:rPr kumimoji="1" lang="en-US" altLang="ja-JP" sz="2400" dirty="0" smtClean="0"/>
                        <a:t>0</a:t>
                      </a:r>
                      <a:endParaRPr kumimoji="1" lang="ja-JP" altLang="en-US" sz="2400" dirty="0"/>
                    </a:p>
                  </a:txBody>
                  <a:tcPr anchor="ctr"/>
                </a:tc>
                <a:tc>
                  <a:txBody>
                    <a:bodyPr/>
                    <a:lstStyle/>
                    <a:p>
                      <a:pPr algn="ctr"/>
                      <a:r>
                        <a:rPr kumimoji="1" lang="en-US" altLang="ja-JP" sz="2400" dirty="0" smtClean="0"/>
                        <a:t>0</a:t>
                      </a:r>
                      <a:endParaRPr kumimoji="1" lang="ja-JP" altLang="en-US" sz="2400" dirty="0"/>
                    </a:p>
                  </a:txBody>
                  <a:tcPr anchor="ctr"/>
                </a:tc>
                <a:tc>
                  <a:txBody>
                    <a:bodyPr/>
                    <a:lstStyle/>
                    <a:p>
                      <a:pPr algn="ctr"/>
                      <a:r>
                        <a:rPr kumimoji="1" lang="en-US" altLang="ja-JP" sz="2400" dirty="0" smtClean="0"/>
                        <a:t>1</a:t>
                      </a:r>
                      <a:endParaRPr kumimoji="1" lang="ja-JP" altLang="en-US" sz="2400" dirty="0"/>
                    </a:p>
                  </a:txBody>
                  <a:tcPr anchor="ctr"/>
                </a:tc>
              </a:tr>
              <a:tr h="452620">
                <a:tc>
                  <a:txBody>
                    <a:bodyPr/>
                    <a:lstStyle/>
                    <a:p>
                      <a:pPr algn="ctr"/>
                      <a:r>
                        <a:rPr kumimoji="1" lang="ja-JP" altLang="en-US" sz="2000" dirty="0" smtClean="0"/>
                        <a:t>合　計</a:t>
                      </a:r>
                      <a:endParaRPr kumimoji="1" lang="ja-JP" altLang="en-US" sz="2000" dirty="0"/>
                    </a:p>
                  </a:txBody>
                  <a:tcPr anchor="ctr"/>
                </a:tc>
                <a:tc>
                  <a:txBody>
                    <a:bodyPr/>
                    <a:lstStyle/>
                    <a:p>
                      <a:pPr algn="ctr"/>
                      <a:r>
                        <a:rPr kumimoji="1" lang="en-US" altLang="ja-JP" sz="2400" dirty="0" smtClean="0"/>
                        <a:t>2</a:t>
                      </a:r>
                      <a:endParaRPr kumimoji="1" lang="ja-JP" altLang="en-US" sz="2400" dirty="0"/>
                    </a:p>
                  </a:txBody>
                  <a:tcPr anchor="ctr"/>
                </a:tc>
                <a:tc>
                  <a:txBody>
                    <a:bodyPr/>
                    <a:lstStyle/>
                    <a:p>
                      <a:pPr algn="ctr"/>
                      <a:r>
                        <a:rPr kumimoji="1" lang="en-US" altLang="ja-JP" sz="2400" dirty="0" smtClean="0"/>
                        <a:t>2</a:t>
                      </a:r>
                      <a:endParaRPr kumimoji="1" lang="ja-JP" altLang="en-US" sz="2400" dirty="0"/>
                    </a:p>
                  </a:txBody>
                  <a:tcPr anchor="ctr"/>
                </a:tc>
                <a:tc>
                  <a:txBody>
                    <a:bodyPr/>
                    <a:lstStyle/>
                    <a:p>
                      <a:pPr algn="ctr"/>
                      <a:r>
                        <a:rPr kumimoji="1" lang="en-US" altLang="ja-JP" sz="2400" dirty="0" smtClean="0"/>
                        <a:t>1</a:t>
                      </a:r>
                      <a:endParaRPr kumimoji="1" lang="ja-JP" altLang="en-US" sz="2400" dirty="0"/>
                    </a:p>
                  </a:txBody>
                  <a:tcPr anchor="ctr"/>
                </a:tc>
                <a:tc>
                  <a:txBody>
                    <a:bodyPr/>
                    <a:lstStyle/>
                    <a:p>
                      <a:pPr algn="ctr"/>
                      <a:r>
                        <a:rPr kumimoji="1" lang="en-US" altLang="ja-JP" sz="2400" dirty="0" smtClean="0"/>
                        <a:t>1</a:t>
                      </a:r>
                      <a:endParaRPr kumimoji="1" lang="ja-JP" altLang="en-US" sz="2400" dirty="0"/>
                    </a:p>
                  </a:txBody>
                  <a:tcPr anchor="ctr"/>
                </a:tc>
                <a:tc>
                  <a:txBody>
                    <a:bodyPr/>
                    <a:lstStyle/>
                    <a:p>
                      <a:pPr algn="ctr"/>
                      <a:r>
                        <a:rPr kumimoji="1" lang="en-US" altLang="ja-JP" sz="2400" dirty="0" smtClean="0"/>
                        <a:t>1</a:t>
                      </a:r>
                      <a:endParaRPr kumimoji="1" lang="ja-JP" altLang="en-US" sz="2400" dirty="0"/>
                    </a:p>
                  </a:txBody>
                  <a:tcPr anchor="ctr"/>
                </a:tc>
                <a:tc>
                  <a:txBody>
                    <a:bodyPr/>
                    <a:lstStyle/>
                    <a:p>
                      <a:pPr algn="ctr"/>
                      <a:r>
                        <a:rPr kumimoji="1" lang="en-US" altLang="ja-JP" sz="2400" dirty="0" smtClean="0"/>
                        <a:t>1</a:t>
                      </a:r>
                      <a:endParaRPr kumimoji="1" lang="ja-JP" altLang="en-US" sz="2400" dirty="0"/>
                    </a:p>
                  </a:txBody>
                  <a:tcPr anchor="ctr"/>
                </a:tc>
                <a:tc>
                  <a:txBody>
                    <a:bodyPr/>
                    <a:lstStyle/>
                    <a:p>
                      <a:pPr algn="ctr"/>
                      <a:r>
                        <a:rPr kumimoji="1" lang="en-US" altLang="ja-JP" sz="2400" dirty="0" smtClean="0">
                          <a:solidFill>
                            <a:srgbClr val="1419EC"/>
                          </a:solidFill>
                        </a:rPr>
                        <a:t>9</a:t>
                      </a:r>
                      <a:endParaRPr kumimoji="1" lang="ja-JP" altLang="en-US" sz="2400" dirty="0">
                        <a:solidFill>
                          <a:srgbClr val="1419EC"/>
                        </a:solidFill>
                      </a:endParaRPr>
                    </a:p>
                  </a:txBody>
                  <a:tcPr anchor="ctr"/>
                </a:tc>
                <a:tc>
                  <a:txBody>
                    <a:bodyPr/>
                    <a:lstStyle/>
                    <a:p>
                      <a:pPr algn="ctr"/>
                      <a:r>
                        <a:rPr kumimoji="1" lang="en-US" altLang="ja-JP" sz="2400" dirty="0" smtClean="0">
                          <a:solidFill>
                            <a:schemeClr val="tx1"/>
                          </a:solidFill>
                        </a:rPr>
                        <a:t>17</a:t>
                      </a:r>
                      <a:endParaRPr kumimoji="1" lang="ja-JP" altLang="en-US" sz="2400" dirty="0">
                        <a:solidFill>
                          <a:schemeClr val="tx1"/>
                        </a:solidFill>
                      </a:endParaRPr>
                    </a:p>
                  </a:txBody>
                  <a:tcPr anchor="ctr"/>
                </a:tc>
              </a:tr>
            </a:tbl>
          </a:graphicData>
        </a:graphic>
      </p:graphicFrame>
      <p:sp>
        <p:nvSpPr>
          <p:cNvPr id="5" name="タイトル 1"/>
          <p:cNvSpPr txBox="1">
            <a:spLocks/>
          </p:cNvSpPr>
          <p:nvPr/>
        </p:nvSpPr>
        <p:spPr>
          <a:xfrm>
            <a:off x="12442" y="0"/>
            <a:ext cx="9144000" cy="1041979"/>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lnSpc>
                <a:spcPct val="100000"/>
              </a:lnSpc>
            </a:pPr>
            <a:r>
              <a:rPr lang="en-US" altLang="ja-JP" sz="3400" dirty="0" smtClean="0">
                <a:solidFill>
                  <a:srgbClr val="FF0000"/>
                </a:solidFill>
                <a:effectLst/>
              </a:rPr>
              <a:t>【</a:t>
            </a:r>
            <a:r>
              <a:rPr lang="ja-JP" altLang="en-US" sz="3400" dirty="0" smtClean="0">
                <a:solidFill>
                  <a:srgbClr val="FF0000"/>
                </a:solidFill>
                <a:effectLst/>
              </a:rPr>
              <a:t>課題</a:t>
            </a:r>
            <a:r>
              <a:rPr lang="en-US" altLang="ja-JP" sz="3400" dirty="0" smtClean="0">
                <a:solidFill>
                  <a:srgbClr val="FF0000"/>
                </a:solidFill>
                <a:effectLst/>
              </a:rPr>
              <a:t>】</a:t>
            </a:r>
            <a:r>
              <a:rPr lang="ja-JP" altLang="en-US" sz="3400" dirty="0" smtClean="0">
                <a:solidFill>
                  <a:srgbClr val="FF0000"/>
                </a:solidFill>
                <a:effectLst/>
              </a:rPr>
              <a:t>不審者、声かけ事案があり、</a:t>
            </a:r>
            <a:endParaRPr lang="en-US" altLang="ja-JP" sz="3400" dirty="0" smtClean="0">
              <a:solidFill>
                <a:srgbClr val="FF0000"/>
              </a:solidFill>
              <a:effectLst/>
            </a:endParaRPr>
          </a:p>
          <a:p>
            <a:pPr algn="l">
              <a:lnSpc>
                <a:spcPct val="100000"/>
              </a:lnSpc>
            </a:pPr>
            <a:r>
              <a:rPr lang="ja-JP" altLang="en-US" sz="3400" dirty="0" smtClean="0">
                <a:solidFill>
                  <a:srgbClr val="FF0000"/>
                </a:solidFill>
                <a:effectLst/>
              </a:rPr>
              <a:t>　　　　　道路等の暗さへの不安感がある</a:t>
            </a:r>
            <a:endParaRPr lang="ja-JP" altLang="en-US" sz="3400" dirty="0">
              <a:solidFill>
                <a:srgbClr val="FF0000"/>
              </a:solidFill>
              <a:effectLst/>
            </a:endParaRPr>
          </a:p>
        </p:txBody>
      </p:sp>
      <p:sp>
        <p:nvSpPr>
          <p:cNvPr id="8" name="右矢印吹き出し 7"/>
          <p:cNvSpPr/>
          <p:nvPr/>
        </p:nvSpPr>
        <p:spPr>
          <a:xfrm>
            <a:off x="4555929" y="4642658"/>
            <a:ext cx="3240360" cy="267711"/>
          </a:xfrm>
          <a:prstGeom prst="rightArrowCallout">
            <a:avLst>
              <a:gd name="adj1" fmla="val 25000"/>
              <a:gd name="adj2" fmla="val 32081"/>
              <a:gd name="adj3" fmla="val 25000"/>
              <a:gd name="adj4" fmla="val 32382"/>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bg1"/>
                </a:solidFill>
                <a:latin typeface="ＭＳ Ｐゴシック" panose="020B0600070205080204" pitchFamily="50" charset="-128"/>
                <a:ea typeface="ＭＳ Ｐゴシック" panose="020B0600070205080204" pitchFamily="50" charset="-128"/>
              </a:rPr>
              <a:t>ＳＣ認証取得</a:t>
            </a:r>
            <a:endParaRPr kumimoji="1" lang="ja-JP" altLang="en-US" sz="1200" dirty="0">
              <a:solidFill>
                <a:schemeClr val="bg1"/>
              </a:solidFill>
              <a:latin typeface="ＭＳ Ｐゴシック" panose="020B0600070205080204" pitchFamily="50" charset="-128"/>
              <a:ea typeface="ＭＳ Ｐゴシック" panose="020B0600070205080204" pitchFamily="50" charset="-128"/>
            </a:endParaRPr>
          </a:p>
        </p:txBody>
      </p:sp>
      <p:sp>
        <p:nvSpPr>
          <p:cNvPr id="9" name="テキスト ボックス 8"/>
          <p:cNvSpPr txBox="1"/>
          <p:nvPr/>
        </p:nvSpPr>
        <p:spPr>
          <a:xfrm>
            <a:off x="467544" y="4716231"/>
            <a:ext cx="4032448" cy="369332"/>
          </a:xfrm>
          <a:prstGeom prst="rect">
            <a:avLst/>
          </a:prstGeom>
          <a:noFill/>
        </p:spPr>
        <p:txBody>
          <a:bodyPr wrap="square" rtlCol="0">
            <a:spAutoFit/>
          </a:bodyPr>
          <a:lstStyle/>
          <a:p>
            <a:r>
              <a:rPr kumimoji="1" lang="ja-JP" altLang="en-US" dirty="0" smtClean="0"/>
              <a:t>出典：伊那警察署生活安全課</a:t>
            </a:r>
            <a:endParaRPr kumimoji="1" lang="ja-JP" altLang="en-US" dirty="0"/>
          </a:p>
        </p:txBody>
      </p:sp>
      <p:sp>
        <p:nvSpPr>
          <p:cNvPr id="3" name="星 6 2"/>
          <p:cNvSpPr/>
          <p:nvPr/>
        </p:nvSpPr>
        <p:spPr>
          <a:xfrm>
            <a:off x="7092279" y="4130100"/>
            <a:ext cx="720081" cy="668393"/>
          </a:xfrm>
          <a:prstGeom prst="star6">
            <a:avLst/>
          </a:prstGeom>
          <a:noFill/>
          <a:ln>
            <a:solidFill>
              <a:srgbClr val="1419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895242" y="4862397"/>
            <a:ext cx="4320480" cy="338554"/>
          </a:xfrm>
          <a:prstGeom prst="rect">
            <a:avLst/>
          </a:prstGeom>
          <a:noFill/>
        </p:spPr>
        <p:txBody>
          <a:bodyPr wrap="square" rtlCol="0">
            <a:spAutoFit/>
          </a:bodyPr>
          <a:lstStyle/>
          <a:p>
            <a:r>
              <a:rPr kumimoji="1" lang="en-US" altLang="ja-JP" sz="1600" dirty="0" smtClean="0">
                <a:solidFill>
                  <a:srgbClr val="1419EC"/>
                </a:solidFill>
              </a:rPr>
              <a:t>2015</a:t>
            </a:r>
            <a:r>
              <a:rPr kumimoji="1" lang="ja-JP" altLang="en-US" sz="1600" dirty="0" smtClean="0">
                <a:solidFill>
                  <a:srgbClr val="1419EC"/>
                </a:solidFill>
              </a:rPr>
              <a:t>年の増加は１人の逮捕者に余罪数件あり</a:t>
            </a:r>
            <a:endParaRPr kumimoji="1" lang="ja-JP" altLang="en-US" sz="1600" dirty="0">
              <a:solidFill>
                <a:srgbClr val="1419EC"/>
              </a:solidFill>
            </a:endParaRPr>
          </a:p>
        </p:txBody>
      </p:sp>
      <p:sp>
        <p:nvSpPr>
          <p:cNvPr id="10" name="スライド番号プレースホルダー 9"/>
          <p:cNvSpPr>
            <a:spLocks noGrp="1"/>
          </p:cNvSpPr>
          <p:nvPr>
            <p:ph type="sldNum" sz="quarter" idx="12"/>
          </p:nvPr>
        </p:nvSpPr>
        <p:spPr>
          <a:xfrm>
            <a:off x="683568" y="6417255"/>
            <a:ext cx="561975" cy="365125"/>
          </a:xfrm>
        </p:spPr>
        <p:txBody>
          <a:bodyPr/>
          <a:lstStyle/>
          <a:p>
            <a:fld id="{D2D8002D-B5B0-4BAC-B1F6-782DDCCE6D9C}" type="slidenum">
              <a:rPr kumimoji="1" lang="ja-JP" altLang="en-US" sz="1600" smtClean="0"/>
              <a:t>5</a:t>
            </a:fld>
            <a:endParaRPr kumimoji="1" lang="ja-JP" altLang="en-US" sz="1600" dirty="0"/>
          </a:p>
        </p:txBody>
      </p:sp>
      <p:sp>
        <p:nvSpPr>
          <p:cNvPr id="11" name="タイトル 1"/>
          <p:cNvSpPr txBox="1">
            <a:spLocks/>
          </p:cNvSpPr>
          <p:nvPr/>
        </p:nvSpPr>
        <p:spPr>
          <a:xfrm>
            <a:off x="16347" y="5301208"/>
            <a:ext cx="9144000" cy="57902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ja-JP" altLang="en-US" sz="3400" dirty="0" smtClean="0">
                <a:solidFill>
                  <a:schemeClr val="tx1"/>
                </a:solidFill>
                <a:effectLst/>
              </a:rPr>
              <a:t>表</a:t>
            </a:r>
            <a:r>
              <a:rPr lang="ja-JP" altLang="en-US" sz="3000" dirty="0" smtClean="0">
                <a:solidFill>
                  <a:schemeClr val="tx1"/>
                </a:solidFill>
                <a:effectLst/>
              </a:rPr>
              <a:t>③ </a:t>
            </a:r>
            <a:r>
              <a:rPr lang="en-US" altLang="ja-JP" sz="3000" dirty="0" smtClean="0">
                <a:solidFill>
                  <a:schemeClr val="tx1"/>
                </a:solidFill>
                <a:effectLst/>
              </a:rPr>
              <a:t>2010</a:t>
            </a:r>
            <a:r>
              <a:rPr lang="ja-JP" altLang="en-US" sz="3000" dirty="0" smtClean="0">
                <a:solidFill>
                  <a:schemeClr val="tx1"/>
                </a:solidFill>
                <a:effectLst/>
              </a:rPr>
              <a:t>ｾｰﾌｺﾐｭﾆﾃｨｱﾝｹｰﾄ自由回答による要望・意見</a:t>
            </a:r>
            <a:endParaRPr lang="ja-JP" altLang="en-US" sz="3000" dirty="0">
              <a:solidFill>
                <a:schemeClr val="tx1"/>
              </a:solidFill>
              <a:effectLst/>
            </a:endParaRPr>
          </a:p>
        </p:txBody>
      </p:sp>
      <p:graphicFrame>
        <p:nvGraphicFramePr>
          <p:cNvPr id="12" name="表 11"/>
          <p:cNvGraphicFramePr>
            <a:graphicFrameLocks noGrp="1"/>
          </p:cNvGraphicFramePr>
          <p:nvPr>
            <p:extLst>
              <p:ext uri="{D42A27DB-BD31-4B8C-83A1-F6EECF244321}">
                <p14:modId xmlns:p14="http://schemas.microsoft.com/office/powerpoint/2010/main" val="1913083779"/>
              </p:ext>
            </p:extLst>
          </p:nvPr>
        </p:nvGraphicFramePr>
        <p:xfrm>
          <a:off x="445475" y="5766764"/>
          <a:ext cx="8230980" cy="741680"/>
        </p:xfrm>
        <a:graphic>
          <a:graphicData uri="http://schemas.openxmlformats.org/drawingml/2006/table">
            <a:tbl>
              <a:tblPr firstRow="1" bandRow="1">
                <a:tableStyleId>{7DF18680-E054-41AD-8BC1-D1AEF772440D}</a:tableStyleId>
              </a:tblPr>
              <a:tblGrid>
                <a:gridCol w="1371830"/>
                <a:gridCol w="1371830"/>
                <a:gridCol w="1371830"/>
                <a:gridCol w="1371830"/>
                <a:gridCol w="1371830"/>
                <a:gridCol w="1371830"/>
              </a:tblGrid>
              <a:tr h="370840">
                <a:tc>
                  <a:txBody>
                    <a:bodyPr/>
                    <a:lstStyle/>
                    <a:p>
                      <a:pPr algn="ctr"/>
                      <a:r>
                        <a:rPr kumimoji="1" lang="ja-JP" altLang="en-US" dirty="0" smtClean="0"/>
                        <a:t>種別</a:t>
                      </a:r>
                      <a:endParaRPr kumimoji="1" lang="ja-JP" altLang="en-US" dirty="0"/>
                    </a:p>
                  </a:txBody>
                  <a:tcPr/>
                </a:tc>
                <a:tc>
                  <a:txBody>
                    <a:bodyPr/>
                    <a:lstStyle/>
                    <a:p>
                      <a:pPr algn="ctr"/>
                      <a:r>
                        <a:rPr kumimoji="1" lang="ja-JP" altLang="en-US" dirty="0" smtClean="0"/>
                        <a:t>交通安全</a:t>
                      </a:r>
                      <a:endParaRPr kumimoji="1" lang="ja-JP" altLang="en-US" dirty="0"/>
                    </a:p>
                  </a:txBody>
                  <a:tcPr/>
                </a:tc>
                <a:tc>
                  <a:txBody>
                    <a:bodyPr/>
                    <a:lstStyle/>
                    <a:p>
                      <a:pPr algn="ctr"/>
                      <a:r>
                        <a:rPr kumimoji="1" lang="ja-JP" altLang="en-US" dirty="0" smtClean="0"/>
                        <a:t>歩　道</a:t>
                      </a:r>
                      <a:endParaRPr kumimoji="1" lang="ja-JP" altLang="en-US" dirty="0"/>
                    </a:p>
                  </a:txBody>
                  <a:tcPr/>
                </a:tc>
                <a:tc>
                  <a:txBody>
                    <a:bodyPr/>
                    <a:lstStyle/>
                    <a:p>
                      <a:pPr algn="ctr"/>
                      <a:r>
                        <a:rPr kumimoji="1" lang="ja-JP" altLang="en-US" dirty="0" smtClean="0"/>
                        <a:t>通学路</a:t>
                      </a:r>
                      <a:endParaRPr kumimoji="1" lang="ja-JP" altLang="en-US" dirty="0"/>
                    </a:p>
                  </a:txBody>
                  <a:tcPr/>
                </a:tc>
                <a:tc>
                  <a:txBody>
                    <a:bodyPr/>
                    <a:lstStyle/>
                    <a:p>
                      <a:pPr algn="ctr"/>
                      <a:r>
                        <a:rPr kumimoji="1" lang="ja-JP" altLang="en-US" dirty="0" smtClean="0"/>
                        <a:t>外灯</a:t>
                      </a:r>
                      <a:endParaRPr kumimoji="1" lang="ja-JP" altLang="en-US" dirty="0"/>
                    </a:p>
                  </a:txBody>
                  <a:tcPr/>
                </a:tc>
                <a:tc>
                  <a:txBody>
                    <a:bodyPr/>
                    <a:lstStyle/>
                    <a:p>
                      <a:pPr algn="ctr"/>
                      <a:r>
                        <a:rPr kumimoji="1" lang="ja-JP" altLang="en-US" dirty="0" smtClean="0"/>
                        <a:t>道路</a:t>
                      </a:r>
                      <a:endParaRPr kumimoji="1" lang="ja-JP" altLang="en-US" dirty="0"/>
                    </a:p>
                  </a:txBody>
                  <a:tcPr/>
                </a:tc>
              </a:tr>
              <a:tr h="370840">
                <a:tc>
                  <a:txBody>
                    <a:bodyPr/>
                    <a:lstStyle/>
                    <a:p>
                      <a:pPr algn="ctr"/>
                      <a:r>
                        <a:rPr kumimoji="1" lang="ja-JP" altLang="en-US" dirty="0" smtClean="0"/>
                        <a:t>件数</a:t>
                      </a:r>
                      <a:endParaRPr kumimoji="1" lang="ja-JP" altLang="en-US" dirty="0"/>
                    </a:p>
                  </a:txBody>
                  <a:tcPr/>
                </a:tc>
                <a:tc>
                  <a:txBody>
                    <a:bodyPr/>
                    <a:lstStyle/>
                    <a:p>
                      <a:pPr algn="ctr"/>
                      <a:r>
                        <a:rPr kumimoji="1" lang="en-US" altLang="ja-JP" dirty="0" smtClean="0"/>
                        <a:t>397</a:t>
                      </a:r>
                      <a:endParaRPr kumimoji="1" lang="ja-JP" altLang="en-US" dirty="0"/>
                    </a:p>
                  </a:txBody>
                  <a:tcPr/>
                </a:tc>
                <a:tc>
                  <a:txBody>
                    <a:bodyPr/>
                    <a:lstStyle/>
                    <a:p>
                      <a:pPr algn="ctr"/>
                      <a:r>
                        <a:rPr kumimoji="1" lang="en-US" altLang="ja-JP" dirty="0" smtClean="0"/>
                        <a:t>261</a:t>
                      </a:r>
                      <a:endParaRPr kumimoji="1" lang="ja-JP" altLang="en-US" dirty="0"/>
                    </a:p>
                  </a:txBody>
                  <a:tcPr/>
                </a:tc>
                <a:tc>
                  <a:txBody>
                    <a:bodyPr/>
                    <a:lstStyle/>
                    <a:p>
                      <a:pPr algn="ctr"/>
                      <a:r>
                        <a:rPr kumimoji="1" lang="en-US" altLang="ja-JP" dirty="0" smtClean="0"/>
                        <a:t>188</a:t>
                      </a:r>
                      <a:endParaRPr kumimoji="1" lang="ja-JP" altLang="en-US" dirty="0"/>
                    </a:p>
                  </a:txBody>
                  <a:tcPr/>
                </a:tc>
                <a:tc>
                  <a:txBody>
                    <a:bodyPr/>
                    <a:lstStyle/>
                    <a:p>
                      <a:pPr algn="ctr"/>
                      <a:r>
                        <a:rPr kumimoji="1" lang="en-US" altLang="ja-JP" dirty="0" smtClean="0"/>
                        <a:t>187</a:t>
                      </a:r>
                      <a:endParaRPr kumimoji="1" lang="ja-JP" altLang="en-US" dirty="0"/>
                    </a:p>
                  </a:txBody>
                  <a:tcPr/>
                </a:tc>
                <a:tc>
                  <a:txBody>
                    <a:bodyPr/>
                    <a:lstStyle/>
                    <a:p>
                      <a:pPr algn="ctr"/>
                      <a:r>
                        <a:rPr kumimoji="1" lang="en-US" altLang="ja-JP" dirty="0" smtClean="0"/>
                        <a:t>156</a:t>
                      </a:r>
                      <a:endParaRPr kumimoji="1" lang="ja-JP" altLang="en-US" dirty="0"/>
                    </a:p>
                  </a:txBody>
                  <a:tcPr/>
                </a:tc>
              </a:tr>
            </a:tbl>
          </a:graphicData>
        </a:graphic>
      </p:graphicFrame>
      <p:sp>
        <p:nvSpPr>
          <p:cNvPr id="13" name="円/楕円 12"/>
          <p:cNvSpPr/>
          <p:nvPr/>
        </p:nvSpPr>
        <p:spPr>
          <a:xfrm>
            <a:off x="5940152" y="5733706"/>
            <a:ext cx="1368152" cy="863645"/>
          </a:xfrm>
          <a:prstGeom prst="ellipse">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0882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4" y="582547"/>
            <a:ext cx="9144000" cy="720080"/>
          </a:xfrm>
        </p:spPr>
        <p:txBody>
          <a:bodyPr/>
          <a:lstStyle/>
          <a:p>
            <a:r>
              <a:rPr lang="ja-JP" altLang="en-US" sz="4000" dirty="0" smtClean="0">
                <a:solidFill>
                  <a:schemeClr val="tx1"/>
                </a:solidFill>
                <a:effectLst/>
              </a:rPr>
              <a:t>表④  箕輪町における地震被害想定</a:t>
            </a:r>
            <a:endParaRPr kumimoji="1" lang="ja-JP" altLang="en-US" sz="4000" dirty="0">
              <a:solidFill>
                <a:schemeClr val="tx1"/>
              </a:solidFill>
              <a:effectLst/>
            </a:endParaRPr>
          </a:p>
        </p:txBody>
      </p:sp>
      <p:sp>
        <p:nvSpPr>
          <p:cNvPr id="5" name="タイトル 1"/>
          <p:cNvSpPr txBox="1">
            <a:spLocks/>
          </p:cNvSpPr>
          <p:nvPr/>
        </p:nvSpPr>
        <p:spPr>
          <a:xfrm>
            <a:off x="83448" y="43172"/>
            <a:ext cx="8928992" cy="648072"/>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ltLang="ja-JP" sz="3600" dirty="0" smtClean="0">
                <a:solidFill>
                  <a:srgbClr val="FF0000"/>
                </a:solidFill>
                <a:effectLst/>
              </a:rPr>
              <a:t>【</a:t>
            </a:r>
            <a:r>
              <a:rPr lang="ja-JP" altLang="en-US" sz="3600" dirty="0" smtClean="0">
                <a:solidFill>
                  <a:srgbClr val="FF0000"/>
                </a:solidFill>
                <a:effectLst/>
              </a:rPr>
              <a:t>新課題</a:t>
            </a:r>
            <a:r>
              <a:rPr lang="en-US" altLang="ja-JP" sz="3600" dirty="0" smtClean="0">
                <a:solidFill>
                  <a:srgbClr val="FF0000"/>
                </a:solidFill>
                <a:effectLst/>
              </a:rPr>
              <a:t>】</a:t>
            </a:r>
            <a:r>
              <a:rPr lang="ja-JP" altLang="en-US" sz="3600" dirty="0" smtClean="0">
                <a:solidFill>
                  <a:srgbClr val="FF0000"/>
                </a:solidFill>
                <a:effectLst/>
              </a:rPr>
              <a:t>地震被害の軽減対策が不十分</a:t>
            </a:r>
            <a:endParaRPr lang="ja-JP" altLang="en-US" sz="3600" dirty="0">
              <a:solidFill>
                <a:srgbClr val="FF0000"/>
              </a:solidFill>
              <a:effectLst/>
            </a:endParaRPr>
          </a:p>
        </p:txBody>
      </p:sp>
      <p:graphicFrame>
        <p:nvGraphicFramePr>
          <p:cNvPr id="9" name="表 8"/>
          <p:cNvGraphicFramePr>
            <a:graphicFrameLocks noGrp="1"/>
          </p:cNvGraphicFramePr>
          <p:nvPr>
            <p:extLst>
              <p:ext uri="{D42A27DB-BD31-4B8C-83A1-F6EECF244321}">
                <p14:modId xmlns:p14="http://schemas.microsoft.com/office/powerpoint/2010/main" val="4139744651"/>
              </p:ext>
            </p:extLst>
          </p:nvPr>
        </p:nvGraphicFramePr>
        <p:xfrm>
          <a:off x="227630" y="1251916"/>
          <a:ext cx="8640961" cy="1752600"/>
        </p:xfrm>
        <a:graphic>
          <a:graphicData uri="http://schemas.openxmlformats.org/drawingml/2006/table">
            <a:tbl>
              <a:tblPr firstRow="1" bandRow="1">
                <a:tableStyleId>{7DF18680-E054-41AD-8BC1-D1AEF772440D}</a:tableStyleId>
              </a:tblPr>
              <a:tblGrid>
                <a:gridCol w="1440163"/>
                <a:gridCol w="1104007"/>
                <a:gridCol w="1368152"/>
                <a:gridCol w="1128241"/>
                <a:gridCol w="1296144"/>
                <a:gridCol w="1224136"/>
                <a:gridCol w="1080118"/>
              </a:tblGrid>
              <a:tr h="370840">
                <a:tc>
                  <a:txBody>
                    <a:bodyPr/>
                    <a:lstStyle/>
                    <a:p>
                      <a:pPr algn="ctr"/>
                      <a:endParaRPr kumimoji="1" lang="ja-JP" altLang="en-US" dirty="0"/>
                    </a:p>
                  </a:txBody>
                  <a:tcPr anchor="ctr">
                    <a:solidFill>
                      <a:srgbClr val="339933"/>
                    </a:solidFill>
                  </a:tcPr>
                </a:tc>
                <a:tc>
                  <a:txBody>
                    <a:bodyPr/>
                    <a:lstStyle/>
                    <a:p>
                      <a:pPr algn="ctr"/>
                      <a:r>
                        <a:rPr kumimoji="1" lang="ja-JP" altLang="en-US" dirty="0" smtClean="0"/>
                        <a:t>マグニチュード</a:t>
                      </a:r>
                      <a:endParaRPr kumimoji="1" lang="ja-JP" altLang="en-US" dirty="0"/>
                    </a:p>
                  </a:txBody>
                  <a:tcPr anchor="ctr">
                    <a:solidFill>
                      <a:srgbClr val="339933"/>
                    </a:solidFill>
                  </a:tcPr>
                </a:tc>
                <a:tc>
                  <a:txBody>
                    <a:bodyPr/>
                    <a:lstStyle/>
                    <a:p>
                      <a:pPr algn="ctr"/>
                      <a:r>
                        <a:rPr kumimoji="1" lang="en-US" altLang="ja-JP" dirty="0" smtClean="0"/>
                        <a:t>30</a:t>
                      </a:r>
                      <a:r>
                        <a:rPr kumimoji="1" lang="ja-JP" altLang="en-US" dirty="0" smtClean="0"/>
                        <a:t>年内発生確率</a:t>
                      </a:r>
                      <a:endParaRPr kumimoji="1" lang="ja-JP" altLang="en-US" dirty="0"/>
                    </a:p>
                  </a:txBody>
                  <a:tcPr anchor="ctr">
                    <a:solidFill>
                      <a:srgbClr val="339933"/>
                    </a:solidFill>
                  </a:tcPr>
                </a:tc>
                <a:tc>
                  <a:txBody>
                    <a:bodyPr/>
                    <a:lstStyle/>
                    <a:p>
                      <a:pPr algn="ctr"/>
                      <a:r>
                        <a:rPr kumimoji="1" lang="ja-JP" altLang="en-US" dirty="0" smtClean="0"/>
                        <a:t>震度</a:t>
                      </a:r>
                      <a:endParaRPr kumimoji="1" lang="ja-JP" altLang="en-US" dirty="0"/>
                    </a:p>
                  </a:txBody>
                  <a:tcPr anchor="ctr">
                    <a:solidFill>
                      <a:srgbClr val="339933"/>
                    </a:solidFill>
                  </a:tcPr>
                </a:tc>
                <a:tc>
                  <a:txBody>
                    <a:bodyPr/>
                    <a:lstStyle/>
                    <a:p>
                      <a:pPr algn="ctr"/>
                      <a:r>
                        <a:rPr kumimoji="1" lang="ja-JP" altLang="en-US" dirty="0" smtClean="0"/>
                        <a:t>全半壊</a:t>
                      </a:r>
                      <a:endParaRPr kumimoji="1" lang="en-US" altLang="ja-JP" dirty="0" smtClean="0"/>
                    </a:p>
                    <a:p>
                      <a:pPr algn="ctr"/>
                      <a:r>
                        <a:rPr kumimoji="1" lang="en-US" altLang="ja-JP" dirty="0" smtClean="0"/>
                        <a:t>(</a:t>
                      </a:r>
                      <a:r>
                        <a:rPr kumimoji="1" lang="ja-JP" altLang="en-US" dirty="0" smtClean="0"/>
                        <a:t>棟</a:t>
                      </a:r>
                      <a:r>
                        <a:rPr kumimoji="1" lang="en-US" altLang="ja-JP" dirty="0" smtClean="0"/>
                        <a:t>)</a:t>
                      </a:r>
                      <a:endParaRPr kumimoji="1" lang="ja-JP" altLang="en-US" dirty="0"/>
                    </a:p>
                  </a:txBody>
                  <a:tcPr anchor="ctr">
                    <a:solidFill>
                      <a:srgbClr val="339933"/>
                    </a:solidFill>
                  </a:tcPr>
                </a:tc>
                <a:tc>
                  <a:txBody>
                    <a:bodyPr/>
                    <a:lstStyle/>
                    <a:p>
                      <a:pPr algn="ctr"/>
                      <a:r>
                        <a:rPr kumimoji="1" lang="ja-JP" altLang="en-US" dirty="0" smtClean="0"/>
                        <a:t>死者</a:t>
                      </a:r>
                      <a:r>
                        <a:rPr kumimoji="1" lang="en-US" altLang="ja-JP" dirty="0" smtClean="0"/>
                        <a:t/>
                      </a:r>
                      <a:br>
                        <a:rPr kumimoji="1" lang="en-US" altLang="ja-JP" dirty="0" smtClean="0"/>
                      </a:br>
                      <a:r>
                        <a:rPr kumimoji="1" lang="en-US" altLang="ja-JP" dirty="0" smtClean="0"/>
                        <a:t>(</a:t>
                      </a:r>
                      <a:r>
                        <a:rPr kumimoji="1" lang="ja-JP" altLang="en-US" dirty="0" smtClean="0"/>
                        <a:t>人</a:t>
                      </a:r>
                      <a:r>
                        <a:rPr kumimoji="1" lang="en-US" altLang="ja-JP" dirty="0" smtClean="0"/>
                        <a:t>)</a:t>
                      </a:r>
                      <a:endParaRPr kumimoji="1" lang="ja-JP" altLang="en-US" dirty="0"/>
                    </a:p>
                  </a:txBody>
                  <a:tcPr anchor="ctr">
                    <a:solidFill>
                      <a:srgbClr val="339933"/>
                    </a:solidFill>
                  </a:tcPr>
                </a:tc>
                <a:tc>
                  <a:txBody>
                    <a:bodyPr/>
                    <a:lstStyle/>
                    <a:p>
                      <a:pPr algn="ctr"/>
                      <a:r>
                        <a:rPr kumimoji="1" lang="ja-JP" altLang="en-US" dirty="0" smtClean="0"/>
                        <a:t>停電</a:t>
                      </a:r>
                      <a:endParaRPr kumimoji="1" lang="en-US" altLang="ja-JP" dirty="0" smtClean="0"/>
                    </a:p>
                    <a:p>
                      <a:pPr algn="ctr"/>
                      <a:r>
                        <a:rPr kumimoji="1" lang="en-US" altLang="ja-JP" dirty="0" smtClean="0"/>
                        <a:t>(</a:t>
                      </a:r>
                      <a:r>
                        <a:rPr kumimoji="1" lang="ja-JP" altLang="en-US" dirty="0" smtClean="0"/>
                        <a:t>軒</a:t>
                      </a:r>
                      <a:r>
                        <a:rPr kumimoji="1" lang="en-US" altLang="ja-JP" dirty="0" smtClean="0"/>
                        <a:t>)</a:t>
                      </a:r>
                      <a:endParaRPr kumimoji="1" lang="ja-JP" altLang="en-US" dirty="0"/>
                    </a:p>
                  </a:txBody>
                  <a:tcPr anchor="ctr">
                    <a:solidFill>
                      <a:srgbClr val="339933"/>
                    </a:solidFill>
                  </a:tcPr>
                </a:tc>
              </a:tr>
              <a:tr h="370840">
                <a:tc>
                  <a:txBody>
                    <a:bodyPr/>
                    <a:lstStyle/>
                    <a:p>
                      <a:pPr algn="ctr"/>
                      <a:r>
                        <a:rPr kumimoji="1" lang="ja-JP" altLang="en-US" dirty="0" smtClean="0">
                          <a:solidFill>
                            <a:srgbClr val="FF0000"/>
                          </a:solidFill>
                        </a:rPr>
                        <a:t>糸静線南側</a:t>
                      </a:r>
                      <a:endParaRPr kumimoji="1" lang="ja-JP" altLang="en-US" dirty="0">
                        <a:solidFill>
                          <a:srgbClr val="FF0000"/>
                        </a:solidFill>
                      </a:endParaRPr>
                    </a:p>
                  </a:txBody>
                  <a:tcPr>
                    <a:solidFill>
                      <a:srgbClr val="78A626"/>
                    </a:solidFill>
                  </a:tcPr>
                </a:tc>
                <a:tc>
                  <a:txBody>
                    <a:bodyPr/>
                    <a:lstStyle/>
                    <a:p>
                      <a:pPr algn="ctr"/>
                      <a:r>
                        <a:rPr kumimoji="1" lang="ja-JP" altLang="en-US" dirty="0" smtClean="0">
                          <a:solidFill>
                            <a:srgbClr val="FF0000"/>
                          </a:solidFill>
                        </a:rPr>
                        <a:t>Ｍ</a:t>
                      </a:r>
                      <a:r>
                        <a:rPr kumimoji="1" lang="en-US" altLang="ja-JP" dirty="0" smtClean="0">
                          <a:solidFill>
                            <a:srgbClr val="FF0000"/>
                          </a:solidFill>
                        </a:rPr>
                        <a:t>7.6</a:t>
                      </a:r>
                      <a:endParaRPr kumimoji="1" lang="ja-JP" altLang="en-US" dirty="0">
                        <a:solidFill>
                          <a:srgbClr val="FF0000"/>
                        </a:solidFill>
                      </a:endParaRPr>
                    </a:p>
                  </a:txBody>
                  <a:tcPr/>
                </a:tc>
                <a:tc>
                  <a:txBody>
                    <a:bodyPr/>
                    <a:lstStyle/>
                    <a:p>
                      <a:pPr algn="ctr"/>
                      <a:r>
                        <a:rPr kumimoji="1" lang="en-US" altLang="ja-JP" dirty="0" smtClean="0">
                          <a:solidFill>
                            <a:srgbClr val="FF0000"/>
                          </a:solidFill>
                        </a:rPr>
                        <a:t>13~30</a:t>
                      </a:r>
                      <a:r>
                        <a:rPr kumimoji="1" lang="ja-JP" altLang="en-US" dirty="0" smtClean="0">
                          <a:solidFill>
                            <a:srgbClr val="FF0000"/>
                          </a:solidFill>
                        </a:rPr>
                        <a:t> ％</a:t>
                      </a:r>
                      <a:endParaRPr kumimoji="1" lang="ja-JP" altLang="en-US" dirty="0">
                        <a:solidFill>
                          <a:srgbClr val="FF0000"/>
                        </a:solidFill>
                      </a:endParaRPr>
                    </a:p>
                  </a:txBody>
                  <a:tcPr/>
                </a:tc>
                <a:tc>
                  <a:txBody>
                    <a:bodyPr/>
                    <a:lstStyle/>
                    <a:p>
                      <a:pPr algn="ctr"/>
                      <a:r>
                        <a:rPr kumimoji="1" lang="en-US" altLang="ja-JP" dirty="0" smtClean="0">
                          <a:solidFill>
                            <a:srgbClr val="FF0000"/>
                          </a:solidFill>
                        </a:rPr>
                        <a:t>7</a:t>
                      </a:r>
                      <a:endParaRPr kumimoji="1" lang="ja-JP" altLang="en-US" dirty="0">
                        <a:solidFill>
                          <a:srgbClr val="FF0000"/>
                        </a:solidFill>
                      </a:endParaRPr>
                    </a:p>
                  </a:txBody>
                  <a:tcPr/>
                </a:tc>
                <a:tc>
                  <a:txBody>
                    <a:bodyPr/>
                    <a:lstStyle/>
                    <a:p>
                      <a:pPr algn="ctr"/>
                      <a:r>
                        <a:rPr kumimoji="1" lang="en-US" altLang="ja-JP" dirty="0" smtClean="0">
                          <a:solidFill>
                            <a:srgbClr val="FF0000"/>
                          </a:solidFill>
                        </a:rPr>
                        <a:t>4,390</a:t>
                      </a:r>
                      <a:endParaRPr kumimoji="1" lang="ja-JP" altLang="en-US" dirty="0">
                        <a:solidFill>
                          <a:srgbClr val="FF0000"/>
                        </a:solidFill>
                      </a:endParaRPr>
                    </a:p>
                  </a:txBody>
                  <a:tcPr/>
                </a:tc>
                <a:tc>
                  <a:txBody>
                    <a:bodyPr/>
                    <a:lstStyle/>
                    <a:p>
                      <a:pPr algn="ctr"/>
                      <a:r>
                        <a:rPr kumimoji="1" lang="en-US" altLang="ja-JP" dirty="0" smtClean="0">
                          <a:solidFill>
                            <a:srgbClr val="FF0000"/>
                          </a:solidFill>
                        </a:rPr>
                        <a:t>100</a:t>
                      </a:r>
                      <a:endParaRPr kumimoji="1" lang="ja-JP" altLang="en-US" dirty="0">
                        <a:solidFill>
                          <a:srgbClr val="FF0000"/>
                        </a:solidFill>
                      </a:endParaRPr>
                    </a:p>
                  </a:txBody>
                  <a:tcPr/>
                </a:tc>
                <a:tc>
                  <a:txBody>
                    <a:bodyPr/>
                    <a:lstStyle/>
                    <a:p>
                      <a:pPr algn="ctr"/>
                      <a:r>
                        <a:rPr kumimoji="1" lang="en-US" altLang="ja-JP" dirty="0" smtClean="0">
                          <a:solidFill>
                            <a:srgbClr val="FF0000"/>
                          </a:solidFill>
                        </a:rPr>
                        <a:t>11,510</a:t>
                      </a:r>
                      <a:endParaRPr kumimoji="1" lang="ja-JP" altLang="en-US" dirty="0">
                        <a:solidFill>
                          <a:srgbClr val="FF0000"/>
                        </a:solidFill>
                      </a:endParaRPr>
                    </a:p>
                  </a:txBody>
                  <a:tcPr/>
                </a:tc>
              </a:tr>
              <a:tr h="370840">
                <a:tc>
                  <a:txBody>
                    <a:bodyPr/>
                    <a:lstStyle/>
                    <a:p>
                      <a:pPr algn="ctr"/>
                      <a:r>
                        <a:rPr kumimoji="1" lang="ja-JP" altLang="en-US" dirty="0" smtClean="0"/>
                        <a:t>東海地震</a:t>
                      </a:r>
                      <a:endParaRPr kumimoji="1" lang="ja-JP" altLang="en-US" dirty="0"/>
                    </a:p>
                  </a:txBody>
                  <a:tcPr>
                    <a:solidFill>
                      <a:srgbClr val="78A626"/>
                    </a:solidFill>
                  </a:tcPr>
                </a:tc>
                <a:tc>
                  <a:txBody>
                    <a:bodyPr/>
                    <a:lstStyle/>
                    <a:p>
                      <a:pPr algn="ctr"/>
                      <a:r>
                        <a:rPr kumimoji="1" lang="ja-JP" altLang="en-US" dirty="0" smtClean="0"/>
                        <a:t>Ｍ</a:t>
                      </a:r>
                      <a:r>
                        <a:rPr kumimoji="1" lang="en-US" altLang="ja-JP" dirty="0" smtClean="0"/>
                        <a:t>8</a:t>
                      </a:r>
                      <a:r>
                        <a:rPr kumimoji="1" lang="ja-JP" altLang="en-US" dirty="0" smtClean="0"/>
                        <a:t>程度</a:t>
                      </a:r>
                      <a:endParaRPr kumimoji="1" lang="ja-JP" altLang="en-US" dirty="0"/>
                    </a:p>
                  </a:txBody>
                  <a:tcPr/>
                </a:tc>
                <a:tc>
                  <a:txBody>
                    <a:bodyPr/>
                    <a:lstStyle/>
                    <a:p>
                      <a:pPr algn="ctr"/>
                      <a:r>
                        <a:rPr kumimoji="1" lang="en-US" altLang="ja-JP" dirty="0" smtClean="0"/>
                        <a:t>88</a:t>
                      </a:r>
                      <a:r>
                        <a:rPr kumimoji="1" lang="ja-JP" altLang="en-US" dirty="0" smtClean="0"/>
                        <a:t> ％</a:t>
                      </a:r>
                      <a:endParaRPr kumimoji="1" lang="ja-JP" altLang="en-US" dirty="0"/>
                    </a:p>
                  </a:txBody>
                  <a:tcPr/>
                </a:tc>
                <a:tc>
                  <a:txBody>
                    <a:bodyPr/>
                    <a:lstStyle/>
                    <a:p>
                      <a:pPr algn="ctr"/>
                      <a:r>
                        <a:rPr kumimoji="1" lang="en-US" altLang="ja-JP" dirty="0" smtClean="0"/>
                        <a:t>5</a:t>
                      </a:r>
                      <a:r>
                        <a:rPr kumimoji="1" lang="ja-JP" altLang="en-US" dirty="0" smtClean="0"/>
                        <a:t> 強</a:t>
                      </a:r>
                      <a:endParaRPr kumimoji="1" lang="ja-JP" altLang="en-US" dirty="0"/>
                    </a:p>
                  </a:txBody>
                  <a:tcPr/>
                </a:tc>
                <a:tc>
                  <a:txBody>
                    <a:bodyPr/>
                    <a:lstStyle/>
                    <a:p>
                      <a:pPr algn="ctr"/>
                      <a:r>
                        <a:rPr kumimoji="1" lang="ja-JP" altLang="en-US" dirty="0" smtClean="0"/>
                        <a:t>わずか</a:t>
                      </a:r>
                      <a:endParaRPr kumimoji="1" lang="ja-JP" altLang="en-US" dirty="0"/>
                    </a:p>
                  </a:txBody>
                  <a:tcPr/>
                </a:tc>
                <a:tc>
                  <a:txBody>
                    <a:bodyPr/>
                    <a:lstStyle/>
                    <a:p>
                      <a:pPr algn="ctr"/>
                      <a:r>
                        <a:rPr kumimoji="1" lang="ja-JP" altLang="en-US" dirty="0" smtClean="0"/>
                        <a:t>わずか</a:t>
                      </a:r>
                      <a:endParaRPr kumimoji="1" lang="ja-JP" altLang="en-US" dirty="0"/>
                    </a:p>
                  </a:txBody>
                  <a:tcPr/>
                </a:tc>
                <a:tc>
                  <a:txBody>
                    <a:bodyPr/>
                    <a:lstStyle/>
                    <a:p>
                      <a:pPr algn="ctr"/>
                      <a:r>
                        <a:rPr kumimoji="1" lang="en-US" altLang="ja-JP" dirty="0" smtClean="0"/>
                        <a:t>2,460</a:t>
                      </a:r>
                      <a:endParaRPr kumimoji="1" lang="ja-JP" altLang="en-US" dirty="0"/>
                    </a:p>
                  </a:txBody>
                  <a:tcPr/>
                </a:tc>
              </a:tr>
              <a:tr h="370840">
                <a:tc>
                  <a:txBody>
                    <a:bodyPr/>
                    <a:lstStyle/>
                    <a:p>
                      <a:pPr algn="ctr"/>
                      <a:r>
                        <a:rPr kumimoji="1" lang="ja-JP" altLang="en-US" dirty="0" smtClean="0"/>
                        <a:t>南海トラフ</a:t>
                      </a:r>
                      <a:endParaRPr kumimoji="1" lang="ja-JP" altLang="en-US" dirty="0"/>
                    </a:p>
                  </a:txBody>
                  <a:tcPr>
                    <a:solidFill>
                      <a:srgbClr val="78A626"/>
                    </a:solidFill>
                  </a:tcPr>
                </a:tc>
                <a:tc>
                  <a:txBody>
                    <a:bodyPr/>
                    <a:lstStyle/>
                    <a:p>
                      <a:pPr algn="ctr"/>
                      <a:r>
                        <a:rPr kumimoji="1" lang="ja-JP" altLang="en-US" dirty="0" smtClean="0"/>
                        <a:t>Ｍ</a:t>
                      </a:r>
                      <a:r>
                        <a:rPr kumimoji="1" lang="en-US" altLang="ja-JP" dirty="0" smtClean="0"/>
                        <a:t>8</a:t>
                      </a:r>
                      <a:r>
                        <a:rPr kumimoji="1" lang="ja-JP" altLang="en-US" dirty="0" smtClean="0"/>
                        <a:t>～</a:t>
                      </a:r>
                      <a:r>
                        <a:rPr kumimoji="1" lang="en-US" altLang="ja-JP" dirty="0" smtClean="0"/>
                        <a:t>9</a:t>
                      </a:r>
                      <a:endParaRPr kumimoji="1" lang="ja-JP" altLang="en-US" dirty="0"/>
                    </a:p>
                  </a:txBody>
                  <a:tcPr/>
                </a:tc>
                <a:tc>
                  <a:txBody>
                    <a:bodyPr/>
                    <a:lstStyle/>
                    <a:p>
                      <a:pPr algn="ctr"/>
                      <a:r>
                        <a:rPr kumimoji="1" lang="en-US" altLang="ja-JP" dirty="0" smtClean="0"/>
                        <a:t>70</a:t>
                      </a:r>
                      <a:r>
                        <a:rPr kumimoji="1" lang="ja-JP" altLang="en-US" dirty="0" smtClean="0"/>
                        <a:t> ％程度</a:t>
                      </a:r>
                      <a:endParaRPr kumimoji="1" lang="ja-JP" altLang="en-US" dirty="0"/>
                    </a:p>
                  </a:txBody>
                  <a:tcPr/>
                </a:tc>
                <a:tc>
                  <a:txBody>
                    <a:bodyPr/>
                    <a:lstStyle/>
                    <a:p>
                      <a:pPr algn="ctr"/>
                      <a:r>
                        <a:rPr kumimoji="1" lang="en-US" altLang="ja-JP" dirty="0" smtClean="0"/>
                        <a:t>6</a:t>
                      </a:r>
                      <a:r>
                        <a:rPr kumimoji="1" lang="ja-JP" altLang="en-US" dirty="0" smtClean="0"/>
                        <a:t> 弱</a:t>
                      </a:r>
                      <a:endParaRPr kumimoji="1" lang="ja-JP" altLang="en-US" dirty="0"/>
                    </a:p>
                  </a:txBody>
                  <a:tcPr/>
                </a:tc>
                <a:tc>
                  <a:txBody>
                    <a:bodyPr/>
                    <a:lstStyle/>
                    <a:p>
                      <a:pPr algn="ctr"/>
                      <a:r>
                        <a:rPr kumimoji="1" lang="en-US" altLang="ja-JP" dirty="0" smtClean="0"/>
                        <a:t>1,190</a:t>
                      </a:r>
                      <a:endParaRPr kumimoji="1" lang="ja-JP" altLang="en-US" dirty="0"/>
                    </a:p>
                  </a:txBody>
                  <a:tcPr/>
                </a:tc>
                <a:tc>
                  <a:txBody>
                    <a:bodyPr/>
                    <a:lstStyle/>
                    <a:p>
                      <a:pPr algn="ctr"/>
                      <a:r>
                        <a:rPr kumimoji="1" lang="en-US" altLang="ja-JP" dirty="0" smtClean="0"/>
                        <a:t>10</a:t>
                      </a:r>
                      <a:endParaRPr kumimoji="1" lang="ja-JP" altLang="en-US" dirty="0"/>
                    </a:p>
                  </a:txBody>
                  <a:tcPr/>
                </a:tc>
                <a:tc>
                  <a:txBody>
                    <a:bodyPr/>
                    <a:lstStyle/>
                    <a:p>
                      <a:pPr algn="ctr"/>
                      <a:r>
                        <a:rPr kumimoji="1" lang="en-US" altLang="ja-JP" dirty="0" smtClean="0"/>
                        <a:t>10,010</a:t>
                      </a:r>
                      <a:endParaRPr kumimoji="1" lang="ja-JP" altLang="en-US" dirty="0"/>
                    </a:p>
                  </a:txBody>
                  <a:tcPr/>
                </a:tc>
              </a:tr>
            </a:tbl>
          </a:graphicData>
        </a:graphic>
      </p:graphicFrame>
      <p:sp>
        <p:nvSpPr>
          <p:cNvPr id="10" name="テキスト ボックス 9"/>
          <p:cNvSpPr txBox="1"/>
          <p:nvPr/>
        </p:nvSpPr>
        <p:spPr>
          <a:xfrm>
            <a:off x="251520" y="3068960"/>
            <a:ext cx="8568952" cy="338554"/>
          </a:xfrm>
          <a:prstGeom prst="rect">
            <a:avLst/>
          </a:prstGeom>
          <a:noFill/>
        </p:spPr>
        <p:txBody>
          <a:bodyPr wrap="square" rtlCol="0">
            <a:spAutoFit/>
          </a:bodyPr>
          <a:lstStyle/>
          <a:p>
            <a:r>
              <a:rPr kumimoji="1" lang="en-US" altLang="ja-JP" sz="1600" dirty="0" smtClean="0"/>
              <a:t>2015</a:t>
            </a:r>
            <a:r>
              <a:rPr kumimoji="1" lang="ja-JP" altLang="en-US" sz="1600" dirty="0" smtClean="0"/>
              <a:t>年　政府地震調査委員会、長野県第</a:t>
            </a:r>
            <a:r>
              <a:rPr kumimoji="1" lang="en-US" altLang="ja-JP" sz="1600" dirty="0" smtClean="0"/>
              <a:t>3</a:t>
            </a:r>
            <a:r>
              <a:rPr kumimoji="1" lang="ja-JP" altLang="en-US" sz="1600" dirty="0" smtClean="0"/>
              <a:t>次地震被害長結果から</a:t>
            </a:r>
            <a:endParaRPr kumimoji="1" lang="ja-JP" altLang="en-US" sz="1600" dirty="0"/>
          </a:p>
        </p:txBody>
      </p:sp>
      <p:sp>
        <p:nvSpPr>
          <p:cNvPr id="11" name="タイトル 1"/>
          <p:cNvSpPr txBox="1">
            <a:spLocks/>
          </p:cNvSpPr>
          <p:nvPr/>
        </p:nvSpPr>
        <p:spPr>
          <a:xfrm>
            <a:off x="107504" y="3656007"/>
            <a:ext cx="8928992" cy="637089"/>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ja-JP" altLang="en-US" sz="3800" dirty="0" smtClean="0">
                <a:solidFill>
                  <a:schemeClr val="tx1"/>
                </a:solidFill>
                <a:effectLst/>
              </a:rPr>
              <a:t>表⑤ 長野県における減災効果の想定</a:t>
            </a:r>
            <a:endParaRPr lang="ja-JP" altLang="en-US" sz="3800" dirty="0">
              <a:solidFill>
                <a:schemeClr val="tx1"/>
              </a:solidFill>
              <a:effectLst/>
            </a:endParaRPr>
          </a:p>
        </p:txBody>
      </p:sp>
      <p:graphicFrame>
        <p:nvGraphicFramePr>
          <p:cNvPr id="12" name="グラフ 11"/>
          <p:cNvGraphicFramePr/>
          <p:nvPr>
            <p:extLst>
              <p:ext uri="{D42A27DB-BD31-4B8C-83A1-F6EECF244321}">
                <p14:modId xmlns:p14="http://schemas.microsoft.com/office/powerpoint/2010/main" val="2456120428"/>
              </p:ext>
            </p:extLst>
          </p:nvPr>
        </p:nvGraphicFramePr>
        <p:xfrm>
          <a:off x="126168" y="4590129"/>
          <a:ext cx="8694304" cy="2222763"/>
        </p:xfrm>
        <a:graphic>
          <a:graphicData uri="http://schemas.openxmlformats.org/drawingml/2006/chart">
            <c:chart xmlns:c="http://schemas.openxmlformats.org/drawingml/2006/chart" xmlns:r="http://schemas.openxmlformats.org/officeDocument/2006/relationships" r:id="rId3"/>
          </a:graphicData>
        </a:graphic>
      </p:graphicFrame>
      <p:sp>
        <p:nvSpPr>
          <p:cNvPr id="13" name="テキスト ボックス 12"/>
          <p:cNvSpPr txBox="1"/>
          <p:nvPr/>
        </p:nvSpPr>
        <p:spPr>
          <a:xfrm>
            <a:off x="2555776" y="4293096"/>
            <a:ext cx="1440160" cy="646331"/>
          </a:xfrm>
          <a:prstGeom prst="rect">
            <a:avLst/>
          </a:prstGeom>
          <a:noFill/>
          <a:ln>
            <a:solidFill>
              <a:schemeClr val="tx1"/>
            </a:solidFill>
          </a:ln>
        </p:spPr>
        <p:txBody>
          <a:bodyPr wrap="square" rtlCol="0">
            <a:spAutoFit/>
          </a:bodyPr>
          <a:lstStyle/>
          <a:p>
            <a:r>
              <a:rPr kumimoji="1" lang="ja-JP" altLang="en-US" dirty="0" smtClean="0"/>
              <a:t>死者数は約</a:t>
            </a:r>
            <a:r>
              <a:rPr lang="en-US" altLang="ja-JP" dirty="0" smtClean="0"/>
              <a:t>1</a:t>
            </a:r>
            <a:r>
              <a:rPr kumimoji="1" lang="en-US" altLang="ja-JP" dirty="0" smtClean="0"/>
              <a:t>/7</a:t>
            </a:r>
            <a:r>
              <a:rPr kumimoji="1" lang="ja-JP" altLang="en-US" dirty="0" smtClean="0"/>
              <a:t>に減少</a:t>
            </a:r>
            <a:endParaRPr kumimoji="1" lang="ja-JP" altLang="en-US" dirty="0"/>
          </a:p>
        </p:txBody>
      </p:sp>
      <p:sp>
        <p:nvSpPr>
          <p:cNvPr id="14" name="テキスト ボックス 13"/>
          <p:cNvSpPr txBox="1"/>
          <p:nvPr/>
        </p:nvSpPr>
        <p:spPr>
          <a:xfrm>
            <a:off x="251520" y="4293096"/>
            <a:ext cx="648072" cy="276999"/>
          </a:xfrm>
          <a:prstGeom prst="rect">
            <a:avLst/>
          </a:prstGeom>
          <a:noFill/>
        </p:spPr>
        <p:txBody>
          <a:bodyPr wrap="square" rtlCol="0">
            <a:spAutoFit/>
          </a:bodyPr>
          <a:lstStyle/>
          <a:p>
            <a:r>
              <a:rPr kumimoji="1" lang="en-US" altLang="ja-JP" sz="1200" dirty="0" smtClean="0"/>
              <a:t>(</a:t>
            </a:r>
            <a:r>
              <a:rPr kumimoji="1" lang="ja-JP" altLang="en-US" sz="1200" dirty="0" smtClean="0"/>
              <a:t>人</a:t>
            </a:r>
            <a:r>
              <a:rPr kumimoji="1" lang="en-US" altLang="ja-JP" sz="1200" dirty="0" smtClean="0"/>
              <a:t>)</a:t>
            </a:r>
            <a:endParaRPr kumimoji="1" lang="ja-JP" altLang="en-US" sz="1200" dirty="0"/>
          </a:p>
        </p:txBody>
      </p:sp>
      <p:sp>
        <p:nvSpPr>
          <p:cNvPr id="15" name="テキスト ボックス 14"/>
          <p:cNvSpPr txBox="1"/>
          <p:nvPr/>
        </p:nvSpPr>
        <p:spPr>
          <a:xfrm>
            <a:off x="107504" y="6453336"/>
            <a:ext cx="7056784" cy="338554"/>
          </a:xfrm>
          <a:prstGeom prst="rect">
            <a:avLst/>
          </a:prstGeom>
          <a:noFill/>
        </p:spPr>
        <p:txBody>
          <a:bodyPr wrap="square" rtlCol="0">
            <a:spAutoFit/>
          </a:bodyPr>
          <a:lstStyle/>
          <a:p>
            <a:r>
              <a:rPr lang="ja-JP" altLang="en-US" sz="1600" i="1" dirty="0" smtClean="0">
                <a:solidFill>
                  <a:srgbClr val="1419EC"/>
                </a:solidFill>
              </a:rPr>
              <a:t>長野県発表：糸魚川</a:t>
            </a:r>
            <a:r>
              <a:rPr lang="en-US" altLang="ja-JP" sz="1600" i="1" dirty="0" smtClean="0">
                <a:solidFill>
                  <a:srgbClr val="1419EC"/>
                </a:solidFill>
              </a:rPr>
              <a:t>‐</a:t>
            </a:r>
            <a:r>
              <a:rPr lang="ja-JP" altLang="en-US" sz="1600" i="1" dirty="0" smtClean="0">
                <a:solidFill>
                  <a:srgbClr val="1419EC"/>
                </a:solidFill>
              </a:rPr>
              <a:t>静岡構造線断層帯の地震での減災想定</a:t>
            </a:r>
            <a:endParaRPr kumimoji="1" lang="ja-JP" altLang="en-US" sz="1600" i="1" dirty="0">
              <a:solidFill>
                <a:srgbClr val="1419EC"/>
              </a:solidFill>
            </a:endParaRPr>
          </a:p>
        </p:txBody>
      </p:sp>
      <p:sp>
        <p:nvSpPr>
          <p:cNvPr id="3" name="スライド番号プレースホルダー 2"/>
          <p:cNvSpPr>
            <a:spLocks noGrp="1"/>
          </p:cNvSpPr>
          <p:nvPr>
            <p:ph type="sldNum" sz="quarter" idx="12"/>
          </p:nvPr>
        </p:nvSpPr>
        <p:spPr>
          <a:xfrm>
            <a:off x="683568" y="6237312"/>
            <a:ext cx="561975" cy="365125"/>
          </a:xfrm>
        </p:spPr>
        <p:txBody>
          <a:bodyPr/>
          <a:lstStyle/>
          <a:p>
            <a:fld id="{D2D8002D-B5B0-4BAC-B1F6-782DDCCE6D9C}" type="slidenum">
              <a:rPr kumimoji="1" lang="ja-JP" altLang="en-US" sz="1600" smtClean="0"/>
              <a:t>6</a:t>
            </a:fld>
            <a:endParaRPr kumimoji="1" lang="ja-JP" altLang="en-US" sz="1600" dirty="0"/>
          </a:p>
        </p:txBody>
      </p:sp>
    </p:spTree>
    <p:extLst>
      <p:ext uri="{BB962C8B-B14F-4D97-AF65-F5344CB8AC3E}">
        <p14:creationId xmlns:p14="http://schemas.microsoft.com/office/powerpoint/2010/main" val="2658855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150825" y="670375"/>
            <a:ext cx="9144000" cy="692696"/>
          </a:xfrm>
        </p:spPr>
        <p:txBody>
          <a:bodyPr/>
          <a:lstStyle/>
          <a:p>
            <a:r>
              <a:rPr lang="ja-JP" altLang="en-US" sz="4000" dirty="0" smtClean="0">
                <a:solidFill>
                  <a:schemeClr val="tx1"/>
                </a:solidFill>
                <a:effectLst/>
              </a:rPr>
              <a:t>表⑥ 震災総合訓練参加者数</a:t>
            </a:r>
            <a:r>
              <a:rPr lang="en-US" altLang="ja-JP" sz="4000" dirty="0">
                <a:solidFill>
                  <a:schemeClr val="tx1"/>
                </a:solidFill>
                <a:effectLst/>
              </a:rPr>
              <a:t>(</a:t>
            </a:r>
            <a:r>
              <a:rPr kumimoji="1" lang="en-US" altLang="ja-JP" sz="4000" dirty="0" smtClean="0">
                <a:solidFill>
                  <a:schemeClr val="tx1"/>
                </a:solidFill>
                <a:effectLst/>
              </a:rPr>
              <a:t>10</a:t>
            </a:r>
            <a:r>
              <a:rPr kumimoji="1" lang="ja-JP" altLang="en-US" sz="4000" dirty="0" smtClean="0">
                <a:solidFill>
                  <a:schemeClr val="tx1"/>
                </a:solidFill>
                <a:effectLst/>
              </a:rPr>
              <a:t>万人対</a:t>
            </a:r>
            <a:r>
              <a:rPr kumimoji="1" lang="en-US" altLang="ja-JP" sz="4000" dirty="0" smtClean="0">
                <a:solidFill>
                  <a:schemeClr val="tx1"/>
                </a:solidFill>
                <a:effectLst/>
              </a:rPr>
              <a:t>)</a:t>
            </a:r>
            <a:endParaRPr kumimoji="1" lang="ja-JP" altLang="en-US" sz="4000" dirty="0">
              <a:solidFill>
                <a:schemeClr val="tx1"/>
              </a:solidFill>
              <a:effectLst/>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417184618"/>
              </p:ext>
            </p:extLst>
          </p:nvPr>
        </p:nvGraphicFramePr>
        <p:xfrm>
          <a:off x="421196" y="1446247"/>
          <a:ext cx="8229600" cy="4641379"/>
        </p:xfrm>
        <a:graphic>
          <a:graphicData uri="http://schemas.openxmlformats.org/drawingml/2006/chart">
            <c:chart xmlns:c="http://schemas.openxmlformats.org/drawingml/2006/chart" xmlns:r="http://schemas.openxmlformats.org/officeDocument/2006/relationships" r:id="rId4"/>
          </a:graphicData>
        </a:graphic>
      </p:graphicFrame>
      <p:sp>
        <p:nvSpPr>
          <p:cNvPr id="5" name="タイトル 1"/>
          <p:cNvSpPr txBox="1">
            <a:spLocks/>
          </p:cNvSpPr>
          <p:nvPr/>
        </p:nvSpPr>
        <p:spPr>
          <a:xfrm>
            <a:off x="150825" y="33184"/>
            <a:ext cx="8712968" cy="671965"/>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ltLang="ja-JP" sz="3600" dirty="0" smtClean="0">
                <a:solidFill>
                  <a:srgbClr val="FF0000"/>
                </a:solidFill>
                <a:effectLst/>
              </a:rPr>
              <a:t>【</a:t>
            </a:r>
            <a:r>
              <a:rPr lang="ja-JP" altLang="en-US" sz="3600" dirty="0" smtClean="0">
                <a:solidFill>
                  <a:srgbClr val="FF0000"/>
                </a:solidFill>
                <a:effectLst/>
              </a:rPr>
              <a:t>新課題</a:t>
            </a:r>
            <a:r>
              <a:rPr lang="en-US" altLang="ja-JP" sz="3600" dirty="0" smtClean="0">
                <a:solidFill>
                  <a:srgbClr val="FF0000"/>
                </a:solidFill>
                <a:effectLst/>
              </a:rPr>
              <a:t>】</a:t>
            </a:r>
            <a:r>
              <a:rPr lang="ja-JP" altLang="en-US" sz="3600" dirty="0" smtClean="0">
                <a:solidFill>
                  <a:srgbClr val="FF0000"/>
                </a:solidFill>
                <a:effectLst/>
              </a:rPr>
              <a:t>地震被害の軽減対策が不十分</a:t>
            </a:r>
            <a:endParaRPr lang="ja-JP" altLang="en-US" sz="3600" dirty="0">
              <a:solidFill>
                <a:srgbClr val="FF0000"/>
              </a:solidFill>
              <a:effectLst/>
            </a:endParaRPr>
          </a:p>
        </p:txBody>
      </p:sp>
      <p:sp>
        <p:nvSpPr>
          <p:cNvPr id="7" name="円/楕円 6"/>
          <p:cNvSpPr/>
          <p:nvPr/>
        </p:nvSpPr>
        <p:spPr>
          <a:xfrm rot="1178700">
            <a:off x="4724065" y="2085882"/>
            <a:ext cx="3104811" cy="8458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899592" y="6341568"/>
            <a:ext cx="6768752" cy="369332"/>
          </a:xfrm>
          <a:prstGeom prst="rect">
            <a:avLst/>
          </a:prstGeom>
          <a:noFill/>
        </p:spPr>
        <p:txBody>
          <a:bodyPr wrap="square" rtlCol="0">
            <a:spAutoFit/>
          </a:bodyPr>
          <a:lstStyle/>
          <a:p>
            <a:r>
              <a:rPr kumimoji="1" lang="ja-JP" altLang="en-US" dirty="0" smtClean="0"/>
              <a:t>出典：</a:t>
            </a:r>
            <a:r>
              <a:rPr lang="ja-JP" altLang="en-US" dirty="0" smtClean="0"/>
              <a:t>消防防災・震災対策現況調査（国・町集計から）</a:t>
            </a:r>
            <a:endParaRPr kumimoji="1" lang="ja-JP" altLang="en-US" dirty="0"/>
          </a:p>
        </p:txBody>
      </p:sp>
      <p:sp>
        <p:nvSpPr>
          <p:cNvPr id="3" name="テキスト ボックス 2"/>
          <p:cNvSpPr txBox="1"/>
          <p:nvPr/>
        </p:nvSpPr>
        <p:spPr>
          <a:xfrm>
            <a:off x="184325" y="1178405"/>
            <a:ext cx="576064" cy="369332"/>
          </a:xfrm>
          <a:prstGeom prst="rect">
            <a:avLst/>
          </a:prstGeom>
          <a:noFill/>
        </p:spPr>
        <p:txBody>
          <a:bodyPr wrap="square" rtlCol="0">
            <a:spAutoFit/>
          </a:bodyPr>
          <a:lstStyle/>
          <a:p>
            <a:r>
              <a:rPr kumimoji="1" lang="en-US" altLang="ja-JP" dirty="0" smtClean="0"/>
              <a:t>(</a:t>
            </a:r>
            <a:r>
              <a:rPr kumimoji="1" lang="ja-JP" altLang="en-US" dirty="0" smtClean="0"/>
              <a:t>人</a:t>
            </a:r>
            <a:r>
              <a:rPr kumimoji="1" lang="en-US" altLang="ja-JP" dirty="0" smtClean="0"/>
              <a:t>)</a:t>
            </a:r>
            <a:endParaRPr kumimoji="1" lang="ja-JP" altLang="en-US" dirty="0"/>
          </a:p>
        </p:txBody>
      </p:sp>
      <p:pic>
        <p:nvPicPr>
          <p:cNvPr id="1026" name="Picture 2" descr="\\stg02\share\420_総務課\35セーフコミュニティ推進室\1_セーフコミュニティ\H28セーフコミュニティ（ＳＣ）\PPT関係\写真集\P100054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3115" y="3284984"/>
            <a:ext cx="2989944" cy="2242458"/>
          </a:xfrm>
          <a:prstGeom prst="rect">
            <a:avLst/>
          </a:prstGeom>
          <a:noFill/>
          <a:extLst>
            <a:ext uri="{909E8E84-426E-40DD-AFC4-6F175D3DCCD1}">
              <a14:hiddenFill xmlns:a14="http://schemas.microsoft.com/office/drawing/2010/main">
                <a:solidFill>
                  <a:srgbClr val="FFFFFF"/>
                </a:solidFill>
              </a14:hiddenFill>
            </a:ext>
          </a:extLst>
        </p:spPr>
      </p:pic>
      <p:sp>
        <p:nvSpPr>
          <p:cNvPr id="9" name="スライド番号プレースホルダー 8"/>
          <p:cNvSpPr>
            <a:spLocks noGrp="1"/>
          </p:cNvSpPr>
          <p:nvPr>
            <p:ph type="sldNum" sz="quarter" idx="12"/>
          </p:nvPr>
        </p:nvSpPr>
        <p:spPr>
          <a:xfrm>
            <a:off x="683568" y="6356350"/>
            <a:ext cx="561975" cy="365125"/>
          </a:xfrm>
        </p:spPr>
        <p:txBody>
          <a:bodyPr/>
          <a:lstStyle/>
          <a:p>
            <a:fld id="{D2D8002D-B5B0-4BAC-B1F6-782DDCCE6D9C}" type="slidenum">
              <a:rPr kumimoji="1" lang="ja-JP" altLang="en-US" sz="1600" smtClean="0"/>
              <a:t>7</a:t>
            </a:fld>
            <a:endParaRPr kumimoji="1" lang="ja-JP" altLang="en-US" sz="1600" dirty="0"/>
          </a:p>
        </p:txBody>
      </p:sp>
    </p:spTree>
    <p:extLst>
      <p:ext uri="{BB962C8B-B14F-4D97-AF65-F5344CB8AC3E}">
        <p14:creationId xmlns:p14="http://schemas.microsoft.com/office/powerpoint/2010/main" val="210882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457200" y="0"/>
            <a:ext cx="8229600" cy="836712"/>
          </a:xfrm>
        </p:spPr>
        <p:txBody>
          <a:bodyPr/>
          <a:lstStyle/>
          <a:p>
            <a:r>
              <a:rPr lang="ja-JP" altLang="en-US" sz="4400" dirty="0" smtClean="0">
                <a:solidFill>
                  <a:schemeClr val="tx1"/>
                </a:solidFill>
                <a:effectLst/>
              </a:rPr>
              <a:t>データから見える現状等</a:t>
            </a:r>
            <a:endParaRPr kumimoji="1" lang="ja-JP" altLang="en-US" sz="4400" dirty="0">
              <a:solidFill>
                <a:schemeClr val="tx1"/>
              </a:solidFill>
              <a:effectLst/>
            </a:endParaRPr>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2899440415"/>
              </p:ext>
            </p:extLst>
          </p:nvPr>
        </p:nvGraphicFramePr>
        <p:xfrm>
          <a:off x="457200" y="1124740"/>
          <a:ext cx="8229600" cy="5150145"/>
        </p:xfrm>
        <a:graphic>
          <a:graphicData uri="http://schemas.openxmlformats.org/drawingml/2006/table">
            <a:tbl>
              <a:tblPr firstRow="1" bandRow="1">
                <a:tableStyleId>{7DF18680-E054-41AD-8BC1-D1AEF772440D}</a:tableStyleId>
              </a:tblPr>
              <a:tblGrid>
                <a:gridCol w="4546848"/>
                <a:gridCol w="864096"/>
                <a:gridCol w="2818656"/>
              </a:tblGrid>
              <a:tr h="648076">
                <a:tc>
                  <a:txBody>
                    <a:bodyPr/>
                    <a:lstStyle/>
                    <a:p>
                      <a:pPr algn="ctr"/>
                      <a:r>
                        <a:rPr kumimoji="1" lang="ja-JP" altLang="en-US" sz="2800" b="0" dirty="0" smtClean="0">
                          <a:latin typeface="HGPｺﾞｼｯｸE" panose="020B0900000000000000" pitchFamily="50" charset="-128"/>
                          <a:ea typeface="HGPｺﾞｼｯｸE" panose="020B0900000000000000" pitchFamily="50" charset="-128"/>
                        </a:rPr>
                        <a:t>課題と現状</a:t>
                      </a:r>
                      <a:endParaRPr kumimoji="1" lang="ja-JP" altLang="en-US" sz="2800" b="0" dirty="0">
                        <a:latin typeface="HGPｺﾞｼｯｸE" panose="020B0900000000000000" pitchFamily="50" charset="-128"/>
                        <a:ea typeface="HGPｺﾞｼｯｸE" panose="020B0900000000000000" pitchFamily="50" charset="-128"/>
                      </a:endParaRPr>
                    </a:p>
                  </a:txBody>
                  <a:tcPr/>
                </a:tc>
                <a:tc>
                  <a:txBody>
                    <a:bodyPr/>
                    <a:lstStyle/>
                    <a:p>
                      <a:pPr algn="ctr"/>
                      <a:endParaRPr kumimoji="1" lang="ja-JP" altLang="en-US" sz="2800" dirty="0">
                        <a:latin typeface="HGPｺﾞｼｯｸE" panose="020B0900000000000000" pitchFamily="50" charset="-128"/>
                        <a:ea typeface="HGPｺﾞｼｯｸE" panose="020B0900000000000000" pitchFamily="50" charset="-128"/>
                      </a:endParaRPr>
                    </a:p>
                  </a:txBody>
                  <a:tcPr>
                    <a:solidFill>
                      <a:schemeClr val="bg1"/>
                    </a:solidFill>
                  </a:tcPr>
                </a:tc>
                <a:tc>
                  <a:txBody>
                    <a:bodyPr/>
                    <a:lstStyle/>
                    <a:p>
                      <a:pPr algn="ctr"/>
                      <a:r>
                        <a:rPr kumimoji="1" lang="ja-JP" altLang="en-US" sz="2800" dirty="0" smtClean="0">
                          <a:latin typeface="HGPｺﾞｼｯｸE" panose="020B0900000000000000" pitchFamily="50" charset="-128"/>
                          <a:ea typeface="HGPｺﾞｼｯｸE" panose="020B0900000000000000" pitchFamily="50" charset="-128"/>
                        </a:rPr>
                        <a:t>対策</a:t>
                      </a:r>
                      <a:endParaRPr kumimoji="1" lang="ja-JP" altLang="en-US" sz="2800" dirty="0">
                        <a:latin typeface="HGPｺﾞｼｯｸE" panose="020B0900000000000000" pitchFamily="50" charset="-128"/>
                        <a:ea typeface="HGPｺﾞｼｯｸE" panose="020B0900000000000000" pitchFamily="50" charset="-128"/>
                      </a:endParaRPr>
                    </a:p>
                  </a:txBody>
                  <a:tcPr/>
                </a:tc>
              </a:tr>
              <a:tr h="1332149">
                <a:tc>
                  <a:txBody>
                    <a:bodyPr/>
                    <a:lstStyle/>
                    <a:p>
                      <a:r>
                        <a:rPr kumimoji="1" lang="ja-JP" altLang="en-US" sz="2800" dirty="0" smtClean="0">
                          <a:latin typeface="HGPｺﾞｼｯｸE" panose="020B0900000000000000" pitchFamily="50" charset="-128"/>
                          <a:ea typeface="HGPｺﾞｼｯｸE" panose="020B0900000000000000" pitchFamily="50" charset="-128"/>
                        </a:rPr>
                        <a:t>日中独居世帯を含めた独居世帯はくらしに不安がある⇒</a:t>
                      </a:r>
                      <a:r>
                        <a:rPr kumimoji="1" lang="ja-JP" altLang="en-US" sz="2800" dirty="0" smtClean="0">
                          <a:solidFill>
                            <a:srgbClr val="FF0000"/>
                          </a:solidFill>
                          <a:latin typeface="HGPｺﾞｼｯｸE" panose="020B0900000000000000" pitchFamily="50" charset="-128"/>
                          <a:ea typeface="HGPｺﾞｼｯｸE" panose="020B0900000000000000" pitchFamily="50" charset="-128"/>
                        </a:rPr>
                        <a:t>わずかに解消</a:t>
                      </a:r>
                      <a:r>
                        <a:rPr kumimoji="1" lang="ja-JP" altLang="en-US" sz="2800" dirty="0" smtClean="0">
                          <a:solidFill>
                            <a:schemeClr val="tx1"/>
                          </a:solidFill>
                          <a:latin typeface="HGPｺﾞｼｯｸE" panose="020B0900000000000000" pitchFamily="50" charset="-128"/>
                          <a:ea typeface="HGPｺﾞｼｯｸE" panose="020B0900000000000000" pitchFamily="50" charset="-128"/>
                        </a:rPr>
                        <a:t>（表①）</a:t>
                      </a:r>
                      <a:endParaRPr kumimoji="1" lang="ja-JP" altLang="en-US" sz="2800" dirty="0">
                        <a:solidFill>
                          <a:schemeClr val="tx1"/>
                        </a:solidFill>
                        <a:latin typeface="HGPｺﾞｼｯｸE" panose="020B0900000000000000" pitchFamily="50" charset="-128"/>
                        <a:ea typeface="HGPｺﾞｼｯｸE" panose="020B0900000000000000" pitchFamily="50" charset="-128"/>
                      </a:endParaRPr>
                    </a:p>
                  </a:txBody>
                  <a:tcPr/>
                </a:tc>
                <a:tc>
                  <a:txBody>
                    <a:bodyPr/>
                    <a:lstStyle/>
                    <a:p>
                      <a:endParaRPr kumimoji="1" lang="ja-JP" altLang="en-US" sz="2800" dirty="0">
                        <a:latin typeface="HGPｺﾞｼｯｸE" panose="020B0900000000000000" pitchFamily="50" charset="-128"/>
                        <a:ea typeface="HGPｺﾞｼｯｸE" panose="020B0900000000000000" pitchFamily="50" charset="-128"/>
                      </a:endParaRPr>
                    </a:p>
                  </a:txBody>
                  <a:tcPr>
                    <a:solidFill>
                      <a:schemeClr val="bg1"/>
                    </a:solidFill>
                  </a:tcPr>
                </a:tc>
                <a:tc>
                  <a:txBody>
                    <a:bodyPr/>
                    <a:lstStyle/>
                    <a:p>
                      <a:r>
                        <a:rPr kumimoji="1" lang="ja-JP" altLang="en-US" sz="2800" dirty="0" smtClean="0">
                          <a:latin typeface="HGPｺﾞｼｯｸE" panose="020B0900000000000000" pitchFamily="50" charset="-128"/>
                          <a:ea typeface="HGPｺﾞｼｯｸE" panose="020B0900000000000000" pitchFamily="50" charset="-128"/>
                        </a:rPr>
                        <a:t>①　命のカプセル普及プログラム</a:t>
                      </a:r>
                      <a:endParaRPr kumimoji="1" lang="ja-JP" altLang="en-US" sz="2800" dirty="0">
                        <a:latin typeface="HGPｺﾞｼｯｸE" panose="020B0900000000000000" pitchFamily="50" charset="-128"/>
                        <a:ea typeface="HGPｺﾞｼｯｸE" panose="020B0900000000000000" pitchFamily="50" charset="-128"/>
                      </a:endParaRPr>
                    </a:p>
                  </a:txBody>
                  <a:tcPr/>
                </a:tc>
              </a:tr>
              <a:tr h="1332149">
                <a:tc>
                  <a:txBody>
                    <a:bodyPr/>
                    <a:lstStyle/>
                    <a:p>
                      <a:r>
                        <a:rPr kumimoji="1" lang="ja-JP" altLang="en-US" sz="2800" dirty="0" smtClean="0">
                          <a:latin typeface="HGPｺﾞｼｯｸE" panose="020B0900000000000000" pitchFamily="50" charset="-128"/>
                          <a:ea typeface="HGPｺﾞｼｯｸE" panose="020B0900000000000000" pitchFamily="50" charset="-128"/>
                        </a:rPr>
                        <a:t>不審者、声かけ事案があり、道路等の暗さへの不安感がある⇒</a:t>
                      </a:r>
                      <a:r>
                        <a:rPr kumimoji="1" lang="ja-JP" altLang="en-US" sz="2800" dirty="0" smtClean="0">
                          <a:solidFill>
                            <a:srgbClr val="FF0000"/>
                          </a:solidFill>
                          <a:latin typeface="HGPｺﾞｼｯｸE" panose="020B0900000000000000" pitchFamily="50" charset="-128"/>
                          <a:ea typeface="HGPｺﾞｼｯｸE" panose="020B0900000000000000" pitchFamily="50" charset="-128"/>
                        </a:rPr>
                        <a:t>横ばい</a:t>
                      </a:r>
                      <a:r>
                        <a:rPr kumimoji="1" lang="ja-JP" altLang="en-US" sz="2800" dirty="0" smtClean="0">
                          <a:latin typeface="HGPｺﾞｼｯｸE" panose="020B0900000000000000" pitchFamily="50" charset="-128"/>
                          <a:ea typeface="HGPｺﾞｼｯｸE" panose="020B0900000000000000" pitchFamily="50" charset="-128"/>
                        </a:rPr>
                        <a:t>（表②③）</a:t>
                      </a:r>
                    </a:p>
                    <a:p>
                      <a:endParaRPr kumimoji="1" lang="ja-JP" altLang="en-US" sz="2800" dirty="0">
                        <a:latin typeface="HGPｺﾞｼｯｸE" panose="020B0900000000000000" pitchFamily="50" charset="-128"/>
                        <a:ea typeface="HGPｺﾞｼｯｸE" panose="020B0900000000000000" pitchFamily="50" charset="-128"/>
                      </a:endParaRPr>
                    </a:p>
                  </a:txBody>
                  <a:tcPr/>
                </a:tc>
                <a:tc>
                  <a:txBody>
                    <a:bodyPr/>
                    <a:lstStyle/>
                    <a:p>
                      <a:endParaRPr kumimoji="1" lang="ja-JP" altLang="en-US" sz="2800" dirty="0">
                        <a:latin typeface="HGPｺﾞｼｯｸE" panose="020B0900000000000000" pitchFamily="50" charset="-128"/>
                        <a:ea typeface="HGPｺﾞｼｯｸE" panose="020B0900000000000000" pitchFamily="50" charset="-128"/>
                      </a:endParaRPr>
                    </a:p>
                  </a:txBody>
                  <a:tcPr>
                    <a:solidFill>
                      <a:schemeClr val="bg1"/>
                    </a:solidFill>
                  </a:tcPr>
                </a:tc>
                <a:tc>
                  <a:txBody>
                    <a:bodyPr/>
                    <a:lstStyle/>
                    <a:p>
                      <a:r>
                        <a:rPr kumimoji="1" lang="ja-JP" altLang="en-US" sz="2800" dirty="0" smtClean="0">
                          <a:latin typeface="HGPｺﾞｼｯｸE" panose="020B0900000000000000" pitchFamily="50" charset="-128"/>
                          <a:ea typeface="HGPｺﾞｼｯｸE" panose="020B0900000000000000" pitchFamily="50" charset="-128"/>
                        </a:rPr>
                        <a:t>②　まちを明るくするプログラム</a:t>
                      </a:r>
                      <a:endParaRPr kumimoji="1" lang="ja-JP" altLang="en-US" sz="2800" dirty="0">
                        <a:latin typeface="HGPｺﾞｼｯｸE" panose="020B0900000000000000" pitchFamily="50" charset="-128"/>
                        <a:ea typeface="HGPｺﾞｼｯｸE" panose="020B0900000000000000" pitchFamily="50" charset="-128"/>
                      </a:endParaRPr>
                    </a:p>
                  </a:txBody>
                  <a:tcPr/>
                </a:tc>
              </a:tr>
              <a:tr h="1332149">
                <a:tc>
                  <a:txBody>
                    <a:bodyPr/>
                    <a:lstStyle/>
                    <a:p>
                      <a:r>
                        <a:rPr kumimoji="1" lang="ja-JP" altLang="en-US" sz="2800" dirty="0" smtClean="0">
                          <a:latin typeface="HGPｺﾞｼｯｸE" panose="020B0900000000000000" pitchFamily="50" charset="-128"/>
                          <a:ea typeface="HGPｺﾞｼｯｸE" panose="020B0900000000000000" pitchFamily="50" charset="-128"/>
                        </a:rPr>
                        <a:t>地震被害の軽減対策が不十分（表④⑤⑥）</a:t>
                      </a:r>
                      <a:endParaRPr kumimoji="1" lang="ja-JP" altLang="en-US" sz="2800" dirty="0">
                        <a:latin typeface="HGPｺﾞｼｯｸE" panose="020B0900000000000000" pitchFamily="50" charset="-128"/>
                        <a:ea typeface="HGPｺﾞｼｯｸE" panose="020B0900000000000000" pitchFamily="50" charset="-128"/>
                      </a:endParaRPr>
                    </a:p>
                  </a:txBody>
                  <a:tcPr/>
                </a:tc>
                <a:tc>
                  <a:txBody>
                    <a:bodyPr/>
                    <a:lstStyle/>
                    <a:p>
                      <a:endParaRPr kumimoji="1" lang="ja-JP" altLang="en-US" sz="2800" dirty="0">
                        <a:latin typeface="HGPｺﾞｼｯｸE" panose="020B0900000000000000" pitchFamily="50" charset="-128"/>
                        <a:ea typeface="HGPｺﾞｼｯｸE" panose="020B0900000000000000" pitchFamily="50" charset="-128"/>
                      </a:endParaRPr>
                    </a:p>
                  </a:txBody>
                  <a:tcPr>
                    <a:solidFill>
                      <a:schemeClr val="bg1"/>
                    </a:solidFill>
                  </a:tcPr>
                </a:tc>
                <a:tc>
                  <a:txBody>
                    <a:bodyPr/>
                    <a:lstStyle/>
                    <a:p>
                      <a:r>
                        <a:rPr kumimoji="1" lang="ja-JP" altLang="en-US" sz="2800" dirty="0" smtClean="0">
                          <a:latin typeface="HGPｺﾞｼｯｸE" panose="020B0900000000000000" pitchFamily="50" charset="-128"/>
                          <a:ea typeface="HGPｺﾞｼｯｸE" panose="020B0900000000000000" pitchFamily="50" charset="-128"/>
                        </a:rPr>
                        <a:t>③　地震被害軽減プログラム</a:t>
                      </a:r>
                      <a:endParaRPr kumimoji="1" lang="ja-JP" altLang="en-US" sz="2800" dirty="0">
                        <a:latin typeface="HGPｺﾞｼｯｸE" panose="020B0900000000000000" pitchFamily="50" charset="-128"/>
                        <a:ea typeface="HGPｺﾞｼｯｸE" panose="020B0900000000000000" pitchFamily="50" charset="-128"/>
                      </a:endParaRPr>
                    </a:p>
                  </a:txBody>
                  <a:tcPr/>
                </a:tc>
              </a:tr>
            </a:tbl>
          </a:graphicData>
        </a:graphic>
      </p:graphicFrame>
      <p:sp>
        <p:nvSpPr>
          <p:cNvPr id="3" name="スライド番号プレースホルダー 2"/>
          <p:cNvSpPr>
            <a:spLocks noGrp="1"/>
          </p:cNvSpPr>
          <p:nvPr>
            <p:ph type="sldNum" sz="quarter" idx="12"/>
          </p:nvPr>
        </p:nvSpPr>
        <p:spPr>
          <a:xfrm>
            <a:off x="683568" y="6356350"/>
            <a:ext cx="561975" cy="365125"/>
          </a:xfrm>
        </p:spPr>
        <p:txBody>
          <a:bodyPr/>
          <a:lstStyle/>
          <a:p>
            <a:fld id="{D2D8002D-B5B0-4BAC-B1F6-782DDCCE6D9C}" type="slidenum">
              <a:rPr kumimoji="1" lang="ja-JP" altLang="en-US" sz="1600" smtClean="0"/>
              <a:t>8</a:t>
            </a:fld>
            <a:endParaRPr kumimoji="1" lang="ja-JP" altLang="en-US" sz="1600" dirty="0"/>
          </a:p>
        </p:txBody>
      </p:sp>
      <p:sp>
        <p:nvSpPr>
          <p:cNvPr id="5" name="右矢印 4"/>
          <p:cNvSpPr/>
          <p:nvPr/>
        </p:nvSpPr>
        <p:spPr>
          <a:xfrm>
            <a:off x="5076056" y="2204864"/>
            <a:ext cx="720080" cy="576064"/>
          </a:xfrm>
          <a:prstGeom prst="rightArrow">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右矢印 7"/>
          <p:cNvSpPr/>
          <p:nvPr/>
        </p:nvSpPr>
        <p:spPr>
          <a:xfrm>
            <a:off x="5058896" y="3717032"/>
            <a:ext cx="720080" cy="576064"/>
          </a:xfrm>
          <a:prstGeom prst="rightArrow">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a:off x="5076056" y="5301208"/>
            <a:ext cx="720080" cy="576064"/>
          </a:xfrm>
          <a:prstGeom prst="rightArrow">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0882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589240"/>
            <a:ext cx="1331640" cy="1119861"/>
          </a:xfrm>
          <a:prstGeom prst="rect">
            <a:avLst/>
          </a:prstGeom>
        </p:spPr>
      </p:pic>
      <p:sp>
        <p:nvSpPr>
          <p:cNvPr id="2" name="タイトル 1"/>
          <p:cNvSpPr>
            <a:spLocks noGrp="1"/>
          </p:cNvSpPr>
          <p:nvPr>
            <p:ph type="title"/>
          </p:nvPr>
        </p:nvSpPr>
        <p:spPr>
          <a:xfrm>
            <a:off x="469943" y="0"/>
            <a:ext cx="8229600" cy="593304"/>
          </a:xfrm>
        </p:spPr>
        <p:txBody>
          <a:bodyPr lIns="0" tIns="0" rIns="0" bIns="0"/>
          <a:lstStyle/>
          <a:p>
            <a:r>
              <a:rPr lang="ja-JP" altLang="en-US" sz="3200" dirty="0">
                <a:solidFill>
                  <a:schemeClr val="tx1"/>
                </a:solidFill>
                <a:effectLst/>
              </a:rPr>
              <a:t>課題</a:t>
            </a:r>
            <a:r>
              <a:rPr lang="ja-JP" altLang="en-US" sz="3200" dirty="0" smtClean="0">
                <a:solidFill>
                  <a:schemeClr val="tx1"/>
                </a:solidFill>
                <a:effectLst/>
              </a:rPr>
              <a:t>と対策（レベル別）</a:t>
            </a:r>
            <a:endParaRPr kumimoji="1" lang="ja-JP" altLang="en-US" sz="3200" dirty="0">
              <a:solidFill>
                <a:schemeClr val="tx1"/>
              </a:solidFill>
              <a:effectLst/>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3179943034"/>
              </p:ext>
            </p:extLst>
          </p:nvPr>
        </p:nvGraphicFramePr>
        <p:xfrm>
          <a:off x="126750" y="476672"/>
          <a:ext cx="8856983" cy="6122691"/>
        </p:xfrm>
        <a:graphic>
          <a:graphicData uri="http://schemas.openxmlformats.org/drawingml/2006/table">
            <a:tbl>
              <a:tblPr firstRow="1" bandRow="1">
                <a:tableStyleId>{7DF18680-E054-41AD-8BC1-D1AEF772440D}</a:tableStyleId>
              </a:tblPr>
              <a:tblGrid>
                <a:gridCol w="1276898"/>
                <a:gridCol w="1516017"/>
                <a:gridCol w="1516017"/>
                <a:gridCol w="1516017"/>
                <a:gridCol w="1516017"/>
                <a:gridCol w="1516017"/>
              </a:tblGrid>
              <a:tr h="216024">
                <a:tc rowSpan="2">
                  <a:txBody>
                    <a:bodyPr/>
                    <a:lstStyle/>
                    <a:p>
                      <a:pPr algn="ctr"/>
                      <a:r>
                        <a:rPr kumimoji="1" lang="ja-JP" altLang="en-US" sz="2400" b="0" dirty="0" smtClean="0">
                          <a:latin typeface="HGPｺﾞｼｯｸE" panose="020B0900000000000000" pitchFamily="50" charset="-128"/>
                          <a:ea typeface="HGPｺﾞｼｯｸE" panose="020B0900000000000000" pitchFamily="50" charset="-128"/>
                        </a:rPr>
                        <a:t>課題</a:t>
                      </a:r>
                      <a:endParaRPr kumimoji="1" lang="ja-JP" altLang="en-US" sz="2400" b="0" dirty="0">
                        <a:latin typeface="HGPｺﾞｼｯｸE" panose="020B0900000000000000" pitchFamily="50" charset="-128"/>
                        <a:ea typeface="HGPｺﾞｼｯｸE" panose="020B0900000000000000" pitchFamily="50" charset="-128"/>
                      </a:endParaRPr>
                    </a:p>
                  </a:txBody>
                  <a:tcPr anchor="ctr">
                    <a:solidFill>
                      <a:srgbClr val="669900"/>
                    </a:solidFill>
                  </a:tcPr>
                </a:tc>
                <a:tc gridSpan="5">
                  <a:txBody>
                    <a:bodyPr/>
                    <a:lstStyle/>
                    <a:p>
                      <a:pPr algn="ctr"/>
                      <a:r>
                        <a:rPr kumimoji="1" lang="ja-JP" altLang="en-US" sz="1800" b="0" dirty="0" smtClean="0">
                          <a:latin typeface="HGPｺﾞｼｯｸE" panose="020B0900000000000000" pitchFamily="50" charset="-128"/>
                          <a:ea typeface="HGPｺﾞｼｯｸE" panose="020B0900000000000000" pitchFamily="50" charset="-128"/>
                        </a:rPr>
                        <a:t>対　　策</a:t>
                      </a:r>
                      <a:endParaRPr kumimoji="1" lang="ja-JP" altLang="en-US" sz="1800" b="0" dirty="0">
                        <a:latin typeface="HGPｺﾞｼｯｸE" panose="020B0900000000000000" pitchFamily="50" charset="-128"/>
                        <a:ea typeface="HGPｺﾞｼｯｸE" panose="020B0900000000000000" pitchFamily="50" charset="-128"/>
                      </a:endParaRPr>
                    </a:p>
                  </a:txBody>
                  <a:tcPr anchor="ctr">
                    <a:solidFill>
                      <a:srgbClr val="669900"/>
                    </a:solidFill>
                  </a:tcPr>
                </a:tc>
                <a:tc hMerge="1">
                  <a:txBody>
                    <a:bodyPr/>
                    <a:lstStyle/>
                    <a:p>
                      <a:pPr algn="ctr"/>
                      <a:endParaRPr kumimoji="1" lang="ja-JP" altLang="en-US" sz="2200" b="0" dirty="0">
                        <a:latin typeface="HGPｺﾞｼｯｸE" panose="020B0900000000000000" pitchFamily="50" charset="-128"/>
                        <a:ea typeface="HGPｺﾞｼｯｸE" panose="020B0900000000000000" pitchFamily="50" charset="-128"/>
                      </a:endParaRPr>
                    </a:p>
                  </a:txBody>
                  <a:tcPr anchor="ctr">
                    <a:solidFill>
                      <a:srgbClr val="669900"/>
                    </a:solidFill>
                  </a:tcPr>
                </a:tc>
                <a:tc hMerge="1">
                  <a:txBody>
                    <a:bodyPr/>
                    <a:lstStyle/>
                    <a:p>
                      <a:endParaRPr kumimoji="1" lang="ja-JP" altLang="en-US" sz="2800" dirty="0">
                        <a:latin typeface="HGPｺﾞｼｯｸE" panose="020B0900000000000000" pitchFamily="50" charset="-128"/>
                        <a:ea typeface="HGPｺﾞｼｯｸE" panose="020B0900000000000000" pitchFamily="50" charset="-128"/>
                      </a:endParaRPr>
                    </a:p>
                  </a:txBody>
                  <a:tcPr>
                    <a:solidFill>
                      <a:srgbClr val="7BAA26"/>
                    </a:solidFill>
                  </a:tcPr>
                </a:tc>
                <a:tc hMerge="1">
                  <a:txBody>
                    <a:bodyPr/>
                    <a:lstStyle/>
                    <a:p>
                      <a:endParaRPr kumimoji="1" lang="ja-JP" altLang="en-US" sz="2800" dirty="0">
                        <a:latin typeface="HGPｺﾞｼｯｸE" panose="020B0900000000000000" pitchFamily="50" charset="-128"/>
                        <a:ea typeface="HGPｺﾞｼｯｸE" panose="020B0900000000000000" pitchFamily="50" charset="-128"/>
                      </a:endParaRPr>
                    </a:p>
                  </a:txBody>
                  <a:tcPr>
                    <a:solidFill>
                      <a:srgbClr val="7BAA26"/>
                    </a:solidFill>
                  </a:tcPr>
                </a:tc>
                <a:tc hMerge="1">
                  <a:txBody>
                    <a:bodyPr/>
                    <a:lstStyle/>
                    <a:p>
                      <a:endParaRPr kumimoji="1" lang="ja-JP" altLang="en-US" sz="2800" dirty="0">
                        <a:latin typeface="HGPｺﾞｼｯｸE" panose="020B0900000000000000" pitchFamily="50" charset="-128"/>
                        <a:ea typeface="HGPｺﾞｼｯｸE" panose="020B0900000000000000" pitchFamily="50" charset="-128"/>
                      </a:endParaRPr>
                    </a:p>
                  </a:txBody>
                  <a:tcPr>
                    <a:solidFill>
                      <a:srgbClr val="7BAA26"/>
                    </a:solidFill>
                  </a:tcPr>
                </a:tc>
              </a:tr>
              <a:tr h="417944">
                <a:tc vMerge="1">
                  <a:txBody>
                    <a:bodyPr/>
                    <a:lstStyle/>
                    <a:p>
                      <a:endParaRPr kumimoji="1" lang="ja-JP" altLang="en-US" dirty="0"/>
                    </a:p>
                  </a:txBody>
                  <a:tcPr/>
                </a:tc>
                <a:tc>
                  <a:txBody>
                    <a:bodyPr/>
                    <a:lstStyle/>
                    <a:p>
                      <a:pPr algn="ctr"/>
                      <a:r>
                        <a:rPr kumimoji="1" lang="ja-JP" altLang="en-US" sz="1600" b="0" dirty="0" smtClean="0">
                          <a:solidFill>
                            <a:schemeClr val="bg1"/>
                          </a:solidFill>
                          <a:latin typeface="HGPｺﾞｼｯｸE" panose="020B0900000000000000" pitchFamily="50" charset="-128"/>
                          <a:ea typeface="HGPｺﾞｼｯｸE" panose="020B0900000000000000" pitchFamily="50" charset="-128"/>
                        </a:rPr>
                        <a:t>方向性</a:t>
                      </a:r>
                      <a:endParaRPr kumimoji="1" lang="ja-JP" altLang="en-US" sz="1600" b="0" dirty="0">
                        <a:solidFill>
                          <a:schemeClr val="bg1"/>
                        </a:solidFill>
                        <a:latin typeface="HGPｺﾞｼｯｸE" panose="020B0900000000000000" pitchFamily="50" charset="-128"/>
                        <a:ea typeface="HGPｺﾞｼｯｸE" panose="020B0900000000000000" pitchFamily="50" charset="-128"/>
                      </a:endParaRPr>
                    </a:p>
                  </a:txBody>
                  <a:tcPr anchor="ctr">
                    <a:solidFill>
                      <a:srgbClr val="669900"/>
                    </a:solidFill>
                  </a:tcPr>
                </a:tc>
                <a:tc>
                  <a:txBody>
                    <a:bodyPr/>
                    <a:lstStyle/>
                    <a:p>
                      <a:pPr algn="ctr"/>
                      <a:r>
                        <a:rPr kumimoji="1" lang="ja-JP" altLang="en-US" sz="1600" b="0" dirty="0" smtClean="0">
                          <a:solidFill>
                            <a:schemeClr val="bg1"/>
                          </a:solidFill>
                          <a:latin typeface="HGPｺﾞｼｯｸE" panose="020B0900000000000000" pitchFamily="50" charset="-128"/>
                          <a:ea typeface="HGPｺﾞｼｯｸE" panose="020B0900000000000000" pitchFamily="50" charset="-128"/>
                        </a:rPr>
                        <a:t>国レベル</a:t>
                      </a:r>
                      <a:endParaRPr kumimoji="1" lang="ja-JP" altLang="en-US" sz="1600" b="0" dirty="0">
                        <a:solidFill>
                          <a:schemeClr val="bg1"/>
                        </a:solidFill>
                        <a:latin typeface="HGPｺﾞｼｯｸE" panose="020B0900000000000000" pitchFamily="50" charset="-128"/>
                        <a:ea typeface="HGPｺﾞｼｯｸE" panose="020B0900000000000000" pitchFamily="50" charset="-128"/>
                      </a:endParaRPr>
                    </a:p>
                  </a:txBody>
                  <a:tcPr anchor="ctr">
                    <a:solidFill>
                      <a:srgbClr val="669900"/>
                    </a:solidFill>
                  </a:tcPr>
                </a:tc>
                <a:tc>
                  <a:txBody>
                    <a:bodyPr/>
                    <a:lstStyle/>
                    <a:p>
                      <a:pPr algn="ctr"/>
                      <a:r>
                        <a:rPr kumimoji="1" lang="ja-JP" altLang="en-US" sz="1600" b="0" dirty="0" smtClean="0">
                          <a:solidFill>
                            <a:schemeClr val="bg1"/>
                          </a:solidFill>
                          <a:latin typeface="HGPｺﾞｼｯｸE" panose="020B0900000000000000" pitchFamily="50" charset="-128"/>
                          <a:ea typeface="HGPｺﾞｼｯｸE" panose="020B0900000000000000" pitchFamily="50" charset="-128"/>
                        </a:rPr>
                        <a:t>県レベル</a:t>
                      </a:r>
                      <a:endParaRPr kumimoji="1" lang="ja-JP" altLang="en-US" sz="1600" b="0" dirty="0">
                        <a:solidFill>
                          <a:schemeClr val="bg1"/>
                        </a:solidFill>
                        <a:latin typeface="HGPｺﾞｼｯｸE" panose="020B0900000000000000" pitchFamily="50" charset="-128"/>
                        <a:ea typeface="HGPｺﾞｼｯｸE" panose="020B0900000000000000" pitchFamily="50" charset="-128"/>
                      </a:endParaRPr>
                    </a:p>
                  </a:txBody>
                  <a:tcPr anchor="ctr">
                    <a:solidFill>
                      <a:srgbClr val="669900"/>
                    </a:solidFill>
                  </a:tcPr>
                </a:tc>
                <a:tc>
                  <a:txBody>
                    <a:bodyPr/>
                    <a:lstStyle/>
                    <a:p>
                      <a:pPr algn="ctr"/>
                      <a:r>
                        <a:rPr kumimoji="1" lang="ja-JP" altLang="en-US" sz="1600" b="0" dirty="0" smtClean="0">
                          <a:solidFill>
                            <a:schemeClr val="bg1"/>
                          </a:solidFill>
                          <a:latin typeface="HGPｺﾞｼｯｸE" panose="020B0900000000000000" pitchFamily="50" charset="-128"/>
                          <a:ea typeface="HGPｺﾞｼｯｸE" panose="020B0900000000000000" pitchFamily="50" charset="-128"/>
                        </a:rPr>
                        <a:t>町レベル</a:t>
                      </a:r>
                      <a:endParaRPr kumimoji="1" lang="ja-JP" altLang="en-US" sz="1600" b="0" dirty="0">
                        <a:solidFill>
                          <a:schemeClr val="bg1"/>
                        </a:solidFill>
                        <a:latin typeface="HGPｺﾞｼｯｸE" panose="020B0900000000000000" pitchFamily="50" charset="-128"/>
                        <a:ea typeface="HGPｺﾞｼｯｸE" panose="020B0900000000000000" pitchFamily="50" charset="-128"/>
                      </a:endParaRPr>
                    </a:p>
                  </a:txBody>
                  <a:tcPr anchor="ctr">
                    <a:solidFill>
                      <a:srgbClr val="669900"/>
                    </a:solidFill>
                  </a:tcPr>
                </a:tc>
                <a:tc>
                  <a:txBody>
                    <a:bodyPr/>
                    <a:lstStyle/>
                    <a:p>
                      <a:pPr algn="ctr"/>
                      <a:r>
                        <a:rPr kumimoji="1" lang="ja-JP" altLang="en-US" sz="1600" b="0" dirty="0" smtClean="0">
                          <a:solidFill>
                            <a:schemeClr val="bg1"/>
                          </a:solidFill>
                          <a:latin typeface="HGPｺﾞｼｯｸE" panose="020B0900000000000000" pitchFamily="50" charset="-128"/>
                          <a:ea typeface="HGPｺﾞｼｯｸE" panose="020B0900000000000000" pitchFamily="50" charset="-128"/>
                        </a:rPr>
                        <a:t>地域レベル</a:t>
                      </a:r>
                      <a:endParaRPr kumimoji="1" lang="ja-JP" altLang="en-US" sz="1600" b="0" dirty="0">
                        <a:solidFill>
                          <a:schemeClr val="bg1"/>
                        </a:solidFill>
                        <a:latin typeface="HGPｺﾞｼｯｸE" panose="020B0900000000000000" pitchFamily="50" charset="-128"/>
                        <a:ea typeface="HGPｺﾞｼｯｸE" panose="020B0900000000000000" pitchFamily="50" charset="-128"/>
                      </a:endParaRPr>
                    </a:p>
                  </a:txBody>
                  <a:tcPr anchor="ctr">
                    <a:solidFill>
                      <a:srgbClr val="669900"/>
                    </a:solidFill>
                  </a:tcPr>
                </a:tc>
              </a:tr>
              <a:tr h="656456">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700" dirty="0" smtClean="0">
                          <a:latin typeface="HGPｺﾞｼｯｸE" panose="020B0900000000000000" pitchFamily="50" charset="-128"/>
                          <a:ea typeface="HGPｺﾞｼｯｸE" panose="020B0900000000000000" pitchFamily="50" charset="-128"/>
                        </a:rPr>
                        <a:t>日中独居世帯を含めた独居世帯はくらしに不安がある</a:t>
                      </a:r>
                    </a:p>
                  </a:txBody>
                  <a:tcPr/>
                </a:tc>
                <a:tc>
                  <a:txBody>
                    <a:bodyPr/>
                    <a:lstStyle/>
                    <a:p>
                      <a:r>
                        <a:rPr kumimoji="1" lang="ja-JP" altLang="en-US" sz="1600" dirty="0" smtClean="0">
                          <a:solidFill>
                            <a:schemeClr val="tx1"/>
                          </a:solidFill>
                        </a:rPr>
                        <a:t>教育・啓発</a:t>
                      </a:r>
                      <a:endParaRPr kumimoji="1" lang="ja-JP" altLang="en-US" sz="1600" dirty="0">
                        <a:solidFill>
                          <a:schemeClr val="tx1"/>
                        </a:solidFill>
                      </a:endParaRPr>
                    </a:p>
                  </a:txBody>
                  <a:tcPr/>
                </a:tc>
                <a:tc>
                  <a:txBody>
                    <a:bodyPr/>
                    <a:lstStyle/>
                    <a:p>
                      <a:endParaRPr kumimoji="1" lang="ja-JP" altLang="en-US" sz="14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地域福祉支援計画</a:t>
                      </a:r>
                    </a:p>
                    <a:p>
                      <a:endParaRPr kumimoji="1" lang="en-US" altLang="ja-JP" sz="1400" dirty="0" smtClean="0">
                        <a:solidFill>
                          <a:schemeClr val="tx1"/>
                        </a:solidFill>
                      </a:endParaRPr>
                    </a:p>
                  </a:txBody>
                  <a:tcPr/>
                </a:tc>
                <a:tc>
                  <a:txBody>
                    <a:bodyPr/>
                    <a:lstStyle/>
                    <a:p>
                      <a:r>
                        <a:rPr kumimoji="1" lang="ja-JP" altLang="en-US" sz="1400" dirty="0" smtClean="0">
                          <a:solidFill>
                            <a:schemeClr val="tx1"/>
                          </a:solidFill>
                        </a:rPr>
                        <a:t>高齢者独居世帯訪問</a:t>
                      </a:r>
                      <a:endParaRPr kumimoji="1" lang="en-US" altLang="ja-JP" sz="1400" dirty="0" smtClean="0">
                        <a:solidFill>
                          <a:schemeClr val="tx1"/>
                        </a:solidFill>
                      </a:endParaRPr>
                    </a:p>
                    <a:p>
                      <a:r>
                        <a:rPr kumimoji="1" lang="ja-JP" altLang="en-US" sz="1400" dirty="0" smtClean="0">
                          <a:solidFill>
                            <a:schemeClr val="tx1"/>
                          </a:solidFill>
                        </a:rPr>
                        <a:t>地域福祉計画</a:t>
                      </a:r>
                      <a:endParaRPr kumimoji="1" lang="en-US" altLang="ja-JP" sz="1400" dirty="0" smtClean="0">
                        <a:solidFill>
                          <a:schemeClr val="tx1"/>
                        </a:solidFill>
                      </a:endParaRPr>
                    </a:p>
                    <a:p>
                      <a:endParaRPr kumimoji="1" lang="en-US" altLang="ja-JP" sz="1400" dirty="0" smtClean="0">
                        <a:solidFill>
                          <a:schemeClr val="tx1"/>
                        </a:solidFill>
                      </a:endParaRPr>
                    </a:p>
                  </a:txBody>
                  <a:tcPr/>
                </a:tc>
                <a:tc>
                  <a:txBody>
                    <a:bodyPr/>
                    <a:lstStyle/>
                    <a:p>
                      <a:r>
                        <a:rPr kumimoji="1" lang="ja-JP" altLang="en-US" sz="1400" dirty="0" smtClean="0">
                          <a:solidFill>
                            <a:schemeClr val="tx1"/>
                          </a:solidFill>
                        </a:rPr>
                        <a:t>地域ふれあいサロン</a:t>
                      </a:r>
                      <a:endParaRPr kumimoji="1" lang="ja-JP" altLang="en-US" sz="1400" dirty="0">
                        <a:solidFill>
                          <a:schemeClr val="tx1"/>
                        </a:solidFill>
                      </a:endParaRPr>
                    </a:p>
                  </a:txBody>
                  <a:tcPr/>
                </a:tc>
              </a:tr>
              <a:tr h="219733">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dirty="0" smtClean="0">
                        <a:latin typeface="HGPｺﾞｼｯｸE" panose="020B0900000000000000" pitchFamily="50" charset="-128"/>
                        <a:ea typeface="HGPｺﾞｼｯｸE" panose="020B0900000000000000" pitchFamily="50" charset="-128"/>
                      </a:endParaRPr>
                    </a:p>
                  </a:txBody>
                  <a:tcPr/>
                </a:tc>
                <a:tc>
                  <a:txBody>
                    <a:bodyPr/>
                    <a:lstStyle/>
                    <a:p>
                      <a:r>
                        <a:rPr kumimoji="1" lang="ja-JP" altLang="en-US" sz="1600" dirty="0" smtClean="0">
                          <a:solidFill>
                            <a:schemeClr val="tx1"/>
                          </a:solidFill>
                        </a:rPr>
                        <a:t>規制</a:t>
                      </a:r>
                      <a:endParaRPr kumimoji="1" lang="ja-JP" altLang="en-US" sz="16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社会福祉法</a:t>
                      </a:r>
                    </a:p>
                  </a:txBody>
                  <a:tcPr/>
                </a:tc>
                <a:tc>
                  <a:txBody>
                    <a:bodyPr/>
                    <a:lstStyle/>
                    <a:p>
                      <a:endParaRPr kumimoji="1" lang="en-US" altLang="ja-JP" sz="1400" dirty="0" smtClean="0">
                        <a:solidFill>
                          <a:schemeClr val="tx1"/>
                        </a:solidFill>
                      </a:endParaRPr>
                    </a:p>
                  </a:txBody>
                  <a:tcPr/>
                </a:tc>
                <a:tc>
                  <a:txBody>
                    <a:bodyPr/>
                    <a:lstStyle/>
                    <a:p>
                      <a:endParaRPr kumimoji="1" lang="en-US" altLang="ja-JP" sz="1400" dirty="0" smtClean="0">
                        <a:solidFill>
                          <a:schemeClr val="tx1"/>
                        </a:solidFill>
                      </a:endParaRPr>
                    </a:p>
                  </a:txBody>
                  <a:tcPr/>
                </a:tc>
                <a:tc>
                  <a:txBody>
                    <a:bodyPr/>
                    <a:lstStyle/>
                    <a:p>
                      <a:endParaRPr kumimoji="1" lang="ja-JP" altLang="en-US" sz="1400" dirty="0">
                        <a:solidFill>
                          <a:schemeClr val="tx1"/>
                        </a:solidFill>
                      </a:endParaRPr>
                    </a:p>
                  </a:txBody>
                  <a:tcPr/>
                </a:tc>
              </a:tr>
              <a:tr h="38440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dirty="0" smtClean="0">
                        <a:latin typeface="HGPｺﾞｼｯｸE" panose="020B0900000000000000" pitchFamily="50" charset="-128"/>
                        <a:ea typeface="HGPｺﾞｼｯｸE" panose="020B0900000000000000" pitchFamily="50" charset="-128"/>
                      </a:endParaRPr>
                    </a:p>
                  </a:txBody>
                  <a:tcPr/>
                </a:tc>
                <a:tc>
                  <a:txBody>
                    <a:bodyPr/>
                    <a:lstStyle/>
                    <a:p>
                      <a:r>
                        <a:rPr kumimoji="1" lang="ja-JP" altLang="en-US" sz="1600" dirty="0" smtClean="0">
                          <a:solidFill>
                            <a:schemeClr val="tx1"/>
                          </a:solidFill>
                        </a:rPr>
                        <a:t>環境整備</a:t>
                      </a:r>
                      <a:endParaRPr kumimoji="1" lang="ja-JP" altLang="en-US" sz="1600" dirty="0">
                        <a:solidFill>
                          <a:schemeClr val="tx1"/>
                        </a:solidFill>
                      </a:endParaRPr>
                    </a:p>
                  </a:txBody>
                  <a:tcPr/>
                </a:tc>
                <a:tc>
                  <a:txBody>
                    <a:bodyPr/>
                    <a:lstStyle/>
                    <a:p>
                      <a:endParaRPr kumimoji="1" lang="ja-JP" altLang="en-US" sz="14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solidFill>
                          <a:schemeClr val="tx1"/>
                        </a:solidFill>
                      </a:endParaRPr>
                    </a:p>
                  </a:txBody>
                  <a:tcPr/>
                </a:tc>
                <a:tc>
                  <a:txBody>
                    <a:bodyPr/>
                    <a:lstStyle/>
                    <a:p>
                      <a:endParaRPr kumimoji="1" lang="ja-JP" altLang="en-US" sz="1400" dirty="0">
                        <a:solidFill>
                          <a:schemeClr val="tx1"/>
                        </a:solidFill>
                      </a:endParaRPr>
                    </a:p>
                  </a:txBody>
                  <a:tcPr/>
                </a:tc>
              </a:tr>
              <a:tr h="1008112">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700" dirty="0" smtClean="0">
                          <a:latin typeface="HGPｺﾞｼｯｸE" panose="020B0900000000000000" pitchFamily="50" charset="-128"/>
                          <a:ea typeface="HGPｺﾞｼｯｸE" panose="020B0900000000000000" pitchFamily="50" charset="-128"/>
                        </a:rPr>
                        <a:t>不審者、声かけ事案があり、道路等への暗さへの不安感がある</a:t>
                      </a:r>
                    </a:p>
                  </a:txBody>
                  <a:tcPr/>
                </a:tc>
                <a:tc>
                  <a:txBody>
                    <a:bodyPr/>
                    <a:lstStyle/>
                    <a:p>
                      <a:r>
                        <a:rPr kumimoji="1" lang="ja-JP" altLang="en-US" sz="1600" dirty="0" smtClean="0">
                          <a:solidFill>
                            <a:schemeClr val="tx1"/>
                          </a:solidFill>
                        </a:rPr>
                        <a:t>教育・啓発</a:t>
                      </a:r>
                      <a:endParaRPr kumimoji="1" lang="ja-JP" altLang="en-US" sz="1600" dirty="0">
                        <a:solidFill>
                          <a:schemeClr val="tx1"/>
                        </a:solidFill>
                      </a:endParaRPr>
                    </a:p>
                  </a:txBody>
                  <a:tcPr/>
                </a:tc>
                <a:tc>
                  <a:txBody>
                    <a:bodyPr/>
                    <a:lstStyle/>
                    <a:p>
                      <a:endParaRPr kumimoji="1" lang="ja-JP" altLang="en-US" sz="1400" dirty="0">
                        <a:solidFill>
                          <a:schemeClr val="tx1"/>
                        </a:solidFill>
                      </a:endParaRPr>
                    </a:p>
                  </a:txBody>
                  <a:tcPr/>
                </a:tc>
                <a:tc>
                  <a:txBody>
                    <a:bodyPr/>
                    <a:lstStyle/>
                    <a:p>
                      <a:endParaRPr kumimoji="1" lang="ja-JP" altLang="en-US" sz="1400" dirty="0">
                        <a:solidFill>
                          <a:schemeClr val="tx1"/>
                        </a:solidFill>
                      </a:endParaRPr>
                    </a:p>
                  </a:txBody>
                  <a:tcPr/>
                </a:tc>
                <a:tc>
                  <a:txBody>
                    <a:bodyPr/>
                    <a:lstStyle/>
                    <a:p>
                      <a:endParaRPr kumimoji="1" lang="ja-JP" altLang="en-US" sz="1400" dirty="0">
                        <a:solidFill>
                          <a:schemeClr val="tx1"/>
                        </a:solidFill>
                      </a:endParaRPr>
                    </a:p>
                  </a:txBody>
                  <a:tcPr/>
                </a:tc>
                <a:tc>
                  <a:txBody>
                    <a:bodyPr/>
                    <a:lstStyle/>
                    <a:p>
                      <a:r>
                        <a:rPr kumimoji="1" lang="ja-JP" altLang="en-US" sz="1400" dirty="0" smtClean="0">
                          <a:solidFill>
                            <a:schemeClr val="tx1"/>
                          </a:solidFill>
                        </a:rPr>
                        <a:t>防犯パト、見守隊、青パト隊</a:t>
                      </a:r>
                      <a:endParaRPr kumimoji="1" lang="en-US" altLang="ja-JP" sz="1400" dirty="0" smtClean="0">
                        <a:solidFill>
                          <a:schemeClr val="tx1"/>
                        </a:solidFill>
                      </a:endParaRPr>
                    </a:p>
                    <a:p>
                      <a:endParaRPr kumimoji="1" lang="en-US" altLang="ja-JP" sz="1400" dirty="0" smtClean="0">
                        <a:solidFill>
                          <a:schemeClr val="tx1"/>
                        </a:solidFill>
                      </a:endParaRPr>
                    </a:p>
                  </a:txBody>
                  <a:tcPr/>
                </a:tc>
              </a:tr>
              <a:tr h="228691">
                <a:tc vMerge="1">
                  <a:txBody>
                    <a:bodyPr/>
                    <a:lstStyle/>
                    <a:p>
                      <a:endParaRPr kumimoji="1" lang="ja-JP" altLang="en-US"/>
                    </a:p>
                  </a:txBody>
                  <a:tcPr/>
                </a:tc>
                <a:tc>
                  <a:txBody>
                    <a:bodyPr/>
                    <a:lstStyle/>
                    <a:p>
                      <a:r>
                        <a:rPr kumimoji="1" lang="ja-JP" altLang="en-US" sz="1600" dirty="0" smtClean="0">
                          <a:solidFill>
                            <a:schemeClr val="tx1"/>
                          </a:solidFill>
                        </a:rPr>
                        <a:t>規制</a:t>
                      </a:r>
                      <a:endParaRPr kumimoji="1" lang="ja-JP" altLang="en-US" sz="1600" dirty="0">
                        <a:solidFill>
                          <a:schemeClr val="tx1"/>
                        </a:solidFill>
                      </a:endParaRPr>
                    </a:p>
                  </a:txBody>
                  <a:tcPr/>
                </a:tc>
                <a:tc>
                  <a:txBody>
                    <a:bodyPr/>
                    <a:lstStyle/>
                    <a:p>
                      <a:endParaRPr kumimoji="1" lang="ja-JP" altLang="en-US" sz="14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子どもを性被害から守るための条例</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安全なまちづくり条例</a:t>
                      </a:r>
                    </a:p>
                  </a:txBody>
                  <a:tcPr/>
                </a:tc>
                <a:tc>
                  <a:txBody>
                    <a:bodyPr/>
                    <a:lstStyle/>
                    <a:p>
                      <a:endParaRPr kumimoji="1" lang="ja-JP" altLang="en-US" sz="1400" dirty="0">
                        <a:solidFill>
                          <a:schemeClr val="tx1"/>
                        </a:solidFill>
                      </a:endParaRPr>
                    </a:p>
                  </a:txBody>
                  <a:tcPr/>
                </a:tc>
              </a:tr>
              <a:tr h="552637">
                <a:tc vMerge="1">
                  <a:txBody>
                    <a:bodyPr/>
                    <a:lstStyle/>
                    <a:p>
                      <a:endParaRPr kumimoji="1" lang="ja-JP" altLang="en-US"/>
                    </a:p>
                  </a:txBody>
                  <a:tcPr/>
                </a:tc>
                <a:tc>
                  <a:txBody>
                    <a:bodyPr/>
                    <a:lstStyle/>
                    <a:p>
                      <a:r>
                        <a:rPr kumimoji="1" lang="ja-JP" altLang="en-US" sz="1600" dirty="0" smtClean="0">
                          <a:solidFill>
                            <a:schemeClr val="tx1"/>
                          </a:solidFill>
                        </a:rPr>
                        <a:t>環境整備</a:t>
                      </a:r>
                      <a:endParaRPr kumimoji="1" lang="ja-JP" altLang="en-US" sz="1600" dirty="0">
                        <a:solidFill>
                          <a:schemeClr val="tx1"/>
                        </a:solidFill>
                      </a:endParaRPr>
                    </a:p>
                  </a:txBody>
                  <a:tcPr/>
                </a:tc>
                <a:tc>
                  <a:txBody>
                    <a:bodyPr/>
                    <a:lstStyle/>
                    <a:p>
                      <a:endParaRPr kumimoji="1" lang="ja-JP" altLang="en-US" sz="14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solidFill>
                          <a:schemeClr val="tx1"/>
                        </a:solidFill>
                      </a:endParaRPr>
                    </a:p>
                  </a:txBody>
                  <a:tcPr/>
                </a:tc>
                <a:tc>
                  <a:txBody>
                    <a:bodyPr/>
                    <a:lstStyle/>
                    <a:p>
                      <a:r>
                        <a:rPr kumimoji="1" lang="ja-JP" altLang="en-US" sz="1400" dirty="0" smtClean="0">
                          <a:solidFill>
                            <a:schemeClr val="tx1"/>
                          </a:solidFill>
                        </a:rPr>
                        <a:t>防犯外灯設置</a:t>
                      </a:r>
                      <a:endParaRPr kumimoji="1" lang="ja-JP" altLang="en-US" sz="1400" dirty="0">
                        <a:solidFill>
                          <a:schemeClr val="tx1"/>
                        </a:solidFill>
                      </a:endParaRPr>
                    </a:p>
                  </a:txBody>
                  <a:tcPr/>
                </a:tc>
                <a:tc>
                  <a:txBody>
                    <a:bodyPr/>
                    <a:lstStyle/>
                    <a:p>
                      <a:endParaRPr kumimoji="1" lang="ja-JP" altLang="en-US" sz="1400" dirty="0">
                        <a:solidFill>
                          <a:schemeClr val="tx1"/>
                        </a:solidFill>
                      </a:endParaRPr>
                    </a:p>
                  </a:txBody>
                  <a:tcPr/>
                </a:tc>
              </a:tr>
              <a:tr h="80303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700" dirty="0" smtClean="0">
                          <a:latin typeface="HGPｺﾞｼｯｸE" panose="020B0900000000000000" pitchFamily="50" charset="-128"/>
                          <a:ea typeface="HGPｺﾞｼｯｸE" panose="020B0900000000000000" pitchFamily="50" charset="-128"/>
                        </a:rPr>
                        <a:t>地震被害の軽減対策</a:t>
                      </a:r>
                    </a:p>
                    <a:p>
                      <a:endParaRPr kumimoji="1" lang="ja-JP" altLang="en-US" sz="1700" dirty="0">
                        <a:solidFill>
                          <a:schemeClr val="tx1"/>
                        </a:solidFill>
                      </a:endParaRPr>
                    </a:p>
                  </a:txBody>
                  <a:tcPr/>
                </a:tc>
                <a:tc>
                  <a:txBody>
                    <a:bodyPr/>
                    <a:lstStyle/>
                    <a:p>
                      <a:r>
                        <a:rPr kumimoji="1" lang="ja-JP" altLang="en-US" sz="1600" dirty="0" smtClean="0">
                          <a:solidFill>
                            <a:schemeClr val="tx1"/>
                          </a:solidFill>
                        </a:rPr>
                        <a:t>教育・啓発</a:t>
                      </a:r>
                      <a:endParaRPr kumimoji="1" lang="ja-JP" altLang="en-US" sz="1600" dirty="0">
                        <a:solidFill>
                          <a:schemeClr val="tx1"/>
                        </a:solidFill>
                      </a:endParaRPr>
                    </a:p>
                  </a:txBody>
                  <a:tcPr/>
                </a:tc>
                <a:tc>
                  <a:txBody>
                    <a:bodyPr/>
                    <a:lstStyle/>
                    <a:p>
                      <a:endParaRPr kumimoji="1" lang="ja-JP" altLang="en-US" sz="1400" dirty="0">
                        <a:solidFill>
                          <a:schemeClr val="tx1"/>
                        </a:solidFill>
                      </a:endParaRPr>
                    </a:p>
                  </a:txBody>
                  <a:tcPr/>
                </a:tc>
                <a:tc>
                  <a:txBody>
                    <a:bodyPr/>
                    <a:lstStyle/>
                    <a:p>
                      <a:endParaRPr kumimoji="1" lang="ja-JP" altLang="en-US" sz="1400" dirty="0">
                        <a:solidFill>
                          <a:schemeClr val="tx1"/>
                        </a:solidFill>
                      </a:endParaRPr>
                    </a:p>
                  </a:txBody>
                  <a:tcPr/>
                </a:tc>
                <a:tc>
                  <a:txBody>
                    <a:bodyPr/>
                    <a:lstStyle/>
                    <a:p>
                      <a:r>
                        <a:rPr kumimoji="1" lang="ja-JP" altLang="en-US" sz="1400" dirty="0" smtClean="0">
                          <a:solidFill>
                            <a:schemeClr val="tx1"/>
                          </a:solidFill>
                        </a:rPr>
                        <a:t>震災総合訓練</a:t>
                      </a:r>
                      <a:endParaRPr kumimoji="1" lang="ja-JP" altLang="en-US" sz="1400" dirty="0">
                        <a:solidFill>
                          <a:schemeClr val="tx1"/>
                        </a:solidFill>
                      </a:endParaRPr>
                    </a:p>
                  </a:txBody>
                  <a:tcPr/>
                </a:tc>
                <a:tc>
                  <a:txBody>
                    <a:bodyPr/>
                    <a:lstStyle/>
                    <a:p>
                      <a:r>
                        <a:rPr kumimoji="1" lang="ja-JP" altLang="en-US" sz="1400" dirty="0" smtClean="0">
                          <a:solidFill>
                            <a:schemeClr val="tx1"/>
                          </a:solidFill>
                        </a:rPr>
                        <a:t>自主防災組織</a:t>
                      </a:r>
                      <a:endParaRPr kumimoji="1" lang="en-US" altLang="ja-JP" sz="1400" dirty="0" smtClean="0">
                        <a:solidFill>
                          <a:schemeClr val="tx1"/>
                        </a:solidFill>
                      </a:endParaRPr>
                    </a:p>
                    <a:p>
                      <a:r>
                        <a:rPr kumimoji="1" lang="ja-JP" altLang="en-US" sz="1400" dirty="0" smtClean="0">
                          <a:solidFill>
                            <a:schemeClr val="tx1"/>
                          </a:solidFill>
                        </a:rPr>
                        <a:t>消防団</a:t>
                      </a:r>
                      <a:endParaRPr kumimoji="1" lang="en-US" altLang="ja-JP" sz="1400" dirty="0" smtClean="0">
                        <a:solidFill>
                          <a:schemeClr val="tx1"/>
                        </a:solidFill>
                      </a:endParaRPr>
                    </a:p>
                  </a:txBody>
                  <a:tcPr/>
                </a:tc>
              </a:tr>
              <a:tr h="301246">
                <a:tc vMerge="1">
                  <a:txBody>
                    <a:bodyPr/>
                    <a:lstStyle/>
                    <a:p>
                      <a:endParaRPr kumimoji="1" lang="ja-JP" altLang="en-US"/>
                    </a:p>
                  </a:txBody>
                  <a:tcPr/>
                </a:tc>
                <a:tc>
                  <a:txBody>
                    <a:bodyPr/>
                    <a:lstStyle/>
                    <a:p>
                      <a:r>
                        <a:rPr kumimoji="1" lang="ja-JP" altLang="en-US" sz="1600" smtClean="0">
                          <a:solidFill>
                            <a:schemeClr val="tx1"/>
                          </a:solidFill>
                        </a:rPr>
                        <a:t>規制</a:t>
                      </a:r>
                      <a:endParaRPr kumimoji="1" lang="ja-JP" altLang="en-US" sz="1600" dirty="0">
                        <a:solidFill>
                          <a:schemeClr val="tx1"/>
                        </a:solidFill>
                      </a:endParaRPr>
                    </a:p>
                  </a:txBody>
                  <a:tcPr/>
                </a:tc>
                <a:tc>
                  <a:txBody>
                    <a:bodyPr/>
                    <a:lstStyle/>
                    <a:p>
                      <a:endParaRPr kumimoji="1" lang="ja-JP" altLang="en-US" sz="1400" dirty="0">
                        <a:solidFill>
                          <a:schemeClr val="tx1"/>
                        </a:solidFill>
                      </a:endParaRPr>
                    </a:p>
                  </a:txBody>
                  <a:tcPr/>
                </a:tc>
                <a:tc>
                  <a:txBody>
                    <a:bodyPr/>
                    <a:lstStyle/>
                    <a:p>
                      <a:endParaRPr kumimoji="1" lang="ja-JP" altLang="en-US" sz="1400" dirty="0">
                        <a:solidFill>
                          <a:schemeClr val="tx1"/>
                        </a:solidFill>
                      </a:endParaRPr>
                    </a:p>
                  </a:txBody>
                  <a:tcPr/>
                </a:tc>
                <a:tc>
                  <a:txBody>
                    <a:bodyPr/>
                    <a:lstStyle/>
                    <a:p>
                      <a:endParaRPr kumimoji="1" lang="ja-JP" altLang="en-US" sz="1400" dirty="0">
                        <a:solidFill>
                          <a:schemeClr val="tx1"/>
                        </a:solidFill>
                      </a:endParaRPr>
                    </a:p>
                  </a:txBody>
                  <a:tcPr/>
                </a:tc>
                <a:tc>
                  <a:txBody>
                    <a:bodyPr/>
                    <a:lstStyle/>
                    <a:p>
                      <a:endParaRPr kumimoji="1" lang="ja-JP" altLang="en-US" sz="1400" dirty="0">
                        <a:solidFill>
                          <a:schemeClr val="tx1"/>
                        </a:solidFill>
                      </a:endParaRPr>
                    </a:p>
                  </a:txBody>
                  <a:tcPr/>
                </a:tc>
              </a:tr>
              <a:tr h="435927">
                <a:tc vMerge="1">
                  <a:txBody>
                    <a:bodyPr/>
                    <a:lstStyle/>
                    <a:p>
                      <a:endParaRPr kumimoji="1" lang="ja-JP" altLang="en-US"/>
                    </a:p>
                  </a:txBody>
                  <a:tcPr/>
                </a:tc>
                <a:tc>
                  <a:txBody>
                    <a:bodyPr/>
                    <a:lstStyle/>
                    <a:p>
                      <a:r>
                        <a:rPr kumimoji="1" lang="ja-JP" altLang="en-US" sz="1600" dirty="0" smtClean="0">
                          <a:solidFill>
                            <a:schemeClr val="tx1"/>
                          </a:solidFill>
                        </a:rPr>
                        <a:t>環境整備</a:t>
                      </a:r>
                      <a:endParaRPr kumimoji="1" lang="ja-JP" altLang="en-US" sz="1600" dirty="0">
                        <a:solidFill>
                          <a:schemeClr val="tx1"/>
                        </a:solidFill>
                      </a:endParaRPr>
                    </a:p>
                  </a:txBody>
                  <a:tcPr/>
                </a:tc>
                <a:tc>
                  <a:txBody>
                    <a:bodyPr/>
                    <a:lstStyle/>
                    <a:p>
                      <a:r>
                        <a:rPr kumimoji="1" lang="ja-JP" altLang="en-US" sz="1400" dirty="0" smtClean="0">
                          <a:solidFill>
                            <a:schemeClr val="tx1"/>
                          </a:solidFill>
                        </a:rPr>
                        <a:t>耐震及び診断補助</a:t>
                      </a:r>
                      <a:endParaRPr kumimoji="1" lang="ja-JP" altLang="en-US" sz="1400" dirty="0">
                        <a:solidFill>
                          <a:schemeClr val="tx1"/>
                        </a:solidFill>
                      </a:endParaRPr>
                    </a:p>
                  </a:txBody>
                  <a:tcPr/>
                </a:tc>
                <a:tc>
                  <a:txBody>
                    <a:bodyPr/>
                    <a:lstStyle/>
                    <a:p>
                      <a:r>
                        <a:rPr kumimoji="1" lang="ja-JP" altLang="en-US" sz="1400" dirty="0" smtClean="0">
                          <a:solidFill>
                            <a:schemeClr val="tx1"/>
                          </a:solidFill>
                        </a:rPr>
                        <a:t>耐震及び診断補助</a:t>
                      </a:r>
                      <a:endParaRPr kumimoji="1" lang="ja-JP" altLang="en-US" sz="1400" dirty="0">
                        <a:solidFill>
                          <a:schemeClr val="tx1"/>
                        </a:solidFill>
                      </a:endParaRPr>
                    </a:p>
                  </a:txBody>
                  <a:tcPr/>
                </a:tc>
                <a:tc>
                  <a:txBody>
                    <a:bodyPr/>
                    <a:lstStyle/>
                    <a:p>
                      <a:r>
                        <a:rPr kumimoji="1" lang="ja-JP" altLang="en-US" sz="1400" dirty="0" smtClean="0">
                          <a:solidFill>
                            <a:schemeClr val="tx1"/>
                          </a:solidFill>
                        </a:rPr>
                        <a:t>耐震及び診断補助</a:t>
                      </a:r>
                      <a:endParaRPr kumimoji="1" lang="en-US" altLang="ja-JP" sz="1400" dirty="0" smtClean="0">
                        <a:solidFill>
                          <a:schemeClr val="tx1"/>
                        </a:solidFill>
                      </a:endParaRPr>
                    </a:p>
                  </a:txBody>
                  <a:tcPr/>
                </a:tc>
                <a:tc>
                  <a:txBody>
                    <a:bodyPr/>
                    <a:lstStyle/>
                    <a:p>
                      <a:endParaRPr kumimoji="1" lang="ja-JP" altLang="en-US" sz="1400" dirty="0">
                        <a:solidFill>
                          <a:schemeClr val="tx1"/>
                        </a:solidFill>
                      </a:endParaRPr>
                    </a:p>
                  </a:txBody>
                  <a:tcPr/>
                </a:tc>
              </a:tr>
            </a:tbl>
          </a:graphicData>
        </a:graphic>
      </p:graphicFrame>
      <p:sp>
        <p:nvSpPr>
          <p:cNvPr id="7" name="テキスト ボックス 6"/>
          <p:cNvSpPr txBox="1"/>
          <p:nvPr/>
        </p:nvSpPr>
        <p:spPr>
          <a:xfrm>
            <a:off x="6029787" y="1957999"/>
            <a:ext cx="2570042" cy="276999"/>
          </a:xfrm>
          <a:prstGeom prst="rect">
            <a:avLst/>
          </a:prstGeom>
          <a:solidFill>
            <a:schemeClr val="tx2">
              <a:lumMod val="20000"/>
              <a:lumOff val="80000"/>
            </a:schemeClr>
          </a:solidFill>
          <a:ln>
            <a:noFill/>
          </a:ln>
        </p:spPr>
        <p:txBody>
          <a:bodyPr wrap="square" tIns="0" bIns="0" rtlCol="0">
            <a:spAutoFit/>
          </a:bodyPr>
          <a:lstStyle/>
          <a:p>
            <a:r>
              <a:rPr lang="ja-JP" altLang="en-US" sz="1600" dirty="0" smtClean="0">
                <a:latin typeface="HGPｺﾞｼｯｸE" panose="020B0900000000000000" pitchFamily="50" charset="-128"/>
                <a:ea typeface="HGPｺﾞｼｯｸE" panose="020B0900000000000000" pitchFamily="50" charset="-128"/>
              </a:rPr>
              <a:t>対策委員会：命のカプセル</a:t>
            </a:r>
            <a:r>
              <a:rPr lang="ja-JP" altLang="en-US" dirty="0" smtClean="0">
                <a:latin typeface="HGPｺﾞｼｯｸE" panose="020B0900000000000000" pitchFamily="50" charset="-128"/>
                <a:ea typeface="HGPｺﾞｼｯｸE" panose="020B0900000000000000" pitchFamily="50" charset="-128"/>
              </a:rPr>
              <a:t>　</a:t>
            </a:r>
            <a:endParaRPr kumimoji="1" lang="ja-JP" altLang="en-US" dirty="0">
              <a:latin typeface="HGPｺﾞｼｯｸE" panose="020B0900000000000000" pitchFamily="50" charset="-128"/>
              <a:ea typeface="HGPｺﾞｼｯｸE" panose="020B0900000000000000" pitchFamily="50" charset="-128"/>
            </a:endParaRPr>
          </a:p>
        </p:txBody>
      </p:sp>
      <p:sp>
        <p:nvSpPr>
          <p:cNvPr id="8" name="テキスト ボックス 7"/>
          <p:cNvSpPr txBox="1"/>
          <p:nvPr/>
        </p:nvSpPr>
        <p:spPr>
          <a:xfrm>
            <a:off x="5983410" y="3391096"/>
            <a:ext cx="3146886" cy="523220"/>
          </a:xfrm>
          <a:prstGeom prst="rect">
            <a:avLst/>
          </a:prstGeom>
          <a:solidFill>
            <a:schemeClr val="tx2">
              <a:lumMod val="20000"/>
              <a:lumOff val="80000"/>
            </a:schemeClr>
          </a:solidFill>
        </p:spPr>
        <p:txBody>
          <a:bodyPr wrap="square" tIns="0" bIns="0" rtlCol="0">
            <a:spAutoFit/>
          </a:bodyPr>
          <a:lstStyle/>
          <a:p>
            <a:r>
              <a:rPr lang="ja-JP" altLang="en-US" sz="1600" dirty="0" smtClean="0">
                <a:latin typeface="HGPｺﾞｼｯｸE" panose="020B0900000000000000" pitchFamily="50" charset="-128"/>
                <a:ea typeface="HGPｺﾞｼｯｸE" panose="020B0900000000000000" pitchFamily="50" charset="-128"/>
              </a:rPr>
              <a:t>対策委員会</a:t>
            </a:r>
            <a:r>
              <a:rPr lang="ja-JP" altLang="en-US" sz="1600" dirty="0">
                <a:latin typeface="HGPｺﾞｼｯｸE" panose="020B0900000000000000" pitchFamily="50" charset="-128"/>
                <a:ea typeface="HGPｺﾞｼｯｸE" panose="020B0900000000000000" pitchFamily="50" charset="-128"/>
              </a:rPr>
              <a:t>：</a:t>
            </a:r>
            <a:r>
              <a:rPr lang="ja-JP" altLang="en-US" sz="1600" dirty="0" smtClean="0">
                <a:latin typeface="HGPｺﾞｼｯｸE" panose="020B0900000000000000" pitchFamily="50" charset="-128"/>
                <a:ea typeface="HGPｺﾞｼｯｸE" panose="020B0900000000000000" pitchFamily="50" charset="-128"/>
              </a:rPr>
              <a:t>まちを明るくする運動</a:t>
            </a:r>
            <a:endParaRPr lang="en-US" altLang="ja-JP" sz="1600" dirty="0" smtClean="0">
              <a:latin typeface="HGPｺﾞｼｯｸE" panose="020B0900000000000000" pitchFamily="50" charset="-128"/>
              <a:ea typeface="HGPｺﾞｼｯｸE" panose="020B0900000000000000" pitchFamily="50" charset="-128"/>
            </a:endParaRPr>
          </a:p>
          <a:p>
            <a:r>
              <a:rPr lang="ja-JP" altLang="en-US" sz="1600" dirty="0">
                <a:latin typeface="HGPｺﾞｼｯｸE" panose="020B0900000000000000" pitchFamily="50" charset="-128"/>
                <a:ea typeface="HGPｺﾞｼｯｸE" panose="020B0900000000000000" pitchFamily="50" charset="-128"/>
              </a:rPr>
              <a:t>　</a:t>
            </a:r>
            <a:r>
              <a:rPr lang="ja-JP" altLang="en-US" sz="1600" dirty="0" smtClean="0">
                <a:latin typeface="HGPｺﾞｼｯｸE" panose="020B0900000000000000" pitchFamily="50" charset="-128"/>
                <a:ea typeface="HGPｺﾞｼｯｸE" panose="020B0900000000000000" pitchFamily="50" charset="-128"/>
              </a:rPr>
              <a:t>　　　　　　 ：あいさつ運動</a:t>
            </a:r>
            <a:r>
              <a:rPr lang="ja-JP" altLang="en-US" dirty="0" smtClean="0">
                <a:latin typeface="HGPｺﾞｼｯｸE" panose="020B0900000000000000" pitchFamily="50" charset="-128"/>
                <a:ea typeface="HGPｺﾞｼｯｸE" panose="020B0900000000000000" pitchFamily="50" charset="-128"/>
              </a:rPr>
              <a:t>　</a:t>
            </a:r>
            <a:endParaRPr kumimoji="1" lang="ja-JP" altLang="en-US" dirty="0">
              <a:latin typeface="HGPｺﾞｼｯｸE" panose="020B0900000000000000" pitchFamily="50" charset="-128"/>
              <a:ea typeface="HGPｺﾞｼｯｸE" panose="020B0900000000000000" pitchFamily="50" charset="-128"/>
            </a:endParaRPr>
          </a:p>
        </p:txBody>
      </p:sp>
      <p:sp>
        <p:nvSpPr>
          <p:cNvPr id="9" name="テキスト ボックス 8"/>
          <p:cNvSpPr txBox="1"/>
          <p:nvPr/>
        </p:nvSpPr>
        <p:spPr>
          <a:xfrm>
            <a:off x="6001458" y="5440950"/>
            <a:ext cx="2588201" cy="246221"/>
          </a:xfrm>
          <a:prstGeom prst="rect">
            <a:avLst/>
          </a:prstGeom>
          <a:solidFill>
            <a:schemeClr val="tx2">
              <a:lumMod val="20000"/>
              <a:lumOff val="80000"/>
            </a:schemeClr>
          </a:solidFill>
        </p:spPr>
        <p:txBody>
          <a:bodyPr wrap="square" lIns="0" tIns="0" rIns="0" bIns="0" rtlCol="0">
            <a:spAutoFit/>
          </a:bodyPr>
          <a:lstStyle/>
          <a:p>
            <a:r>
              <a:rPr lang="ja-JP" altLang="en-US" sz="1600" dirty="0" smtClean="0">
                <a:latin typeface="HGPｺﾞｼｯｸE" panose="020B0900000000000000" pitchFamily="50" charset="-128"/>
                <a:ea typeface="HGPｺﾞｼｯｸE" panose="020B0900000000000000" pitchFamily="50" charset="-128"/>
              </a:rPr>
              <a:t>対策委員会：減災対策の推進</a:t>
            </a:r>
            <a:endParaRPr kumimoji="1" lang="ja-JP" altLang="en-US" dirty="0">
              <a:latin typeface="HGPｺﾞｼｯｸE" panose="020B0900000000000000" pitchFamily="50" charset="-128"/>
              <a:ea typeface="HGPｺﾞｼｯｸE" panose="020B0900000000000000" pitchFamily="50" charset="-128"/>
            </a:endParaRPr>
          </a:p>
        </p:txBody>
      </p:sp>
      <p:sp>
        <p:nvSpPr>
          <p:cNvPr id="3" name="スライド番号プレースホルダー 2"/>
          <p:cNvSpPr>
            <a:spLocks noGrp="1"/>
          </p:cNvSpPr>
          <p:nvPr>
            <p:ph type="sldNum" sz="quarter" idx="12"/>
          </p:nvPr>
        </p:nvSpPr>
        <p:spPr>
          <a:xfrm>
            <a:off x="553641" y="6448251"/>
            <a:ext cx="561975" cy="365125"/>
          </a:xfrm>
        </p:spPr>
        <p:txBody>
          <a:bodyPr/>
          <a:lstStyle/>
          <a:p>
            <a:fld id="{D2D8002D-B5B0-4BAC-B1F6-782DDCCE6D9C}" type="slidenum">
              <a:rPr kumimoji="1" lang="ja-JP" altLang="en-US" sz="1600" smtClean="0"/>
              <a:t>9</a:t>
            </a:fld>
            <a:endParaRPr kumimoji="1" lang="ja-JP" altLang="en-US" sz="1600" dirty="0"/>
          </a:p>
        </p:txBody>
      </p:sp>
      <p:sp>
        <p:nvSpPr>
          <p:cNvPr id="11" name="テキスト ボックス 10"/>
          <p:cNvSpPr txBox="1"/>
          <p:nvPr/>
        </p:nvSpPr>
        <p:spPr>
          <a:xfrm>
            <a:off x="5954862" y="4652413"/>
            <a:ext cx="3159086" cy="276999"/>
          </a:xfrm>
          <a:prstGeom prst="rect">
            <a:avLst/>
          </a:prstGeom>
          <a:solidFill>
            <a:schemeClr val="tx2">
              <a:lumMod val="20000"/>
              <a:lumOff val="80000"/>
            </a:schemeClr>
          </a:solidFill>
        </p:spPr>
        <p:txBody>
          <a:bodyPr wrap="square" tIns="0" bIns="0" rtlCol="0" anchor="ctr">
            <a:spAutoFit/>
          </a:bodyPr>
          <a:lstStyle/>
          <a:p>
            <a:r>
              <a:rPr lang="ja-JP" altLang="en-US" sz="1600" dirty="0" smtClean="0">
                <a:latin typeface="HGPｺﾞｼｯｸE" panose="020B0900000000000000" pitchFamily="50" charset="-128"/>
                <a:ea typeface="HGPｺﾞｼｯｸE" panose="020B0900000000000000" pitchFamily="50" charset="-128"/>
              </a:rPr>
              <a:t>対策委員会</a:t>
            </a:r>
            <a:r>
              <a:rPr lang="ja-JP" altLang="en-US" sz="1600" dirty="0">
                <a:latin typeface="HGPｺﾞｼｯｸE" panose="020B0900000000000000" pitchFamily="50" charset="-128"/>
                <a:ea typeface="HGPｺﾞｼｯｸE" panose="020B0900000000000000" pitchFamily="50" charset="-128"/>
              </a:rPr>
              <a:t>：</a:t>
            </a:r>
            <a:r>
              <a:rPr lang="ja-JP" altLang="en-US" sz="1600" dirty="0" smtClean="0">
                <a:latin typeface="HGPｺﾞｼｯｸE" panose="020B0900000000000000" pitchFamily="50" charset="-128"/>
                <a:ea typeface="HGPｺﾞｼｯｸE" panose="020B0900000000000000" pitchFamily="50" charset="-128"/>
              </a:rPr>
              <a:t>まちを明るくする</a:t>
            </a:r>
            <a:r>
              <a:rPr lang="ja-JP" altLang="en-US" sz="1600" dirty="0">
                <a:latin typeface="HGPｺﾞｼｯｸE" panose="020B0900000000000000" pitchFamily="50" charset="-128"/>
                <a:ea typeface="HGPｺﾞｼｯｸE" panose="020B0900000000000000" pitchFamily="50" charset="-128"/>
              </a:rPr>
              <a:t>運動</a:t>
            </a:r>
            <a:r>
              <a:rPr lang="ja-JP" altLang="en-US" dirty="0" smtClean="0">
                <a:latin typeface="HGPｺﾞｼｯｸE" panose="020B0900000000000000" pitchFamily="50" charset="-128"/>
                <a:ea typeface="HGPｺﾞｼｯｸE" panose="020B0900000000000000" pitchFamily="50" charset="-128"/>
              </a:rPr>
              <a:t>　</a:t>
            </a:r>
            <a:endParaRPr kumimoji="1" lang="ja-JP" altLang="en-US" dirty="0">
              <a:latin typeface="HGPｺﾞｼｯｸE" panose="020B0900000000000000" pitchFamily="50" charset="-128"/>
              <a:ea typeface="HGPｺﾞｼｯｸE" panose="020B0900000000000000" pitchFamily="50" charset="-128"/>
            </a:endParaRPr>
          </a:p>
        </p:txBody>
      </p:sp>
      <p:sp>
        <p:nvSpPr>
          <p:cNvPr id="12" name="テキスト ボックス 11"/>
          <p:cNvSpPr txBox="1"/>
          <p:nvPr/>
        </p:nvSpPr>
        <p:spPr>
          <a:xfrm>
            <a:off x="6372200" y="6413886"/>
            <a:ext cx="2588201" cy="246221"/>
          </a:xfrm>
          <a:prstGeom prst="rect">
            <a:avLst/>
          </a:prstGeom>
          <a:solidFill>
            <a:schemeClr val="tx2">
              <a:lumMod val="20000"/>
              <a:lumOff val="80000"/>
            </a:schemeClr>
          </a:solidFill>
        </p:spPr>
        <p:txBody>
          <a:bodyPr wrap="square" lIns="0" tIns="0" rIns="0" bIns="0" rtlCol="0">
            <a:spAutoFit/>
          </a:bodyPr>
          <a:lstStyle/>
          <a:p>
            <a:r>
              <a:rPr lang="ja-JP" altLang="en-US" sz="1600" dirty="0" smtClean="0">
                <a:latin typeface="HGPｺﾞｼｯｸE" panose="020B0900000000000000" pitchFamily="50" charset="-128"/>
                <a:ea typeface="HGPｺﾞｼｯｸE" panose="020B0900000000000000" pitchFamily="50" charset="-128"/>
              </a:rPr>
              <a:t>対策委員会：減災対策の推進</a:t>
            </a:r>
            <a:endParaRPr kumimoji="1" lang="ja-JP" altLang="en-US"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6380644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エグゼクティブ">
  <a:themeElements>
    <a:clrScheme name="エグゼクティブ">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エグゼクティブ">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エグゼクティブ">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2173</TotalTime>
  <Words>4685</Words>
  <Application>Microsoft Office PowerPoint</Application>
  <PresentationFormat>画面に合わせる (4:3)</PresentationFormat>
  <Paragraphs>877</Paragraphs>
  <Slides>25</Slides>
  <Notes>25</Notes>
  <HiddenSlides>0</HiddenSlides>
  <MMClips>0</MMClips>
  <ScaleCrop>false</ScaleCrop>
  <HeadingPairs>
    <vt:vector size="4" baseType="variant">
      <vt:variant>
        <vt:lpstr>テーマ</vt:lpstr>
      </vt:variant>
      <vt:variant>
        <vt:i4>1</vt:i4>
      </vt:variant>
      <vt:variant>
        <vt:lpstr>スライド タイトル</vt:lpstr>
      </vt:variant>
      <vt:variant>
        <vt:i4>25</vt:i4>
      </vt:variant>
    </vt:vector>
  </HeadingPairs>
  <TitlesOfParts>
    <vt:vector size="26" baseType="lpstr">
      <vt:lpstr>エグゼクティブ</vt:lpstr>
      <vt:lpstr>くらしの安全対策委員会</vt:lpstr>
      <vt:lpstr>くらしの安全対策委員会名簿</vt:lpstr>
      <vt:lpstr>PowerPoint プレゼンテーション</vt:lpstr>
      <vt:lpstr>表①　体感治安の状況（独居世帯）</vt:lpstr>
      <vt:lpstr>表② 時間帯別不審者の出没等発生件数の状況</vt:lpstr>
      <vt:lpstr>表④  箕輪町における地震被害想定</vt:lpstr>
      <vt:lpstr>表⑥ 震災総合訓練参加者数(10万人対)</vt:lpstr>
      <vt:lpstr>データから見える現状等</vt:lpstr>
      <vt:lpstr>課題と対策（レベル別）</vt:lpstr>
      <vt:lpstr>①命のカプセル普及プログラム</vt:lpstr>
      <vt:lpstr>命のカプセル</vt:lpstr>
      <vt:lpstr>実績と計画</vt:lpstr>
      <vt:lpstr>プログラム評価結果（短期・中期・長期）</vt:lpstr>
      <vt:lpstr>②まちを明るくするプログラム</vt:lpstr>
      <vt:lpstr>まちを明るくするプログラムの取組み</vt:lpstr>
      <vt:lpstr>実績と計画</vt:lpstr>
      <vt:lpstr>プログラム評価結果（短期・中期・長期）</vt:lpstr>
      <vt:lpstr>③地震被害軽減プログラム</vt:lpstr>
      <vt:lpstr>地震からの減災意識の向上</vt:lpstr>
      <vt:lpstr>地震による減災対策等</vt:lpstr>
      <vt:lpstr>実績と計画</vt:lpstr>
      <vt:lpstr>指標に対する現状値</vt:lpstr>
      <vt:lpstr>気付きや変化</vt:lpstr>
      <vt:lpstr>現在の課題</vt:lpstr>
      <vt:lpstr>今後の計画</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交通安全対策委員会</dc:title>
  <dc:creator>小田切正憲</dc:creator>
  <cp:lastModifiedBy>小田切正憲</cp:lastModifiedBy>
  <cp:revision>349</cp:revision>
  <cp:lastPrinted>2016-07-29T00:17:40Z</cp:lastPrinted>
  <dcterms:created xsi:type="dcterms:W3CDTF">2016-01-26T04:06:41Z</dcterms:created>
  <dcterms:modified xsi:type="dcterms:W3CDTF">2016-08-04T07:17:28Z</dcterms:modified>
</cp:coreProperties>
</file>