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0" r:id="rId1"/>
  </p:sldMasterIdLst>
  <p:notesMasterIdLst>
    <p:notesMasterId r:id="rId27"/>
  </p:notesMasterIdLst>
  <p:handoutMasterIdLst>
    <p:handoutMasterId r:id="rId28"/>
  </p:handoutMasterIdLst>
  <p:sldIdLst>
    <p:sldId id="256" r:id="rId2"/>
    <p:sldId id="257" r:id="rId3"/>
    <p:sldId id="286" r:id="rId4"/>
    <p:sldId id="282" r:id="rId5"/>
    <p:sldId id="283" r:id="rId6"/>
    <p:sldId id="284" r:id="rId7"/>
    <p:sldId id="260" r:id="rId8"/>
    <p:sldId id="261" r:id="rId9"/>
    <p:sldId id="262" r:id="rId10"/>
    <p:sldId id="264" r:id="rId11"/>
    <p:sldId id="265" r:id="rId12"/>
    <p:sldId id="266" r:id="rId13"/>
    <p:sldId id="267" r:id="rId14"/>
    <p:sldId id="268" r:id="rId15"/>
    <p:sldId id="269" r:id="rId16"/>
    <p:sldId id="285" r:id="rId17"/>
    <p:sldId id="271" r:id="rId18"/>
    <p:sldId id="272" r:id="rId19"/>
    <p:sldId id="273" r:id="rId20"/>
    <p:sldId id="281" r:id="rId21"/>
    <p:sldId id="275" r:id="rId22"/>
    <p:sldId id="276" r:id="rId23"/>
    <p:sldId id="277" r:id="rId24"/>
    <p:sldId id="278" r:id="rId25"/>
    <p:sldId id="279" r:id="rId26"/>
  </p:sldIdLst>
  <p:sldSz cx="9144000" cy="6858000" type="screen4x3"/>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FFCC"/>
    <a:srgbClr val="1419EC"/>
    <a:srgbClr val="9DD33D"/>
    <a:srgbClr val="78A626"/>
    <a:srgbClr val="339933"/>
    <a:srgbClr val="FBFBEB"/>
    <a:srgbClr val="F2F3F4"/>
    <a:srgbClr val="8CC22C"/>
    <a:srgbClr val="85E6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949" autoAdjust="0"/>
  </p:normalViewPr>
  <p:slideViewPr>
    <p:cSldViewPr>
      <p:cViewPr varScale="1">
        <p:scale>
          <a:sx n="81" d="100"/>
          <a:sy n="81" d="100"/>
        </p:scale>
        <p:origin x="-249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66889632107024"/>
          <c:y val="3.8610038610038611E-3"/>
          <c:w val="0.74247491638795982"/>
          <c:h val="0.89189189189189189"/>
        </c:manualLayout>
      </c:layout>
      <c:barChart>
        <c:barDir val="bar"/>
        <c:grouping val="percentStacked"/>
        <c:varyColors val="0"/>
        <c:ser>
          <c:idx val="0"/>
          <c:order val="0"/>
          <c:tx>
            <c:strRef>
              <c:f>Sheet1!$A$2</c:f>
              <c:strCache>
                <c:ptCount val="1"/>
                <c:pt idx="0">
                  <c:v>０～６歳</c:v>
                </c:pt>
              </c:strCache>
            </c:strRef>
          </c:tx>
          <c:spPr>
            <a:solidFill>
              <a:srgbClr val="9999FF"/>
            </a:solidFill>
            <a:ln w="13935">
              <a:solidFill>
                <a:srgbClr val="000000"/>
              </a:solidFill>
              <a:prstDash val="solid"/>
            </a:ln>
          </c:spPr>
          <c:invertIfNegative val="0"/>
          <c:dLbls>
            <c:dLbl>
              <c:idx val="0"/>
              <c:layout/>
              <c:tx>
                <c:rich>
                  <a:bodyPr/>
                  <a:lstStyle/>
                  <a:p>
                    <a:r>
                      <a:rPr lang="en-US" altLang="ja-JP" sz="1400" b="1" dirty="0" smtClean="0"/>
                      <a:t>12</a:t>
                    </a:r>
                    <a:r>
                      <a:rPr lang="ja-JP" altLang="en-US" sz="1400" b="1" dirty="0" smtClean="0"/>
                      <a:t>件</a:t>
                    </a:r>
                    <a:endParaRPr lang="ja-JP" altLang="en-US" dirty="0"/>
                  </a:p>
                </c:rich>
              </c:tx>
              <c:showLegendKey val="0"/>
              <c:showVal val="0"/>
              <c:showCatName val="0"/>
              <c:showSerName val="0"/>
              <c:showPercent val="0"/>
              <c:showBubbleSize val="0"/>
            </c:dLbl>
            <c:dLbl>
              <c:idx val="1"/>
              <c:layout/>
              <c:tx>
                <c:rich>
                  <a:bodyPr/>
                  <a:lstStyle/>
                  <a:p>
                    <a:r>
                      <a:rPr lang="en-US" altLang="ja-JP" sz="1400" b="1"/>
                      <a:t>6</a:t>
                    </a:r>
                    <a:r>
                      <a:rPr lang="ja-JP" altLang="en-US" sz="1400" b="1"/>
                      <a:t>件</a:t>
                    </a:r>
                    <a:endParaRPr lang="ja-JP" altLang="en-US"/>
                  </a:p>
                </c:rich>
              </c:tx>
              <c:showLegendKey val="0"/>
              <c:showVal val="0"/>
              <c:showCatName val="0"/>
              <c:showSerName val="0"/>
              <c:showPercent val="0"/>
              <c:showBubbleSize val="0"/>
            </c:dLbl>
            <c:dLbl>
              <c:idx val="2"/>
              <c:layout/>
              <c:tx>
                <c:rich>
                  <a:bodyPr/>
                  <a:lstStyle/>
                  <a:p>
                    <a:r>
                      <a:rPr lang="en-US" altLang="ja-JP" sz="1400" b="1" dirty="0" smtClean="0"/>
                      <a:t>9</a:t>
                    </a:r>
                    <a:r>
                      <a:rPr lang="ja-JP" altLang="en-US" sz="1400" b="1" dirty="0" smtClean="0"/>
                      <a:t>件</a:t>
                    </a:r>
                    <a:endParaRPr lang="ja-JP" altLang="en-US" dirty="0"/>
                  </a:p>
                </c:rich>
              </c:tx>
              <c:showLegendKey val="0"/>
              <c:showVal val="0"/>
              <c:showCatName val="0"/>
              <c:showSerName val="0"/>
              <c:showPercent val="0"/>
              <c:showBubbleSize val="0"/>
            </c:dLbl>
            <c:dLbl>
              <c:idx val="3"/>
              <c:tx>
                <c:rich>
                  <a:bodyPr/>
                  <a:lstStyle/>
                  <a:p>
                    <a:r>
                      <a:rPr altLang="en-US" sz="1400" b="1"/>
                      <a:t>6件</a:t>
                    </a:r>
                    <a:endParaRPr altLang="en-US"/>
                  </a:p>
                </c:rich>
              </c:tx>
              <c:showLegendKey val="0"/>
              <c:showVal val="0"/>
              <c:showCatName val="0"/>
              <c:showSerName val="0"/>
              <c:showPercent val="0"/>
              <c:showBubbleSize val="0"/>
            </c:dLbl>
            <c:dLbl>
              <c:idx val="4"/>
              <c:tx>
                <c:rich>
                  <a:bodyPr/>
                  <a:lstStyle/>
                  <a:p>
                    <a:r>
                      <a:rPr altLang="en-US" sz="1400" b="1"/>
                      <a:t>9件</a:t>
                    </a:r>
                    <a:endParaRPr altLang="en-US"/>
                  </a:p>
                </c:rich>
              </c:tx>
              <c:showLegendKey val="0"/>
              <c:showVal val="0"/>
              <c:showCatName val="0"/>
              <c:showSerName val="0"/>
              <c:showPercent val="0"/>
              <c:showBubbleSize val="0"/>
            </c:dLbl>
            <c:spPr>
              <a:noFill/>
              <a:ln w="27870">
                <a:noFill/>
              </a:ln>
            </c:spPr>
            <c:txPr>
              <a:bodyPr/>
              <a:lstStyle/>
              <a:p>
                <a:pPr>
                  <a:defRPr sz="1400" b="1"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dLbls>
          <c:cat>
            <c:numRef>
              <c:f>Sheet1!$B$1:$D$1</c:f>
              <c:numCache>
                <c:formatCode>General</c:formatCode>
                <c:ptCount val="3"/>
                <c:pt idx="0">
                  <c:v>2008</c:v>
                </c:pt>
                <c:pt idx="1">
                  <c:v>2009</c:v>
                </c:pt>
                <c:pt idx="2">
                  <c:v>2010</c:v>
                </c:pt>
              </c:numCache>
            </c:numRef>
          </c:cat>
          <c:val>
            <c:numRef>
              <c:f>Sheet1!$B$2:$D$2</c:f>
              <c:numCache>
                <c:formatCode>General</c:formatCode>
                <c:ptCount val="3"/>
                <c:pt idx="0">
                  <c:v>12</c:v>
                </c:pt>
                <c:pt idx="1">
                  <c:v>6</c:v>
                </c:pt>
                <c:pt idx="2">
                  <c:v>9</c:v>
                </c:pt>
              </c:numCache>
            </c:numRef>
          </c:val>
        </c:ser>
        <c:ser>
          <c:idx val="1"/>
          <c:order val="1"/>
          <c:tx>
            <c:strRef>
              <c:f>Sheet1!$A$3</c:f>
              <c:strCache>
                <c:ptCount val="1"/>
                <c:pt idx="0">
                  <c:v>７～１２歳</c:v>
                </c:pt>
              </c:strCache>
            </c:strRef>
          </c:tx>
          <c:spPr>
            <a:solidFill>
              <a:srgbClr val="FF99CC"/>
            </a:solidFill>
            <a:ln w="13935">
              <a:solidFill>
                <a:srgbClr val="000000"/>
              </a:solidFill>
              <a:prstDash val="solid"/>
            </a:ln>
          </c:spPr>
          <c:invertIfNegative val="0"/>
          <c:dLbls>
            <c:dLbl>
              <c:idx val="0"/>
              <c:layout/>
              <c:tx>
                <c:rich>
                  <a:bodyPr/>
                  <a:lstStyle/>
                  <a:p>
                    <a:r>
                      <a:rPr lang="en-US" altLang="ja-JP" sz="1400" b="1"/>
                      <a:t>7</a:t>
                    </a:r>
                    <a:r>
                      <a:rPr lang="ja-JP" altLang="en-US" sz="1400" b="1"/>
                      <a:t>件</a:t>
                    </a:r>
                    <a:endParaRPr lang="ja-JP" altLang="en-US"/>
                  </a:p>
                </c:rich>
              </c:tx>
              <c:showLegendKey val="0"/>
              <c:showVal val="0"/>
              <c:showCatName val="0"/>
              <c:showSerName val="0"/>
              <c:showPercent val="0"/>
              <c:showBubbleSize val="0"/>
            </c:dLbl>
            <c:dLbl>
              <c:idx val="1"/>
              <c:layout/>
              <c:tx>
                <c:rich>
                  <a:bodyPr/>
                  <a:lstStyle/>
                  <a:p>
                    <a:r>
                      <a:rPr lang="en-US" altLang="ja-JP" sz="1400" b="1" dirty="0"/>
                      <a:t>7</a:t>
                    </a:r>
                    <a:r>
                      <a:rPr lang="ja-JP" altLang="en-US" sz="1400" b="1" dirty="0" smtClean="0"/>
                      <a:t>件</a:t>
                    </a:r>
                    <a:endParaRPr lang="ja-JP" altLang="en-US" dirty="0"/>
                  </a:p>
                </c:rich>
              </c:tx>
              <c:showLegendKey val="0"/>
              <c:showVal val="0"/>
              <c:showCatName val="0"/>
              <c:showSerName val="0"/>
              <c:showPercent val="0"/>
              <c:showBubbleSize val="0"/>
            </c:dLbl>
            <c:dLbl>
              <c:idx val="2"/>
              <c:layout/>
              <c:tx>
                <c:rich>
                  <a:bodyPr/>
                  <a:lstStyle/>
                  <a:p>
                    <a:r>
                      <a:rPr lang="en-US" altLang="ja-JP" sz="1400" b="1" dirty="0"/>
                      <a:t>2</a:t>
                    </a:r>
                    <a:r>
                      <a:rPr lang="ja-JP" altLang="en-US" sz="1400" b="1" dirty="0" smtClean="0"/>
                      <a:t>件</a:t>
                    </a:r>
                    <a:endParaRPr lang="ja-JP" altLang="en-US" dirty="0"/>
                  </a:p>
                </c:rich>
              </c:tx>
              <c:showLegendKey val="0"/>
              <c:showVal val="0"/>
              <c:showCatName val="0"/>
              <c:showSerName val="0"/>
              <c:showPercent val="0"/>
              <c:showBubbleSize val="0"/>
            </c:dLbl>
            <c:dLbl>
              <c:idx val="3"/>
              <c:tx>
                <c:rich>
                  <a:bodyPr/>
                  <a:lstStyle/>
                  <a:p>
                    <a:r>
                      <a:rPr altLang="en-US" sz="1400" b="1"/>
                      <a:t>7件</a:t>
                    </a:r>
                    <a:endParaRPr altLang="en-US"/>
                  </a:p>
                </c:rich>
              </c:tx>
              <c:showLegendKey val="0"/>
              <c:showVal val="0"/>
              <c:showCatName val="0"/>
              <c:showSerName val="0"/>
              <c:showPercent val="0"/>
              <c:showBubbleSize val="0"/>
            </c:dLbl>
            <c:dLbl>
              <c:idx val="4"/>
              <c:tx>
                <c:rich>
                  <a:bodyPr/>
                  <a:lstStyle/>
                  <a:p>
                    <a:r>
                      <a:rPr altLang="en-US" sz="1400" b="1"/>
                      <a:t>2件</a:t>
                    </a:r>
                    <a:endParaRPr altLang="en-US"/>
                  </a:p>
                </c:rich>
              </c:tx>
              <c:showLegendKey val="0"/>
              <c:showVal val="0"/>
              <c:showCatName val="0"/>
              <c:showSerName val="0"/>
              <c:showPercent val="0"/>
              <c:showBubbleSize val="0"/>
            </c:dLbl>
            <c:spPr>
              <a:noFill/>
              <a:ln w="27870">
                <a:noFill/>
              </a:ln>
            </c:spPr>
            <c:txPr>
              <a:bodyPr/>
              <a:lstStyle/>
              <a:p>
                <a:pPr>
                  <a:defRPr sz="1400" b="1"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dLbls>
          <c:cat>
            <c:numRef>
              <c:f>Sheet1!$B$1:$D$1</c:f>
              <c:numCache>
                <c:formatCode>General</c:formatCode>
                <c:ptCount val="3"/>
                <c:pt idx="0">
                  <c:v>2008</c:v>
                </c:pt>
                <c:pt idx="1">
                  <c:v>2009</c:v>
                </c:pt>
                <c:pt idx="2">
                  <c:v>2010</c:v>
                </c:pt>
              </c:numCache>
            </c:numRef>
          </c:cat>
          <c:val>
            <c:numRef>
              <c:f>Sheet1!$B$3:$D$3</c:f>
              <c:numCache>
                <c:formatCode>General</c:formatCode>
                <c:ptCount val="3"/>
                <c:pt idx="0">
                  <c:v>7</c:v>
                </c:pt>
                <c:pt idx="1">
                  <c:v>7</c:v>
                </c:pt>
                <c:pt idx="2">
                  <c:v>2</c:v>
                </c:pt>
              </c:numCache>
            </c:numRef>
          </c:val>
        </c:ser>
        <c:ser>
          <c:idx val="2"/>
          <c:order val="2"/>
          <c:tx>
            <c:strRef>
              <c:f>Sheet1!$A$4</c:f>
              <c:strCache>
                <c:ptCount val="1"/>
                <c:pt idx="0">
                  <c:v>１３～１５歳</c:v>
                </c:pt>
              </c:strCache>
            </c:strRef>
          </c:tx>
          <c:spPr>
            <a:solidFill>
              <a:srgbClr val="FFFFCC"/>
            </a:solidFill>
            <a:ln w="13935">
              <a:solidFill>
                <a:srgbClr val="000000"/>
              </a:solidFill>
              <a:prstDash val="solid"/>
            </a:ln>
          </c:spPr>
          <c:invertIfNegative val="0"/>
          <c:dLbls>
            <c:dLbl>
              <c:idx val="0"/>
              <c:layout/>
              <c:tx>
                <c:rich>
                  <a:bodyPr/>
                  <a:lstStyle/>
                  <a:p>
                    <a:r>
                      <a:rPr lang="en-US" altLang="ja-JP" sz="1400" b="1" dirty="0"/>
                      <a:t>1</a:t>
                    </a:r>
                    <a:r>
                      <a:rPr lang="ja-JP" altLang="en-US" sz="1400" b="1" dirty="0" smtClean="0"/>
                      <a:t>件</a:t>
                    </a:r>
                    <a:endParaRPr lang="ja-JP" altLang="en-US" dirty="0"/>
                  </a:p>
                </c:rich>
              </c:tx>
              <c:showLegendKey val="0"/>
              <c:showVal val="0"/>
              <c:showCatName val="0"/>
              <c:showSerName val="0"/>
              <c:showPercent val="0"/>
              <c:showBubbleSize val="0"/>
            </c:dLbl>
            <c:dLbl>
              <c:idx val="1"/>
              <c:delete val="1"/>
            </c:dLbl>
            <c:dLbl>
              <c:idx val="2"/>
              <c:layout>
                <c:manualLayout>
                  <c:x val="-8.8408791577906812E-4"/>
                  <c:y val="-7.2876194110007052E-3"/>
                </c:manualLayout>
              </c:layout>
              <c:tx>
                <c:rich>
                  <a:bodyPr/>
                  <a:lstStyle/>
                  <a:p>
                    <a:r>
                      <a:rPr lang="en-US" altLang="ja-JP" sz="1400" b="1" dirty="0"/>
                      <a:t>2</a:t>
                    </a:r>
                    <a:r>
                      <a:rPr lang="ja-JP" altLang="en-US" sz="1400" b="1" dirty="0" smtClean="0"/>
                      <a:t>件</a:t>
                    </a:r>
                    <a:endParaRPr lang="ja-JP" altLang="en-US" dirty="0"/>
                  </a:p>
                </c:rich>
              </c:tx>
              <c:dLblPos val="ctr"/>
              <c:showLegendKey val="0"/>
              <c:showVal val="0"/>
              <c:showCatName val="0"/>
              <c:showSerName val="0"/>
              <c:showPercent val="0"/>
              <c:showBubbleSize val="0"/>
            </c:dLbl>
            <c:dLbl>
              <c:idx val="3"/>
              <c:tx>
                <c:rich>
                  <a:bodyPr/>
                  <a:lstStyle/>
                  <a:p>
                    <a:r>
                      <a:rPr altLang="en-US" sz="1400" b="1"/>
                      <a:t>2件</a:t>
                    </a:r>
                    <a:endParaRPr altLang="en-US"/>
                  </a:p>
                </c:rich>
              </c:tx>
              <c:showLegendKey val="0"/>
              <c:showVal val="0"/>
              <c:showCatName val="0"/>
              <c:showSerName val="0"/>
              <c:showPercent val="0"/>
              <c:showBubbleSize val="0"/>
            </c:dLbl>
            <c:dLbl>
              <c:idx val="4"/>
              <c:tx>
                <c:rich>
                  <a:bodyPr/>
                  <a:lstStyle/>
                  <a:p>
                    <a:r>
                      <a:rPr altLang="en-US" sz="1400" b="1"/>
                      <a:t>2件</a:t>
                    </a:r>
                    <a:endParaRPr altLang="en-US"/>
                  </a:p>
                </c:rich>
              </c:tx>
              <c:showLegendKey val="0"/>
              <c:showVal val="0"/>
              <c:showCatName val="0"/>
              <c:showSerName val="0"/>
              <c:showPercent val="0"/>
              <c:showBubbleSize val="0"/>
            </c:dLbl>
            <c:spPr>
              <a:noFill/>
              <a:ln w="27870">
                <a:noFill/>
              </a:ln>
            </c:spPr>
            <c:txPr>
              <a:bodyPr/>
              <a:lstStyle/>
              <a:p>
                <a:pPr>
                  <a:defRPr sz="1400" b="1"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dLbls>
          <c:cat>
            <c:numRef>
              <c:f>Sheet1!$B$1:$D$1</c:f>
              <c:numCache>
                <c:formatCode>General</c:formatCode>
                <c:ptCount val="3"/>
                <c:pt idx="0">
                  <c:v>2008</c:v>
                </c:pt>
                <c:pt idx="1">
                  <c:v>2009</c:v>
                </c:pt>
                <c:pt idx="2">
                  <c:v>2010</c:v>
                </c:pt>
              </c:numCache>
            </c:numRef>
          </c:cat>
          <c:val>
            <c:numRef>
              <c:f>Sheet1!$B$4:$D$4</c:f>
              <c:numCache>
                <c:formatCode>General</c:formatCode>
                <c:ptCount val="3"/>
                <c:pt idx="0">
                  <c:v>1</c:v>
                </c:pt>
                <c:pt idx="1">
                  <c:v>2</c:v>
                </c:pt>
                <c:pt idx="2">
                  <c:v>2</c:v>
                </c:pt>
              </c:numCache>
            </c:numRef>
          </c:val>
        </c:ser>
        <c:ser>
          <c:idx val="3"/>
          <c:order val="3"/>
          <c:tx>
            <c:strRef>
              <c:f>Sheet1!$A$5</c:f>
              <c:strCache>
                <c:ptCount val="1"/>
                <c:pt idx="0">
                  <c:v>１６～１９歳</c:v>
                </c:pt>
              </c:strCache>
            </c:strRef>
          </c:tx>
          <c:spPr>
            <a:solidFill>
              <a:srgbClr val="CCFFFF"/>
            </a:solidFill>
            <a:ln w="13935">
              <a:solidFill>
                <a:srgbClr val="000000"/>
              </a:solidFill>
              <a:prstDash val="solid"/>
            </a:ln>
          </c:spPr>
          <c:invertIfNegative val="0"/>
          <c:dLbls>
            <c:dLbl>
              <c:idx val="0"/>
              <c:layout>
                <c:manualLayout>
                  <c:x val="-0.10314811494538376"/>
                  <c:y val="-0.28527966803403271"/>
                </c:manualLayout>
              </c:layout>
              <c:tx>
                <c:rich>
                  <a:bodyPr/>
                  <a:lstStyle/>
                  <a:p>
                    <a:r>
                      <a:rPr lang="en-US" altLang="ja-JP" sz="1400" b="1"/>
                      <a:t>2</a:t>
                    </a:r>
                    <a:r>
                      <a:rPr lang="ja-JP" altLang="en-US" sz="1400" b="1"/>
                      <a:t>件</a:t>
                    </a:r>
                    <a:endParaRPr lang="ja-JP" altLang="en-US"/>
                  </a:p>
                </c:rich>
              </c:tx>
              <c:dLblPos val="ctr"/>
              <c:showLegendKey val="0"/>
              <c:showVal val="0"/>
              <c:showCatName val="0"/>
              <c:showSerName val="0"/>
              <c:showPercent val="0"/>
              <c:showBubbleSize val="0"/>
            </c:dLbl>
            <c:dLbl>
              <c:idx val="1"/>
              <c:layout/>
              <c:tx>
                <c:rich>
                  <a:bodyPr/>
                  <a:lstStyle/>
                  <a:p>
                    <a:r>
                      <a:rPr lang="en-US" altLang="ja-JP" sz="1400" b="1" dirty="0"/>
                      <a:t>1</a:t>
                    </a:r>
                    <a:r>
                      <a:rPr lang="ja-JP" altLang="en-US" sz="1400" b="1" dirty="0" smtClean="0"/>
                      <a:t>件</a:t>
                    </a:r>
                    <a:endParaRPr lang="ja-JP" altLang="en-US" dirty="0"/>
                  </a:p>
                </c:rich>
              </c:tx>
              <c:showLegendKey val="0"/>
              <c:showVal val="0"/>
              <c:showCatName val="0"/>
              <c:showSerName val="0"/>
              <c:showPercent val="0"/>
              <c:showBubbleSize val="0"/>
            </c:dLbl>
            <c:dLbl>
              <c:idx val="2"/>
              <c:delete val="1"/>
            </c:dLbl>
            <c:dLbl>
              <c:idx val="3"/>
              <c:tx>
                <c:rich>
                  <a:bodyPr/>
                  <a:lstStyle/>
                  <a:p>
                    <a:r>
                      <a:rPr altLang="en-US" sz="1400" b="1"/>
                      <a:t>1件</a:t>
                    </a:r>
                    <a:endParaRPr altLang="en-US"/>
                  </a:p>
                </c:rich>
              </c:tx>
              <c:dLblPos val="ctr"/>
              <c:showLegendKey val="0"/>
              <c:showVal val="0"/>
              <c:showCatName val="0"/>
              <c:showSerName val="0"/>
              <c:showPercent val="0"/>
              <c:showBubbleSize val="0"/>
            </c:dLbl>
            <c:dLbl>
              <c:idx val="4"/>
              <c:delete val="1"/>
            </c:dLbl>
            <c:spPr>
              <a:noFill/>
              <a:ln w="27870">
                <a:noFill/>
              </a:ln>
            </c:spPr>
            <c:txPr>
              <a:bodyPr/>
              <a:lstStyle/>
              <a:p>
                <a:pPr>
                  <a:defRPr sz="1400" b="1"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dLbls>
          <c:cat>
            <c:numRef>
              <c:f>Sheet1!$B$1:$D$1</c:f>
              <c:numCache>
                <c:formatCode>General</c:formatCode>
                <c:ptCount val="3"/>
                <c:pt idx="0">
                  <c:v>2008</c:v>
                </c:pt>
                <c:pt idx="1">
                  <c:v>2009</c:v>
                </c:pt>
                <c:pt idx="2">
                  <c:v>2010</c:v>
                </c:pt>
              </c:numCache>
            </c:numRef>
          </c:cat>
          <c:val>
            <c:numRef>
              <c:f>Sheet1!$B$5:$D$5</c:f>
              <c:numCache>
                <c:formatCode>General</c:formatCode>
                <c:ptCount val="3"/>
                <c:pt idx="0">
                  <c:v>0</c:v>
                </c:pt>
                <c:pt idx="1">
                  <c:v>1</c:v>
                </c:pt>
                <c:pt idx="2">
                  <c:v>0</c:v>
                </c:pt>
              </c:numCache>
            </c:numRef>
          </c:val>
        </c:ser>
        <c:dLbls>
          <c:showLegendKey val="0"/>
          <c:showVal val="1"/>
          <c:showCatName val="0"/>
          <c:showSerName val="0"/>
          <c:showPercent val="0"/>
          <c:showBubbleSize val="0"/>
        </c:dLbls>
        <c:gapWidth val="50"/>
        <c:overlap val="100"/>
        <c:axId val="34099584"/>
        <c:axId val="34101120"/>
      </c:barChart>
      <c:catAx>
        <c:axId val="34099584"/>
        <c:scaling>
          <c:orientation val="minMax"/>
        </c:scaling>
        <c:delete val="0"/>
        <c:axPos val="l"/>
        <c:numFmt formatCode="General" sourceLinked="1"/>
        <c:majorTickMark val="in"/>
        <c:minorTickMark val="none"/>
        <c:tickLblPos val="nextTo"/>
        <c:spPr>
          <a:ln w="3484">
            <a:solidFill>
              <a:srgbClr val="000000"/>
            </a:solidFill>
            <a:prstDash val="solid"/>
          </a:ln>
        </c:spPr>
        <c:txPr>
          <a:bodyPr rot="0" vert="horz"/>
          <a:lstStyle/>
          <a:p>
            <a:pPr>
              <a:defRPr sz="1200" b="0" i="0" u="none" strike="noStrike" baseline="0">
                <a:solidFill>
                  <a:srgbClr val="000000"/>
                </a:solidFill>
                <a:latin typeface="ＭＳ Ｐゴシック"/>
                <a:ea typeface="ＭＳ Ｐゴシック"/>
                <a:cs typeface="ＭＳ Ｐゴシック"/>
              </a:defRPr>
            </a:pPr>
            <a:endParaRPr lang="ja-JP"/>
          </a:p>
        </c:txPr>
        <c:crossAx val="34101120"/>
        <c:crosses val="autoZero"/>
        <c:auto val="1"/>
        <c:lblAlgn val="ctr"/>
        <c:lblOffset val="100"/>
        <c:tickLblSkip val="1"/>
        <c:tickMarkSkip val="1"/>
        <c:noMultiLvlLbl val="0"/>
      </c:catAx>
      <c:valAx>
        <c:axId val="34101120"/>
        <c:scaling>
          <c:orientation val="minMax"/>
          <c:max val="1"/>
        </c:scaling>
        <c:delete val="0"/>
        <c:axPos val="b"/>
        <c:majorGridlines>
          <c:spPr>
            <a:ln w="3484">
              <a:solidFill>
                <a:srgbClr val="000000"/>
              </a:solidFill>
              <a:prstDash val="solid"/>
            </a:ln>
          </c:spPr>
        </c:majorGridlines>
        <c:numFmt formatCode="0%" sourceLinked="1"/>
        <c:majorTickMark val="in"/>
        <c:minorTickMark val="none"/>
        <c:tickLblPos val="nextTo"/>
        <c:spPr>
          <a:ln w="3484">
            <a:solidFill>
              <a:srgbClr val="000000"/>
            </a:solidFill>
            <a:prstDash val="solid"/>
          </a:ln>
        </c:spPr>
        <c:txPr>
          <a:bodyPr rot="0" vert="horz"/>
          <a:lstStyle/>
          <a:p>
            <a:pPr>
              <a:defRPr sz="1400" b="0" i="0" u="none" strike="noStrike" baseline="0">
                <a:solidFill>
                  <a:srgbClr val="000000"/>
                </a:solidFill>
                <a:latin typeface="ＭＳ Ｐゴシック"/>
                <a:ea typeface="ＭＳ Ｐゴシック"/>
                <a:cs typeface="ＭＳ Ｐゴシック"/>
              </a:defRPr>
            </a:pPr>
            <a:endParaRPr lang="ja-JP"/>
          </a:p>
        </c:txPr>
        <c:crossAx val="34099584"/>
        <c:crosses val="autoZero"/>
        <c:crossBetween val="between"/>
        <c:majorUnit val="0.2"/>
      </c:valAx>
      <c:spPr>
        <a:noFill/>
        <a:ln w="13935">
          <a:solidFill>
            <a:srgbClr val="808080"/>
          </a:solidFill>
          <a:prstDash val="solid"/>
        </a:ln>
      </c:spPr>
    </c:plotArea>
    <c:legend>
      <c:legendPos val="l"/>
      <c:layout>
        <c:manualLayout>
          <c:xMode val="edge"/>
          <c:yMode val="edge"/>
          <c:x val="0"/>
          <c:y val="3.8610038610038611E-3"/>
          <c:w val="0.13712374581939799"/>
          <c:h val="0.51147267571541633"/>
        </c:manualLayout>
      </c:layout>
      <c:overlay val="0"/>
      <c:spPr>
        <a:solidFill>
          <a:srgbClr val="FFFFFF"/>
        </a:solidFill>
        <a:ln w="3484">
          <a:solidFill>
            <a:srgbClr val="000000"/>
          </a:solidFill>
          <a:prstDash val="solid"/>
        </a:ln>
      </c:spPr>
      <c:txPr>
        <a:bodyPr/>
        <a:lstStyle/>
        <a:p>
          <a:pPr>
            <a:defRPr sz="1400" b="0" i="0" u="none" strike="noStrike" baseline="0">
              <a:solidFill>
                <a:srgbClr val="000000"/>
              </a:solidFill>
              <a:latin typeface="ＭＳ Ｐゴシック"/>
              <a:ea typeface="ＭＳ Ｐゴシック"/>
              <a:cs typeface="ＭＳ Ｐゴシック"/>
            </a:defRPr>
          </a:pPr>
          <a:endParaRPr lang="ja-JP"/>
        </a:p>
      </c:txPr>
    </c:legend>
    <c:plotVisOnly val="1"/>
    <c:dispBlanksAs val="gap"/>
    <c:showDLblsOverMax val="0"/>
  </c:chart>
  <c:spPr>
    <a:noFill/>
    <a:ln>
      <a:noFill/>
    </a:ln>
  </c:spPr>
  <c:txPr>
    <a:bodyPr/>
    <a:lstStyle/>
    <a:p>
      <a:pPr>
        <a:defRPr sz="1317"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15565762613007E-2"/>
          <c:y val="5.3042352019366266E-2"/>
          <c:w val="0.76265833090308155"/>
          <c:h val="0.81272597391712809"/>
        </c:manualLayout>
      </c:layout>
      <c:barChart>
        <c:barDir val="col"/>
        <c:grouping val="stacked"/>
        <c:varyColors val="0"/>
        <c:ser>
          <c:idx val="0"/>
          <c:order val="0"/>
          <c:tx>
            <c:strRef>
              <c:f>Sheet1!$B$1</c:f>
              <c:strCache>
                <c:ptCount val="1"/>
                <c:pt idx="0">
                  <c:v>その他</c:v>
                </c:pt>
              </c:strCache>
            </c:strRef>
          </c:tx>
          <c:invertIfNegative val="0"/>
          <c:dLbls>
            <c:txPr>
              <a:bodyPr/>
              <a:lstStyle/>
              <a:p>
                <a:pPr>
                  <a:defRPr sz="1400" baseline="0"/>
                </a:pPr>
                <a:endParaRPr lang="ja-JP"/>
              </a:p>
            </c:txPr>
            <c:showLegendKey val="0"/>
            <c:showVal val="1"/>
            <c:showCatName val="0"/>
            <c:showSerName val="0"/>
            <c:showPercent val="0"/>
            <c:showBubbleSize val="0"/>
            <c:showLeaderLines val="0"/>
          </c:dLbls>
          <c:cat>
            <c:numRef>
              <c:f>Sheet1!$A$2:$A$8</c:f>
              <c:numCache>
                <c:formatCode>General</c:formatCode>
                <c:ptCount val="7"/>
                <c:pt idx="0">
                  <c:v>2009</c:v>
                </c:pt>
                <c:pt idx="1">
                  <c:v>2010</c:v>
                </c:pt>
                <c:pt idx="2">
                  <c:v>2011</c:v>
                </c:pt>
                <c:pt idx="3">
                  <c:v>2012</c:v>
                </c:pt>
                <c:pt idx="4">
                  <c:v>2013</c:v>
                </c:pt>
                <c:pt idx="5">
                  <c:v>2014</c:v>
                </c:pt>
                <c:pt idx="6">
                  <c:v>2015</c:v>
                </c:pt>
              </c:numCache>
            </c:numRef>
          </c:cat>
          <c:val>
            <c:numRef>
              <c:f>Sheet1!$B$2:$B$8</c:f>
              <c:numCache>
                <c:formatCode>General</c:formatCode>
                <c:ptCount val="7"/>
                <c:pt idx="0">
                  <c:v>21</c:v>
                </c:pt>
                <c:pt idx="1">
                  <c:v>25</c:v>
                </c:pt>
                <c:pt idx="2">
                  <c:v>17</c:v>
                </c:pt>
                <c:pt idx="3">
                  <c:v>21</c:v>
                </c:pt>
                <c:pt idx="4">
                  <c:v>27</c:v>
                </c:pt>
                <c:pt idx="5">
                  <c:v>25</c:v>
                </c:pt>
                <c:pt idx="6">
                  <c:v>32</c:v>
                </c:pt>
              </c:numCache>
            </c:numRef>
          </c:val>
        </c:ser>
        <c:ser>
          <c:idx val="1"/>
          <c:order val="1"/>
          <c:tx>
            <c:strRef>
              <c:f>Sheet1!$C$1</c:f>
              <c:strCache>
                <c:ptCount val="1"/>
                <c:pt idx="0">
                  <c:v>教室</c:v>
                </c:pt>
              </c:strCache>
            </c:strRef>
          </c:tx>
          <c:invertIfNegative val="0"/>
          <c:dLbls>
            <c:txPr>
              <a:bodyPr/>
              <a:lstStyle/>
              <a:p>
                <a:pPr>
                  <a:defRPr sz="1400" baseline="0"/>
                </a:pPr>
                <a:endParaRPr lang="ja-JP"/>
              </a:p>
            </c:txPr>
            <c:showLegendKey val="0"/>
            <c:showVal val="1"/>
            <c:showCatName val="0"/>
            <c:showSerName val="0"/>
            <c:showPercent val="0"/>
            <c:showBubbleSize val="0"/>
            <c:showLeaderLines val="0"/>
          </c:dLbls>
          <c:cat>
            <c:numRef>
              <c:f>Sheet1!$A$2:$A$8</c:f>
              <c:numCache>
                <c:formatCode>General</c:formatCode>
                <c:ptCount val="7"/>
                <c:pt idx="0">
                  <c:v>2009</c:v>
                </c:pt>
                <c:pt idx="1">
                  <c:v>2010</c:v>
                </c:pt>
                <c:pt idx="2">
                  <c:v>2011</c:v>
                </c:pt>
                <c:pt idx="3">
                  <c:v>2012</c:v>
                </c:pt>
                <c:pt idx="4">
                  <c:v>2013</c:v>
                </c:pt>
                <c:pt idx="5">
                  <c:v>2014</c:v>
                </c:pt>
                <c:pt idx="6">
                  <c:v>2015</c:v>
                </c:pt>
              </c:numCache>
            </c:numRef>
          </c:cat>
          <c:val>
            <c:numRef>
              <c:f>Sheet1!$C$2:$C$8</c:f>
              <c:numCache>
                <c:formatCode>General</c:formatCode>
                <c:ptCount val="7"/>
                <c:pt idx="0">
                  <c:v>13</c:v>
                </c:pt>
                <c:pt idx="1">
                  <c:v>12</c:v>
                </c:pt>
                <c:pt idx="2">
                  <c:v>12</c:v>
                </c:pt>
                <c:pt idx="3">
                  <c:v>10</c:v>
                </c:pt>
                <c:pt idx="4">
                  <c:v>14</c:v>
                </c:pt>
                <c:pt idx="5">
                  <c:v>17</c:v>
                </c:pt>
                <c:pt idx="6">
                  <c:v>18</c:v>
                </c:pt>
              </c:numCache>
            </c:numRef>
          </c:val>
        </c:ser>
        <c:ser>
          <c:idx val="2"/>
          <c:order val="2"/>
          <c:tx>
            <c:strRef>
              <c:f>Sheet1!$D$1</c:f>
              <c:strCache>
                <c:ptCount val="1"/>
                <c:pt idx="0">
                  <c:v>廊下・階段</c:v>
                </c:pt>
              </c:strCache>
            </c:strRef>
          </c:tx>
          <c:invertIfNegative val="0"/>
          <c:dLbls>
            <c:txPr>
              <a:bodyPr/>
              <a:lstStyle/>
              <a:p>
                <a:pPr>
                  <a:defRPr sz="1400" baseline="0"/>
                </a:pPr>
                <a:endParaRPr lang="ja-JP"/>
              </a:p>
            </c:txPr>
            <c:showLegendKey val="0"/>
            <c:showVal val="1"/>
            <c:showCatName val="0"/>
            <c:showSerName val="0"/>
            <c:showPercent val="0"/>
            <c:showBubbleSize val="0"/>
            <c:showLeaderLines val="0"/>
          </c:dLbls>
          <c:cat>
            <c:numRef>
              <c:f>Sheet1!$A$2:$A$8</c:f>
              <c:numCache>
                <c:formatCode>General</c:formatCode>
                <c:ptCount val="7"/>
                <c:pt idx="0">
                  <c:v>2009</c:v>
                </c:pt>
                <c:pt idx="1">
                  <c:v>2010</c:v>
                </c:pt>
                <c:pt idx="2">
                  <c:v>2011</c:v>
                </c:pt>
                <c:pt idx="3">
                  <c:v>2012</c:v>
                </c:pt>
                <c:pt idx="4">
                  <c:v>2013</c:v>
                </c:pt>
                <c:pt idx="5">
                  <c:v>2014</c:v>
                </c:pt>
                <c:pt idx="6">
                  <c:v>2015</c:v>
                </c:pt>
              </c:numCache>
            </c:numRef>
          </c:cat>
          <c:val>
            <c:numRef>
              <c:f>Sheet1!$D$2:$D$8</c:f>
              <c:numCache>
                <c:formatCode>General</c:formatCode>
                <c:ptCount val="7"/>
                <c:pt idx="0">
                  <c:v>15</c:v>
                </c:pt>
                <c:pt idx="1">
                  <c:v>14</c:v>
                </c:pt>
                <c:pt idx="2">
                  <c:v>11</c:v>
                </c:pt>
                <c:pt idx="3">
                  <c:v>6</c:v>
                </c:pt>
                <c:pt idx="4">
                  <c:v>17</c:v>
                </c:pt>
                <c:pt idx="5">
                  <c:v>5</c:v>
                </c:pt>
                <c:pt idx="6">
                  <c:v>10</c:v>
                </c:pt>
              </c:numCache>
            </c:numRef>
          </c:val>
        </c:ser>
        <c:ser>
          <c:idx val="3"/>
          <c:order val="3"/>
          <c:tx>
            <c:strRef>
              <c:f>Sheet1!$E$1</c:f>
              <c:strCache>
                <c:ptCount val="1"/>
                <c:pt idx="0">
                  <c:v>校庭</c:v>
                </c:pt>
              </c:strCache>
            </c:strRef>
          </c:tx>
          <c:spPr>
            <a:solidFill>
              <a:srgbClr val="1419EC"/>
            </a:solidFill>
          </c:spPr>
          <c:invertIfNegative val="0"/>
          <c:dLbls>
            <c:txPr>
              <a:bodyPr/>
              <a:lstStyle/>
              <a:p>
                <a:pPr>
                  <a:defRPr baseline="0">
                    <a:solidFill>
                      <a:schemeClr val="bg1"/>
                    </a:solidFill>
                  </a:defRPr>
                </a:pPr>
                <a:endParaRPr lang="ja-JP"/>
              </a:p>
            </c:txPr>
            <c:showLegendKey val="0"/>
            <c:showVal val="1"/>
            <c:showCatName val="0"/>
            <c:showSerName val="0"/>
            <c:showPercent val="0"/>
            <c:showBubbleSize val="0"/>
            <c:showLeaderLines val="0"/>
          </c:dLbls>
          <c:cat>
            <c:numRef>
              <c:f>Sheet1!$A$2:$A$8</c:f>
              <c:numCache>
                <c:formatCode>General</c:formatCode>
                <c:ptCount val="7"/>
                <c:pt idx="0">
                  <c:v>2009</c:v>
                </c:pt>
                <c:pt idx="1">
                  <c:v>2010</c:v>
                </c:pt>
                <c:pt idx="2">
                  <c:v>2011</c:v>
                </c:pt>
                <c:pt idx="3">
                  <c:v>2012</c:v>
                </c:pt>
                <c:pt idx="4">
                  <c:v>2013</c:v>
                </c:pt>
                <c:pt idx="5">
                  <c:v>2014</c:v>
                </c:pt>
                <c:pt idx="6">
                  <c:v>2015</c:v>
                </c:pt>
              </c:numCache>
            </c:numRef>
          </c:cat>
          <c:val>
            <c:numRef>
              <c:f>Sheet1!$E$2:$E$8</c:f>
              <c:numCache>
                <c:formatCode>General</c:formatCode>
                <c:ptCount val="7"/>
                <c:pt idx="0">
                  <c:v>36</c:v>
                </c:pt>
                <c:pt idx="1">
                  <c:v>59</c:v>
                </c:pt>
                <c:pt idx="2">
                  <c:v>36</c:v>
                </c:pt>
                <c:pt idx="3">
                  <c:v>36</c:v>
                </c:pt>
                <c:pt idx="4">
                  <c:v>39</c:v>
                </c:pt>
                <c:pt idx="5">
                  <c:v>30</c:v>
                </c:pt>
                <c:pt idx="6">
                  <c:v>30</c:v>
                </c:pt>
              </c:numCache>
            </c:numRef>
          </c:val>
        </c:ser>
        <c:ser>
          <c:idx val="4"/>
          <c:order val="4"/>
          <c:tx>
            <c:strRef>
              <c:f>Sheet1!$F$1</c:f>
              <c:strCache>
                <c:ptCount val="1"/>
                <c:pt idx="0">
                  <c:v>体育館</c:v>
                </c:pt>
              </c:strCache>
            </c:strRef>
          </c:tx>
          <c:spPr>
            <a:solidFill>
              <a:srgbClr val="339933"/>
            </a:solidFill>
          </c:spPr>
          <c:invertIfNegative val="0"/>
          <c:dLbls>
            <c:spPr>
              <a:noFill/>
            </c:spPr>
            <c:txPr>
              <a:bodyPr/>
              <a:lstStyle/>
              <a:p>
                <a:pPr>
                  <a:defRPr baseline="0">
                    <a:solidFill>
                      <a:schemeClr val="bg1"/>
                    </a:solidFill>
                  </a:defRPr>
                </a:pPr>
                <a:endParaRPr lang="ja-JP"/>
              </a:p>
            </c:txPr>
            <c:showLegendKey val="0"/>
            <c:showVal val="1"/>
            <c:showCatName val="0"/>
            <c:showSerName val="0"/>
            <c:showPercent val="0"/>
            <c:showBubbleSize val="0"/>
            <c:showLeaderLines val="0"/>
          </c:dLbls>
          <c:cat>
            <c:numRef>
              <c:f>Sheet1!$A$2:$A$8</c:f>
              <c:numCache>
                <c:formatCode>General</c:formatCode>
                <c:ptCount val="7"/>
                <c:pt idx="0">
                  <c:v>2009</c:v>
                </c:pt>
                <c:pt idx="1">
                  <c:v>2010</c:v>
                </c:pt>
                <c:pt idx="2">
                  <c:v>2011</c:v>
                </c:pt>
                <c:pt idx="3">
                  <c:v>2012</c:v>
                </c:pt>
                <c:pt idx="4">
                  <c:v>2013</c:v>
                </c:pt>
                <c:pt idx="5">
                  <c:v>2014</c:v>
                </c:pt>
                <c:pt idx="6">
                  <c:v>2015</c:v>
                </c:pt>
              </c:numCache>
            </c:numRef>
          </c:cat>
          <c:val>
            <c:numRef>
              <c:f>Sheet1!$F$2:$F$8</c:f>
              <c:numCache>
                <c:formatCode>General</c:formatCode>
                <c:ptCount val="7"/>
                <c:pt idx="0">
                  <c:v>32</c:v>
                </c:pt>
                <c:pt idx="1">
                  <c:v>56</c:v>
                </c:pt>
                <c:pt idx="2">
                  <c:v>48</c:v>
                </c:pt>
                <c:pt idx="3">
                  <c:v>28</c:v>
                </c:pt>
                <c:pt idx="4">
                  <c:v>64</c:v>
                </c:pt>
                <c:pt idx="5">
                  <c:v>30</c:v>
                </c:pt>
                <c:pt idx="6">
                  <c:v>52</c:v>
                </c:pt>
              </c:numCache>
            </c:numRef>
          </c:val>
        </c:ser>
        <c:dLbls>
          <c:showLegendKey val="0"/>
          <c:showVal val="0"/>
          <c:showCatName val="0"/>
          <c:showSerName val="0"/>
          <c:showPercent val="0"/>
          <c:showBubbleSize val="0"/>
        </c:dLbls>
        <c:gapWidth val="150"/>
        <c:overlap val="100"/>
        <c:axId val="34024448"/>
        <c:axId val="34034432"/>
      </c:barChart>
      <c:catAx>
        <c:axId val="34024448"/>
        <c:scaling>
          <c:orientation val="minMax"/>
        </c:scaling>
        <c:delete val="0"/>
        <c:axPos val="b"/>
        <c:numFmt formatCode="General" sourceLinked="1"/>
        <c:majorTickMark val="out"/>
        <c:minorTickMark val="none"/>
        <c:tickLblPos val="nextTo"/>
        <c:crossAx val="34034432"/>
        <c:crosses val="autoZero"/>
        <c:auto val="1"/>
        <c:lblAlgn val="ctr"/>
        <c:lblOffset val="100"/>
        <c:noMultiLvlLbl val="0"/>
      </c:catAx>
      <c:valAx>
        <c:axId val="34034432"/>
        <c:scaling>
          <c:orientation val="minMax"/>
        </c:scaling>
        <c:delete val="0"/>
        <c:axPos val="l"/>
        <c:majorGridlines/>
        <c:numFmt formatCode="General" sourceLinked="1"/>
        <c:majorTickMark val="out"/>
        <c:minorTickMark val="none"/>
        <c:tickLblPos val="nextTo"/>
        <c:crossAx val="34024448"/>
        <c:crosses val="autoZero"/>
        <c:crossBetween val="between"/>
        <c:majorUnit val="30"/>
      </c:valAx>
    </c:plotArea>
    <c:legend>
      <c:legendPos val="r"/>
      <c:layout>
        <c:manualLayout>
          <c:xMode val="edge"/>
          <c:yMode val="edge"/>
          <c:x val="0.86750534655390288"/>
          <c:y val="5.4109484911033262E-2"/>
          <c:w val="0.12323539418683774"/>
          <c:h val="0.83299102244000178"/>
        </c:manualLayout>
      </c:layout>
      <c:overlay val="0"/>
    </c:legend>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180348984154769E-2"/>
          <c:y val="5.5989149353775504E-2"/>
          <c:w val="0.78117684942160004"/>
          <c:h val="0.80232186135696859"/>
        </c:manualLayout>
      </c:layout>
      <c:barChart>
        <c:barDir val="col"/>
        <c:grouping val="stacked"/>
        <c:varyColors val="0"/>
        <c:ser>
          <c:idx val="0"/>
          <c:order val="0"/>
          <c:tx>
            <c:strRef>
              <c:f>Sheet1!$B$1</c:f>
              <c:strCache>
                <c:ptCount val="1"/>
                <c:pt idx="0">
                  <c:v>その他</c:v>
                </c:pt>
              </c:strCache>
            </c:strRef>
          </c:tx>
          <c:invertIfNegative val="0"/>
          <c:dLbls>
            <c:txPr>
              <a:bodyPr/>
              <a:lstStyle/>
              <a:p>
                <a:pPr>
                  <a:defRPr sz="1400" baseline="0"/>
                </a:pPr>
                <a:endParaRPr lang="ja-JP"/>
              </a:p>
            </c:txPr>
            <c:showLegendKey val="0"/>
            <c:showVal val="1"/>
            <c:showCatName val="0"/>
            <c:showSerName val="0"/>
            <c:showPercent val="0"/>
            <c:showBubbleSize val="0"/>
            <c:showLeaderLines val="0"/>
          </c:dLbls>
          <c:cat>
            <c:numRef>
              <c:f>Sheet1!$A$2:$A$8</c:f>
              <c:numCache>
                <c:formatCode>General</c:formatCode>
                <c:ptCount val="7"/>
                <c:pt idx="0">
                  <c:v>2009</c:v>
                </c:pt>
                <c:pt idx="1">
                  <c:v>2010</c:v>
                </c:pt>
                <c:pt idx="2">
                  <c:v>2011</c:v>
                </c:pt>
                <c:pt idx="3">
                  <c:v>2012</c:v>
                </c:pt>
                <c:pt idx="4">
                  <c:v>2013</c:v>
                </c:pt>
                <c:pt idx="5">
                  <c:v>2014</c:v>
                </c:pt>
                <c:pt idx="6">
                  <c:v>2015</c:v>
                </c:pt>
              </c:numCache>
            </c:numRef>
          </c:cat>
          <c:val>
            <c:numRef>
              <c:f>Sheet1!$B$2:$B$8</c:f>
              <c:numCache>
                <c:formatCode>General</c:formatCode>
                <c:ptCount val="7"/>
                <c:pt idx="0">
                  <c:v>7</c:v>
                </c:pt>
                <c:pt idx="1">
                  <c:v>5</c:v>
                </c:pt>
                <c:pt idx="2">
                  <c:v>6</c:v>
                </c:pt>
                <c:pt idx="3">
                  <c:v>5</c:v>
                </c:pt>
                <c:pt idx="4">
                  <c:v>6</c:v>
                </c:pt>
                <c:pt idx="5">
                  <c:v>7</c:v>
                </c:pt>
                <c:pt idx="6">
                  <c:v>9</c:v>
                </c:pt>
              </c:numCache>
            </c:numRef>
          </c:val>
        </c:ser>
        <c:ser>
          <c:idx val="1"/>
          <c:order val="1"/>
          <c:tx>
            <c:strRef>
              <c:f>Sheet1!$C$1</c:f>
              <c:strCache>
                <c:ptCount val="1"/>
                <c:pt idx="0">
                  <c:v>園庭</c:v>
                </c:pt>
              </c:strCache>
            </c:strRef>
          </c:tx>
          <c:invertIfNegative val="0"/>
          <c:dLbls>
            <c:txPr>
              <a:bodyPr/>
              <a:lstStyle/>
              <a:p>
                <a:pPr>
                  <a:defRPr sz="1400" baseline="0"/>
                </a:pPr>
                <a:endParaRPr lang="ja-JP"/>
              </a:p>
            </c:txPr>
            <c:showLegendKey val="0"/>
            <c:showVal val="1"/>
            <c:showCatName val="0"/>
            <c:showSerName val="0"/>
            <c:showPercent val="0"/>
            <c:showBubbleSize val="0"/>
            <c:showLeaderLines val="0"/>
          </c:dLbls>
          <c:cat>
            <c:numRef>
              <c:f>Sheet1!$A$2:$A$8</c:f>
              <c:numCache>
                <c:formatCode>General</c:formatCode>
                <c:ptCount val="7"/>
                <c:pt idx="0">
                  <c:v>2009</c:v>
                </c:pt>
                <c:pt idx="1">
                  <c:v>2010</c:v>
                </c:pt>
                <c:pt idx="2">
                  <c:v>2011</c:v>
                </c:pt>
                <c:pt idx="3">
                  <c:v>2012</c:v>
                </c:pt>
                <c:pt idx="4">
                  <c:v>2013</c:v>
                </c:pt>
                <c:pt idx="5">
                  <c:v>2014</c:v>
                </c:pt>
                <c:pt idx="6">
                  <c:v>2015</c:v>
                </c:pt>
              </c:numCache>
            </c:numRef>
          </c:cat>
          <c:val>
            <c:numRef>
              <c:f>Sheet1!$C$2:$C$8</c:f>
              <c:numCache>
                <c:formatCode>General</c:formatCode>
                <c:ptCount val="7"/>
                <c:pt idx="0">
                  <c:v>2</c:v>
                </c:pt>
                <c:pt idx="1">
                  <c:v>1</c:v>
                </c:pt>
                <c:pt idx="2">
                  <c:v>4</c:v>
                </c:pt>
                <c:pt idx="3">
                  <c:v>4</c:v>
                </c:pt>
                <c:pt idx="4">
                  <c:v>3</c:v>
                </c:pt>
                <c:pt idx="5">
                  <c:v>4</c:v>
                </c:pt>
                <c:pt idx="6">
                  <c:v>4</c:v>
                </c:pt>
              </c:numCache>
            </c:numRef>
          </c:val>
        </c:ser>
        <c:ser>
          <c:idx val="2"/>
          <c:order val="2"/>
          <c:tx>
            <c:strRef>
              <c:f>Sheet1!$D$1</c:f>
              <c:strCache>
                <c:ptCount val="1"/>
                <c:pt idx="0">
                  <c:v>遊具</c:v>
                </c:pt>
              </c:strCache>
            </c:strRef>
          </c:tx>
          <c:invertIfNegative val="0"/>
          <c:dLbls>
            <c:dLbl>
              <c:idx val="3"/>
              <c:delete val="1"/>
            </c:dLbl>
            <c:dLbl>
              <c:idx val="4"/>
              <c:delete val="1"/>
            </c:dLbl>
            <c:txPr>
              <a:bodyPr/>
              <a:lstStyle/>
              <a:p>
                <a:pPr>
                  <a:defRPr sz="1400" baseline="0"/>
                </a:pPr>
                <a:endParaRPr lang="ja-JP"/>
              </a:p>
            </c:txPr>
            <c:showLegendKey val="0"/>
            <c:showVal val="1"/>
            <c:showCatName val="0"/>
            <c:showSerName val="0"/>
            <c:showPercent val="0"/>
            <c:showBubbleSize val="0"/>
            <c:showLeaderLines val="0"/>
          </c:dLbls>
          <c:cat>
            <c:numRef>
              <c:f>Sheet1!$A$2:$A$8</c:f>
              <c:numCache>
                <c:formatCode>General</c:formatCode>
                <c:ptCount val="7"/>
                <c:pt idx="0">
                  <c:v>2009</c:v>
                </c:pt>
                <c:pt idx="1">
                  <c:v>2010</c:v>
                </c:pt>
                <c:pt idx="2">
                  <c:v>2011</c:v>
                </c:pt>
                <c:pt idx="3">
                  <c:v>2012</c:v>
                </c:pt>
                <c:pt idx="4">
                  <c:v>2013</c:v>
                </c:pt>
                <c:pt idx="5">
                  <c:v>2014</c:v>
                </c:pt>
                <c:pt idx="6">
                  <c:v>2015</c:v>
                </c:pt>
              </c:numCache>
            </c:numRef>
          </c:cat>
          <c:val>
            <c:numRef>
              <c:f>Sheet1!$D$2:$D$8</c:f>
              <c:numCache>
                <c:formatCode>General</c:formatCode>
                <c:ptCount val="7"/>
                <c:pt idx="0">
                  <c:v>5</c:v>
                </c:pt>
                <c:pt idx="1">
                  <c:v>2</c:v>
                </c:pt>
                <c:pt idx="2">
                  <c:v>8</c:v>
                </c:pt>
                <c:pt idx="3">
                  <c:v>0</c:v>
                </c:pt>
                <c:pt idx="4">
                  <c:v>0</c:v>
                </c:pt>
                <c:pt idx="5">
                  <c:v>5</c:v>
                </c:pt>
                <c:pt idx="6">
                  <c:v>3</c:v>
                </c:pt>
              </c:numCache>
            </c:numRef>
          </c:val>
        </c:ser>
        <c:ser>
          <c:idx val="3"/>
          <c:order val="3"/>
          <c:tx>
            <c:strRef>
              <c:f>Sheet1!$E$1</c:f>
              <c:strCache>
                <c:ptCount val="1"/>
                <c:pt idx="0">
                  <c:v>遊戯室</c:v>
                </c:pt>
              </c:strCache>
            </c:strRef>
          </c:tx>
          <c:spPr>
            <a:solidFill>
              <a:srgbClr val="1419EC"/>
            </a:solidFill>
          </c:spPr>
          <c:invertIfNegative val="0"/>
          <c:dLbls>
            <c:dLbl>
              <c:idx val="3"/>
              <c:layout>
                <c:manualLayout>
                  <c:x val="3.0864197530864196E-3"/>
                  <c:y val="0"/>
                </c:manualLayout>
              </c:layout>
              <c:showLegendKey val="0"/>
              <c:showVal val="1"/>
              <c:showCatName val="0"/>
              <c:showSerName val="0"/>
              <c:showPercent val="0"/>
              <c:showBubbleSize val="0"/>
            </c:dLbl>
            <c:txPr>
              <a:bodyPr/>
              <a:lstStyle/>
              <a:p>
                <a:pPr>
                  <a:defRPr baseline="0">
                    <a:solidFill>
                      <a:schemeClr val="bg1"/>
                    </a:solidFill>
                  </a:defRPr>
                </a:pPr>
                <a:endParaRPr lang="ja-JP"/>
              </a:p>
            </c:txPr>
            <c:showLegendKey val="0"/>
            <c:showVal val="1"/>
            <c:showCatName val="0"/>
            <c:showSerName val="0"/>
            <c:showPercent val="0"/>
            <c:showBubbleSize val="0"/>
            <c:showLeaderLines val="0"/>
          </c:dLbls>
          <c:cat>
            <c:numRef>
              <c:f>Sheet1!$A$2:$A$8</c:f>
              <c:numCache>
                <c:formatCode>General</c:formatCode>
                <c:ptCount val="7"/>
                <c:pt idx="0">
                  <c:v>2009</c:v>
                </c:pt>
                <c:pt idx="1">
                  <c:v>2010</c:v>
                </c:pt>
                <c:pt idx="2">
                  <c:v>2011</c:v>
                </c:pt>
                <c:pt idx="3">
                  <c:v>2012</c:v>
                </c:pt>
                <c:pt idx="4">
                  <c:v>2013</c:v>
                </c:pt>
                <c:pt idx="5">
                  <c:v>2014</c:v>
                </c:pt>
                <c:pt idx="6">
                  <c:v>2015</c:v>
                </c:pt>
              </c:numCache>
            </c:numRef>
          </c:cat>
          <c:val>
            <c:numRef>
              <c:f>Sheet1!$E$2:$E$8</c:f>
              <c:numCache>
                <c:formatCode>General</c:formatCode>
                <c:ptCount val="7"/>
                <c:pt idx="0">
                  <c:v>4</c:v>
                </c:pt>
                <c:pt idx="1">
                  <c:v>6</c:v>
                </c:pt>
                <c:pt idx="2">
                  <c:v>7</c:v>
                </c:pt>
                <c:pt idx="3">
                  <c:v>1</c:v>
                </c:pt>
                <c:pt idx="4">
                  <c:v>4</c:v>
                </c:pt>
                <c:pt idx="5">
                  <c:v>6</c:v>
                </c:pt>
                <c:pt idx="6">
                  <c:v>5</c:v>
                </c:pt>
              </c:numCache>
            </c:numRef>
          </c:val>
        </c:ser>
        <c:ser>
          <c:idx val="4"/>
          <c:order val="4"/>
          <c:tx>
            <c:strRef>
              <c:f>Sheet1!$F$1</c:f>
              <c:strCache>
                <c:ptCount val="1"/>
                <c:pt idx="0">
                  <c:v>保育室</c:v>
                </c:pt>
              </c:strCache>
            </c:strRef>
          </c:tx>
          <c:spPr>
            <a:solidFill>
              <a:srgbClr val="339933"/>
            </a:solidFill>
          </c:spPr>
          <c:invertIfNegative val="0"/>
          <c:dLbls>
            <c:spPr>
              <a:noFill/>
            </c:spPr>
            <c:txPr>
              <a:bodyPr/>
              <a:lstStyle/>
              <a:p>
                <a:pPr>
                  <a:defRPr baseline="0">
                    <a:solidFill>
                      <a:schemeClr val="bg1"/>
                    </a:solidFill>
                  </a:defRPr>
                </a:pPr>
                <a:endParaRPr lang="ja-JP"/>
              </a:p>
            </c:txPr>
            <c:showLegendKey val="0"/>
            <c:showVal val="1"/>
            <c:showCatName val="0"/>
            <c:showSerName val="0"/>
            <c:showPercent val="0"/>
            <c:showBubbleSize val="0"/>
            <c:showLeaderLines val="0"/>
          </c:dLbls>
          <c:cat>
            <c:numRef>
              <c:f>Sheet1!$A$2:$A$8</c:f>
              <c:numCache>
                <c:formatCode>General</c:formatCode>
                <c:ptCount val="7"/>
                <c:pt idx="0">
                  <c:v>2009</c:v>
                </c:pt>
                <c:pt idx="1">
                  <c:v>2010</c:v>
                </c:pt>
                <c:pt idx="2">
                  <c:v>2011</c:v>
                </c:pt>
                <c:pt idx="3">
                  <c:v>2012</c:v>
                </c:pt>
                <c:pt idx="4">
                  <c:v>2013</c:v>
                </c:pt>
                <c:pt idx="5">
                  <c:v>2014</c:v>
                </c:pt>
                <c:pt idx="6">
                  <c:v>2015</c:v>
                </c:pt>
              </c:numCache>
            </c:numRef>
          </c:cat>
          <c:val>
            <c:numRef>
              <c:f>Sheet1!$F$2:$F$8</c:f>
              <c:numCache>
                <c:formatCode>General</c:formatCode>
                <c:ptCount val="7"/>
                <c:pt idx="0">
                  <c:v>2</c:v>
                </c:pt>
                <c:pt idx="1">
                  <c:v>7</c:v>
                </c:pt>
                <c:pt idx="2">
                  <c:v>2</c:v>
                </c:pt>
                <c:pt idx="3">
                  <c:v>5</c:v>
                </c:pt>
                <c:pt idx="4">
                  <c:v>10</c:v>
                </c:pt>
                <c:pt idx="5">
                  <c:v>10</c:v>
                </c:pt>
                <c:pt idx="6">
                  <c:v>8</c:v>
                </c:pt>
              </c:numCache>
            </c:numRef>
          </c:val>
        </c:ser>
        <c:dLbls>
          <c:showLegendKey val="0"/>
          <c:showVal val="0"/>
          <c:showCatName val="0"/>
          <c:showSerName val="0"/>
          <c:showPercent val="0"/>
          <c:showBubbleSize val="0"/>
        </c:dLbls>
        <c:gapWidth val="150"/>
        <c:overlap val="100"/>
        <c:axId val="34557952"/>
        <c:axId val="34559488"/>
      </c:barChart>
      <c:catAx>
        <c:axId val="34557952"/>
        <c:scaling>
          <c:orientation val="minMax"/>
        </c:scaling>
        <c:delete val="0"/>
        <c:axPos val="b"/>
        <c:numFmt formatCode="General" sourceLinked="1"/>
        <c:majorTickMark val="out"/>
        <c:minorTickMark val="none"/>
        <c:tickLblPos val="nextTo"/>
        <c:crossAx val="34559488"/>
        <c:crosses val="autoZero"/>
        <c:auto val="1"/>
        <c:lblAlgn val="ctr"/>
        <c:lblOffset val="100"/>
        <c:noMultiLvlLbl val="0"/>
      </c:catAx>
      <c:valAx>
        <c:axId val="34559488"/>
        <c:scaling>
          <c:orientation val="minMax"/>
        </c:scaling>
        <c:delete val="0"/>
        <c:axPos val="l"/>
        <c:majorGridlines/>
        <c:numFmt formatCode="General" sourceLinked="1"/>
        <c:majorTickMark val="out"/>
        <c:minorTickMark val="none"/>
        <c:tickLblPos val="nextTo"/>
        <c:crossAx val="34557952"/>
        <c:crosses val="autoZero"/>
        <c:crossBetween val="between"/>
      </c:valAx>
    </c:plotArea>
    <c:legend>
      <c:legendPos val="r"/>
      <c:layout/>
      <c:overlay val="0"/>
    </c:legend>
    <c:plotVisOnly val="1"/>
    <c:dispBlanksAs val="gap"/>
    <c:showDLblsOverMax val="0"/>
  </c:chart>
  <c:txPr>
    <a:bodyPr/>
    <a:lstStyle/>
    <a:p>
      <a:pPr>
        <a:defRPr sz="1800"/>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0.185</cdr:x>
      <cdr:y>0.33333</cdr:y>
    </cdr:from>
    <cdr:to>
      <cdr:x>0.2725</cdr:x>
      <cdr:y>0.74041</cdr:y>
    </cdr:to>
    <cdr:sp macro="" textlink="">
      <cdr:nvSpPr>
        <cdr:cNvPr id="2" name="円/楕円 1"/>
        <cdr:cNvSpPr/>
      </cdr:nvSpPr>
      <cdr:spPr>
        <a:xfrm xmlns:a="http://schemas.openxmlformats.org/drawingml/2006/main">
          <a:off x="1522512" y="1296143"/>
          <a:ext cx="720090" cy="1582903"/>
        </a:xfrm>
        <a:prstGeom xmlns:a="http://schemas.openxmlformats.org/drawingml/2006/main" prst="ellipse">
          <a:avLst/>
        </a:prstGeom>
        <a:noFill xmlns:a="http://schemas.openxmlformats.org/drawingml/2006/main"/>
        <a:ln xmlns:a="http://schemas.openxmlformats.org/drawingml/2006/main" w="508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0.29875</cdr:x>
      <cdr:y>0.189</cdr:y>
    </cdr:from>
    <cdr:to>
      <cdr:x>0.38625</cdr:x>
      <cdr:y>0.65424</cdr:y>
    </cdr:to>
    <cdr:sp macro="" textlink="">
      <cdr:nvSpPr>
        <cdr:cNvPr id="3" name="円/楕円 2"/>
        <cdr:cNvSpPr/>
      </cdr:nvSpPr>
      <cdr:spPr>
        <a:xfrm xmlns:a="http://schemas.openxmlformats.org/drawingml/2006/main">
          <a:off x="2458616" y="936104"/>
          <a:ext cx="720080" cy="2304256"/>
        </a:xfrm>
        <a:prstGeom xmlns:a="http://schemas.openxmlformats.org/drawingml/2006/main" prst="ellipse">
          <a:avLst/>
        </a:prstGeom>
        <a:noFill xmlns:a="http://schemas.openxmlformats.org/drawingml/2006/main"/>
        <a:ln xmlns:a="http://schemas.openxmlformats.org/drawingml/2006/main" w="508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633"/>
          </a:xfrm>
          <a:prstGeom prst="rect">
            <a:avLst/>
          </a:prstGeom>
        </p:spPr>
        <p:txBody>
          <a:bodyPr vert="horz" lIns="91440" tIns="45720" rIns="91440" bIns="45720" rtlCol="0"/>
          <a:lstStyle>
            <a:lvl1pPr algn="r">
              <a:defRPr sz="1200"/>
            </a:lvl1pPr>
          </a:lstStyle>
          <a:p>
            <a:fld id="{32C40673-E3FE-4366-BDAE-DA02AB140D05}" type="datetimeFigureOut">
              <a:rPr kumimoji="1" lang="ja-JP" altLang="en-US" smtClean="0"/>
              <a:t>2016/8/4</a:t>
            </a:fld>
            <a:endParaRPr kumimoji="1" lang="ja-JP" altLang="en-US"/>
          </a:p>
        </p:txBody>
      </p:sp>
      <p:sp>
        <p:nvSpPr>
          <p:cNvPr id="4" name="フッター プレースホルダー 3"/>
          <p:cNvSpPr>
            <a:spLocks noGrp="1"/>
          </p:cNvSpPr>
          <p:nvPr>
            <p:ph type="ftr" sz="quarter" idx="2"/>
          </p:nvPr>
        </p:nvSpPr>
        <p:spPr>
          <a:xfrm>
            <a:off x="0" y="9377316"/>
            <a:ext cx="2918831"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7316"/>
            <a:ext cx="2918831" cy="493633"/>
          </a:xfrm>
          <a:prstGeom prst="rect">
            <a:avLst/>
          </a:prstGeom>
        </p:spPr>
        <p:txBody>
          <a:bodyPr vert="horz" lIns="91440" tIns="45720" rIns="91440" bIns="45720" rtlCol="0" anchor="b"/>
          <a:lstStyle>
            <a:lvl1pPr algn="r">
              <a:defRPr sz="1200"/>
            </a:lvl1pPr>
          </a:lstStyle>
          <a:p>
            <a:fld id="{6ECB4E54-DCD5-41D8-9C00-A45D71AEE292}" type="slidenum">
              <a:rPr kumimoji="1" lang="ja-JP" altLang="en-US" smtClean="0"/>
              <a:t>‹#›</a:t>
            </a:fld>
            <a:endParaRPr kumimoji="1" lang="ja-JP" altLang="en-US"/>
          </a:p>
        </p:txBody>
      </p:sp>
    </p:spTree>
    <p:extLst>
      <p:ext uri="{BB962C8B-B14F-4D97-AF65-F5344CB8AC3E}">
        <p14:creationId xmlns:p14="http://schemas.microsoft.com/office/powerpoint/2010/main" val="2036877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633"/>
          </a:xfrm>
          <a:prstGeom prst="rect">
            <a:avLst/>
          </a:prstGeom>
        </p:spPr>
        <p:txBody>
          <a:bodyPr vert="horz" lIns="91440" tIns="45720" rIns="91440" bIns="45720" rtlCol="0"/>
          <a:lstStyle>
            <a:lvl1pPr algn="r">
              <a:defRPr sz="1200"/>
            </a:lvl1pPr>
          </a:lstStyle>
          <a:p>
            <a:fld id="{66E3D9A1-C546-4705-8AE5-FF5730E4E66C}" type="datetimeFigureOut">
              <a:rPr kumimoji="1" lang="ja-JP" altLang="en-US" smtClean="0"/>
              <a:t>2016/8/4</a:t>
            </a:fld>
            <a:endParaRPr kumimoji="1" lang="ja-JP" altLang="en-US"/>
          </a:p>
        </p:txBody>
      </p:sp>
      <p:sp>
        <p:nvSpPr>
          <p:cNvPr id="4" name="スライド イメージ プレースホルダー 3"/>
          <p:cNvSpPr>
            <a:spLocks noGrp="1" noRot="1" noChangeAspect="1"/>
          </p:cNvSpPr>
          <p:nvPr>
            <p:ph type="sldImg" idx="2"/>
          </p:nvPr>
        </p:nvSpPr>
        <p:spPr>
          <a:xfrm>
            <a:off x="900113" y="739775"/>
            <a:ext cx="4935537"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9515"/>
            <a:ext cx="538861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18831"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7316"/>
            <a:ext cx="2918831" cy="493633"/>
          </a:xfrm>
          <a:prstGeom prst="rect">
            <a:avLst/>
          </a:prstGeom>
        </p:spPr>
        <p:txBody>
          <a:bodyPr vert="horz" lIns="91440" tIns="45720" rIns="91440" bIns="45720" rtlCol="0" anchor="b"/>
          <a:lstStyle>
            <a:lvl1pPr algn="r">
              <a:defRPr sz="1200"/>
            </a:lvl1pPr>
          </a:lstStyle>
          <a:p>
            <a:fld id="{ABA08F61-0944-4F65-8AAC-9D23E05C09C7}" type="slidenum">
              <a:rPr kumimoji="1" lang="ja-JP" altLang="en-US" smtClean="0"/>
              <a:t>‹#›</a:t>
            </a:fld>
            <a:endParaRPr kumimoji="1" lang="ja-JP" altLang="en-US"/>
          </a:p>
        </p:txBody>
      </p:sp>
    </p:spTree>
    <p:extLst>
      <p:ext uri="{BB962C8B-B14F-4D97-AF65-F5344CB8AC3E}">
        <p14:creationId xmlns:p14="http://schemas.microsoft.com/office/powerpoint/2010/main" val="20443890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子どもの安全対策委員会、委員長の日岐です。子どもの安全対策委員会の取組みを発表します。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a:t>
            </a:fld>
            <a:endParaRPr kumimoji="1" lang="ja-JP" altLang="en-US"/>
          </a:p>
        </p:txBody>
      </p:sp>
    </p:spTree>
    <p:extLst>
      <p:ext uri="{BB962C8B-B14F-4D97-AF65-F5344CB8AC3E}">
        <p14:creationId xmlns:p14="http://schemas.microsoft.com/office/powerpoint/2010/main" val="36979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次にそれぞれのプログラムについて説明します。まずは「ケガ予防推進プログラム」ですが、</a:t>
            </a:r>
            <a:r>
              <a:rPr kumimoji="1" lang="en-US" altLang="ja-JP" dirty="0" smtClean="0"/>
              <a:t>『</a:t>
            </a:r>
            <a:r>
              <a:rPr kumimoji="1" lang="ja-JP" altLang="en-US" dirty="0" smtClean="0"/>
              <a:t>小中学校は体育館・校庭、保育園は保育室・遊戯室・遊具でのケガが多い</a:t>
            </a:r>
            <a:r>
              <a:rPr kumimoji="1" lang="en-US" altLang="ja-JP" dirty="0" smtClean="0"/>
              <a:t>』</a:t>
            </a:r>
            <a:r>
              <a:rPr kumimoji="1" lang="ja-JP" altLang="en-US" dirty="0" smtClean="0"/>
              <a:t>との課題に対し、目標を「小中学校及び保育園におけるケガの発生件数を減らす」としました。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活動内容としては、小学校におけるケガ多発箇所マップの作成と、保育園・小学校における安全教室を活用してケガの発生予防啓発を図ってきました。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財源や対象、人材、評価における指標や測定については、記載のとおりです。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10</a:t>
            </a:fld>
            <a:endParaRPr kumimoji="1" lang="ja-JP" altLang="en-US"/>
          </a:p>
        </p:txBody>
      </p:sp>
    </p:spTree>
    <p:extLst>
      <p:ext uri="{BB962C8B-B14F-4D97-AF65-F5344CB8AC3E}">
        <p14:creationId xmlns:p14="http://schemas.microsoft.com/office/powerpoint/2010/main" val="4218705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左の写真は、校内のケガ多発箇所をマップ化したものです。対策委員会の要請を受け、各小学校で作成しました。真ん中下のシールは実際の危険箇所に貼って、注意喚起を促すシールです。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右の写真は安全教室の模様です。交通安全協会が中心となり、交通安全などについて指導・啓発をしている様子です。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また委員会では、保育園や小中学校に依頼し、ケガ予防等について保育園便りや学校便りを通じて、ケガ予防の広報も行ってきました。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11</a:t>
            </a:fld>
            <a:endParaRPr kumimoji="1" lang="ja-JP" altLang="en-US"/>
          </a:p>
        </p:txBody>
      </p:sp>
    </p:spTree>
    <p:extLst>
      <p:ext uri="{BB962C8B-B14F-4D97-AF65-F5344CB8AC3E}">
        <p14:creationId xmlns:p14="http://schemas.microsoft.com/office/powerpoint/2010/main" val="3505888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セーフコミュニティの初認証から現在までの実績としては、町内の全５小学校でケガ多発箇所マップの作成と注意喚起シールの貼り出しが行われました。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保育園、小中学校における安全教室は延べ回数で年</a:t>
            </a:r>
            <a:r>
              <a:rPr kumimoji="1" lang="en-US" altLang="ja-JP" dirty="0" smtClean="0"/>
              <a:t>17</a:t>
            </a:r>
            <a:r>
              <a:rPr kumimoji="1" lang="ja-JP" altLang="en-US" dirty="0" smtClean="0"/>
              <a:t>回、</a:t>
            </a:r>
            <a:r>
              <a:rPr kumimoji="1" lang="en-US" altLang="ja-JP" dirty="0" smtClean="0"/>
              <a:t>2,500</a:t>
            </a:r>
            <a:r>
              <a:rPr kumimoji="1" lang="ja-JP" altLang="en-US" dirty="0" smtClean="0"/>
              <a:t>人程度の子どもが参加しており、保育園児と小学生のほぼ全てをカバーしています。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また、中学校には教育委員会等を通じて様々な安全に関する情報を提供し、学校側から生徒や保護者に対して注意喚起を行っていただいています。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12</a:t>
            </a:fld>
            <a:endParaRPr kumimoji="1" lang="ja-JP" altLang="en-US"/>
          </a:p>
        </p:txBody>
      </p:sp>
    </p:spTree>
    <p:extLst>
      <p:ext uri="{BB962C8B-B14F-4D97-AF65-F5344CB8AC3E}">
        <p14:creationId xmlns:p14="http://schemas.microsoft.com/office/powerpoint/2010/main" val="2057635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次にプログラムの評価結果についてです。まず、短期評価としては、表⑥のとおり、保育園及び小学生の８割以上が安全教室に参加しています。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次に、長期評価については、表⑦⑧にありますとおり、保育園及び小中学校における医療機関受診を伴う負傷件数は増加傾向にあり、さらなる対応が必要です。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13</a:t>
            </a:fld>
            <a:endParaRPr kumimoji="1" lang="ja-JP" altLang="en-US"/>
          </a:p>
        </p:txBody>
      </p:sp>
    </p:spTree>
    <p:extLst>
      <p:ext uri="{BB962C8B-B14F-4D97-AF65-F5344CB8AC3E}">
        <p14:creationId xmlns:p14="http://schemas.microsoft.com/office/powerpoint/2010/main" val="4213270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続いて、「安全力育成プログラム」です。課題の</a:t>
            </a:r>
            <a:r>
              <a:rPr kumimoji="1" lang="en-US" altLang="ja-JP" dirty="0" smtClean="0"/>
              <a:t>『0</a:t>
            </a:r>
            <a:r>
              <a:rPr kumimoji="1" lang="ja-JP" altLang="en-US" dirty="0" smtClean="0"/>
              <a:t>～</a:t>
            </a:r>
            <a:r>
              <a:rPr kumimoji="1" lang="en-US" altLang="ja-JP" dirty="0" smtClean="0"/>
              <a:t>6</a:t>
            </a:r>
            <a:r>
              <a:rPr kumimoji="1" lang="ja-JP" altLang="en-US" dirty="0" smtClean="0"/>
              <a:t>歳児のケガが多く、</a:t>
            </a:r>
            <a:r>
              <a:rPr kumimoji="1" lang="en-US" altLang="ja-JP" dirty="0" smtClean="0"/>
              <a:t>17</a:t>
            </a:r>
            <a:r>
              <a:rPr kumimoji="1" lang="ja-JP" altLang="en-US" dirty="0" smtClean="0"/>
              <a:t>～</a:t>
            </a:r>
            <a:r>
              <a:rPr kumimoji="1" lang="en-US" altLang="ja-JP" dirty="0" smtClean="0"/>
              <a:t>21</a:t>
            </a:r>
            <a:r>
              <a:rPr kumimoji="1" lang="ja-JP" altLang="en-US" dirty="0" smtClean="0"/>
              <a:t>時に多い</a:t>
            </a:r>
            <a:r>
              <a:rPr kumimoji="1" lang="en-US" altLang="ja-JP" dirty="0" smtClean="0"/>
              <a:t>』</a:t>
            </a:r>
            <a:r>
              <a:rPr kumimoji="1" lang="ja-JP" altLang="en-US" dirty="0" smtClean="0"/>
              <a:t>に対し、目標を「</a:t>
            </a:r>
            <a:r>
              <a:rPr kumimoji="1" lang="en-US" altLang="ja-JP" dirty="0" smtClean="0"/>
              <a:t>0</a:t>
            </a:r>
            <a:r>
              <a:rPr kumimoji="1" lang="ja-JP" altLang="en-US" dirty="0" smtClean="0"/>
              <a:t>～</a:t>
            </a:r>
            <a:r>
              <a:rPr kumimoji="1" lang="en-US" altLang="ja-JP" dirty="0" smtClean="0"/>
              <a:t>6</a:t>
            </a:r>
            <a:r>
              <a:rPr kumimoji="1" lang="ja-JP" altLang="en-US" dirty="0" smtClean="0"/>
              <a:t>歳児のケガの発生件数を減らす」としました。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内容としては、ケガ予防の啓発のほか、既存の保護者による安全クラブの活動とＫＹＴ、危険予知トレーニングです。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財源や対象、人材、評価に対する指標や測定については記載のとおりです。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14</a:t>
            </a:fld>
            <a:endParaRPr kumimoji="1" lang="ja-JP" altLang="en-US"/>
          </a:p>
        </p:txBody>
      </p:sp>
    </p:spTree>
    <p:extLst>
      <p:ext uri="{BB962C8B-B14F-4D97-AF65-F5344CB8AC3E}">
        <p14:creationId xmlns:p14="http://schemas.microsoft.com/office/powerpoint/2010/main" val="3143066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左上の写真は、保育園の保護者会の主催による親子安全教室の様子です。交通安全を中心に防犯面なども踏まえた教室になっています。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左下の写真は、当町で導入している「運動あそび」です。保育園を中心に、遊びながら運動することで、大ケガをしにくい体づくりを行っています。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右の写真は、家庭でのケガについてアンケートを実施し、その分析を当委員会で行ったものです。ケガの発生については、</a:t>
            </a:r>
            <a:r>
              <a:rPr kumimoji="1" lang="en-US" altLang="ja-JP" dirty="0" smtClean="0"/>
              <a:t>0</a:t>
            </a:r>
            <a:r>
              <a:rPr kumimoji="1" lang="ja-JP" altLang="en-US" dirty="0" smtClean="0"/>
              <a:t>～</a:t>
            </a:r>
            <a:r>
              <a:rPr kumimoji="1" lang="en-US" altLang="ja-JP" dirty="0" smtClean="0"/>
              <a:t>6</a:t>
            </a:r>
            <a:r>
              <a:rPr kumimoji="1" lang="ja-JP" altLang="en-US" dirty="0" smtClean="0"/>
              <a:t>歳児の中でも特に</a:t>
            </a:r>
            <a:r>
              <a:rPr kumimoji="1" lang="en-US" altLang="ja-JP" dirty="0" smtClean="0"/>
              <a:t>2</a:t>
            </a:r>
            <a:r>
              <a:rPr kumimoji="1" lang="ja-JP" altLang="en-US" dirty="0" smtClean="0"/>
              <a:t>歳児に多く、居間や寝室で起こっており、転倒が原因といった結果でした。結果は保育園を通じて保護者にフィードバックしました。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15</a:t>
            </a:fld>
            <a:endParaRPr kumimoji="1" lang="ja-JP" altLang="en-US"/>
          </a:p>
        </p:txBody>
      </p:sp>
    </p:spTree>
    <p:extLst>
      <p:ext uri="{BB962C8B-B14F-4D97-AF65-F5344CB8AC3E}">
        <p14:creationId xmlns:p14="http://schemas.microsoft.com/office/powerpoint/2010/main" val="4041415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実績と計画については表のとおりです。既存事業であった、「安全教室」や「運動あそび」に加え、危険予知トレーニングは、</a:t>
            </a:r>
            <a:r>
              <a:rPr kumimoji="1" lang="en-US" altLang="ja-JP" dirty="0" smtClean="0"/>
              <a:t>2015</a:t>
            </a:r>
            <a:r>
              <a:rPr kumimoji="1" lang="ja-JP" altLang="en-US" dirty="0" smtClean="0"/>
              <a:t>年から厚木市での取組みを参考に検討をはじめ、</a:t>
            </a:r>
            <a:r>
              <a:rPr kumimoji="1" lang="en-US" altLang="ja-JP" dirty="0" smtClean="0"/>
              <a:t>2016</a:t>
            </a:r>
            <a:r>
              <a:rPr kumimoji="1" lang="ja-JP" altLang="en-US" dirty="0" smtClean="0"/>
              <a:t>年から導入することになりました。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現在、実施検討委員会を立ち上げ、細かい実施方法や教材の作成などについて検討しているところです。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また、本事業は「長野県の元気づくり支援金」という補助金制度を活用して、その財源としています。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まずは保育園で実施をし、将来的には各家庭にまで広げ、親から子へのＫＹＴとして実施できるようになればと考えています。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16</a:t>
            </a:fld>
            <a:endParaRPr kumimoji="1" lang="ja-JP" altLang="en-US"/>
          </a:p>
        </p:txBody>
      </p:sp>
    </p:spTree>
    <p:extLst>
      <p:ext uri="{BB962C8B-B14F-4D97-AF65-F5344CB8AC3E}">
        <p14:creationId xmlns:p14="http://schemas.microsoft.com/office/powerpoint/2010/main" val="33507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続いて評価結果ですが、中期の評価として、表⑨のとおり、家庭で何らかのケガ防止対策を講じている人は９割以上でした。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長期の評価としては、表⑩のとおり、</a:t>
            </a:r>
            <a:r>
              <a:rPr kumimoji="1" lang="en-US" altLang="ja-JP" dirty="0" smtClean="0"/>
              <a:t>0</a:t>
            </a:r>
            <a:r>
              <a:rPr kumimoji="1" lang="ja-JP" altLang="en-US" dirty="0" smtClean="0"/>
              <a:t>～</a:t>
            </a:r>
            <a:r>
              <a:rPr kumimoji="1" lang="en-US" altLang="ja-JP" dirty="0" smtClean="0"/>
              <a:t>6</a:t>
            </a:r>
            <a:r>
              <a:rPr kumimoji="1" lang="ja-JP" altLang="en-US" dirty="0" smtClean="0"/>
              <a:t>歳児の外傷による救急搬送件数は</a:t>
            </a:r>
            <a:r>
              <a:rPr kumimoji="1" lang="en-US" altLang="ja-JP" dirty="0" smtClean="0"/>
              <a:t>2012</a:t>
            </a:r>
            <a:r>
              <a:rPr kumimoji="1" lang="ja-JP" altLang="en-US" dirty="0" smtClean="0"/>
              <a:t>年の</a:t>
            </a:r>
            <a:r>
              <a:rPr kumimoji="1" lang="en-US" altLang="ja-JP" dirty="0" smtClean="0"/>
              <a:t>14</a:t>
            </a:r>
            <a:r>
              <a:rPr kumimoji="1" lang="ja-JP" altLang="en-US" dirty="0" smtClean="0"/>
              <a:t>件をピークに減少傾向にあります。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17</a:t>
            </a:fld>
            <a:endParaRPr kumimoji="1" lang="ja-JP" altLang="en-US"/>
          </a:p>
        </p:txBody>
      </p:sp>
    </p:spTree>
    <p:extLst>
      <p:ext uri="{BB962C8B-B14F-4D97-AF65-F5344CB8AC3E}">
        <p14:creationId xmlns:p14="http://schemas.microsoft.com/office/powerpoint/2010/main" val="2430430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続いて「地域安全力向上プログラム」です。課題の</a:t>
            </a:r>
            <a:r>
              <a:rPr kumimoji="1" lang="en-US" altLang="ja-JP" dirty="0" smtClean="0"/>
              <a:t>『</a:t>
            </a:r>
            <a:r>
              <a:rPr kumimoji="1" lang="ja-JP" altLang="en-US" dirty="0" smtClean="0"/>
              <a:t>不審者等に関わる危険抑制のため、通学パトロール隊等の活動継続が必要</a:t>
            </a:r>
            <a:r>
              <a:rPr kumimoji="1" lang="en-US" altLang="ja-JP" dirty="0" smtClean="0"/>
              <a:t>』</a:t>
            </a:r>
            <a:r>
              <a:rPr kumimoji="1" lang="ja-JP" altLang="en-US" dirty="0" smtClean="0"/>
              <a:t>に対し、目標は「登下校時の事故及び不審者を減少させる」としました。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内容としては、通学路の危険箇所マップの整備や通学パトロール隊等の活動を支援することにより、地域の安全力を高めています。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財源、対象、人材や評価としての指標及び測定については記載のとおりです。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18</a:t>
            </a:fld>
            <a:endParaRPr kumimoji="1" lang="ja-JP" altLang="en-US"/>
          </a:p>
        </p:txBody>
      </p:sp>
    </p:spTree>
    <p:extLst>
      <p:ext uri="{BB962C8B-B14F-4D97-AF65-F5344CB8AC3E}">
        <p14:creationId xmlns:p14="http://schemas.microsoft.com/office/powerpoint/2010/main" val="3495981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左の写真は、通学路における危険箇所を生徒、学校、保護者等と一緒に作成したものです。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右上の写真は、全小学校区で組織された「通学パトロール隊」というボランティア組織です。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右下の写真は、登下校時や年末の犯罪等が多発する時期に、青色の回転灯を付けた車両で、地域を巡回する「青色パトロール隊」というボランティア組織です。</a:t>
            </a:r>
            <a:r>
              <a:rPr kumimoji="1" lang="en-US" altLang="ja-JP" dirty="0" smtClean="0"/>
              <a:t>【</a:t>
            </a:r>
            <a:r>
              <a:rPr kumimoji="1" lang="ja-JP" altLang="en-US" dirty="0" smtClean="0"/>
              <a:t>通訳</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19</a:t>
            </a:fld>
            <a:endParaRPr kumimoji="1" lang="ja-JP" altLang="en-US"/>
          </a:p>
        </p:txBody>
      </p:sp>
    </p:spTree>
    <p:extLst>
      <p:ext uri="{BB962C8B-B14F-4D97-AF65-F5344CB8AC3E}">
        <p14:creationId xmlns:p14="http://schemas.microsoft.com/office/powerpoint/2010/main" val="3357145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対策委員はご覧のように、町民団体等４人、関係機関等５人、行政関係３人の</a:t>
            </a:r>
            <a:r>
              <a:rPr kumimoji="1" lang="en-US" altLang="ja-JP" dirty="0" smtClean="0"/>
              <a:t>12</a:t>
            </a:r>
            <a:r>
              <a:rPr kumimoji="1" lang="ja-JP" altLang="en-US" dirty="0" smtClean="0"/>
              <a:t>人で構成しています。</a:t>
            </a:r>
            <a:r>
              <a:rPr kumimoji="1" lang="en-US" altLang="ja-JP" dirty="0" smtClean="0"/>
              <a:t>【</a:t>
            </a:r>
            <a:r>
              <a:rPr kumimoji="1" lang="ja-JP" altLang="en-US" dirty="0" smtClean="0"/>
              <a:t>通訳</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a:t>
            </a:fld>
            <a:endParaRPr kumimoji="1" lang="ja-JP" altLang="en-US"/>
          </a:p>
        </p:txBody>
      </p:sp>
    </p:spTree>
    <p:extLst>
      <p:ext uri="{BB962C8B-B14F-4D97-AF65-F5344CB8AC3E}">
        <p14:creationId xmlns:p14="http://schemas.microsoft.com/office/powerpoint/2010/main" val="1679771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実績と計画についてですが、まず「通学路の危険箇所マップ」は全５小学校で作成され、校内への掲示の他、生徒を通じて各家庭に配布しました。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通学パトロール隊員数については、徐々に減少してきておりますが、当委員会では通学パトロール隊への勧誘や、統一されたセーフコミュニティマーク入りのキャップやベストを作成・配布し、支援してきました。</a:t>
            </a:r>
            <a:r>
              <a:rPr kumimoji="1" lang="en-US" altLang="ja-JP" dirty="0" smtClean="0"/>
              <a:t>【</a:t>
            </a:r>
            <a:r>
              <a:rPr kumimoji="1" lang="ja-JP" altLang="en-US" dirty="0" smtClean="0"/>
              <a:t>通訳</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20</a:t>
            </a:fld>
            <a:endParaRPr kumimoji="1" lang="ja-JP" altLang="en-US"/>
          </a:p>
        </p:txBody>
      </p:sp>
    </p:spTree>
    <p:extLst>
      <p:ext uri="{BB962C8B-B14F-4D97-AF65-F5344CB8AC3E}">
        <p14:creationId xmlns:p14="http://schemas.microsoft.com/office/powerpoint/2010/main" val="3791072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続いて評価結果ですが、まず短期評価として、表⑪のとおり、通学路危険箇所マップは全小学校で整備済みです。さらに危険箇所数とそれに対する対策済み数も把握できています。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中期評価としては、表⑫のとおり、学校管理下における負傷件数は増減を繰り返している状況でした。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長期評価としては、表⑬のとおり、声かけ事案の発生件数は少ないながらも、毎年発生しています。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なお、</a:t>
            </a:r>
            <a:r>
              <a:rPr kumimoji="1" lang="en-US" altLang="ja-JP" dirty="0" smtClean="0"/>
              <a:t>2015</a:t>
            </a:r>
            <a:r>
              <a:rPr kumimoji="1" lang="ja-JP" altLang="en-US" dirty="0" smtClean="0"/>
              <a:t>年の９件は突出していますが、これは逮捕者１人の余罪によるものと思われます。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21</a:t>
            </a:fld>
            <a:endParaRPr kumimoji="1" lang="ja-JP" altLang="en-US"/>
          </a:p>
        </p:txBody>
      </p:sp>
    </p:spTree>
    <p:extLst>
      <p:ext uri="{BB962C8B-B14F-4D97-AF65-F5344CB8AC3E}">
        <p14:creationId xmlns:p14="http://schemas.microsoft.com/office/powerpoint/2010/main" val="1624433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その他の取組みとしては、</a:t>
            </a:r>
            <a:r>
              <a:rPr kumimoji="1" lang="en-US" altLang="ja-JP" dirty="0" smtClean="0"/>
              <a:t>2014</a:t>
            </a:r>
            <a:r>
              <a:rPr kumimoji="1" lang="ja-JP" altLang="en-US" dirty="0" smtClean="0"/>
              <a:t>年から「くらしの安全対策委員会」との共同の活動として、「あいさつ運動」に取組みました。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これは、地域でのコミュニケーションの活性化を図り、住みよい環境を築くことで犯罪を抑止する効果を狙ったものです。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写真は、街頭あいさつ運動の様子で、当委員会では年４回、朝の通学通勤時間帯に町の中心街や駅前で実施しました。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22</a:t>
            </a:fld>
            <a:endParaRPr kumimoji="1" lang="ja-JP" altLang="en-US"/>
          </a:p>
        </p:txBody>
      </p:sp>
    </p:spTree>
    <p:extLst>
      <p:ext uri="{BB962C8B-B14F-4D97-AF65-F5344CB8AC3E}">
        <p14:creationId xmlns:p14="http://schemas.microsoft.com/office/powerpoint/2010/main" val="1526390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当委員会としての気づきや変化としては、新たな取組みとして実施することになったＫＹＴは、セーフコミュニティへの関心が薄い</a:t>
            </a:r>
            <a:r>
              <a:rPr kumimoji="1" lang="en-US" altLang="ja-JP" dirty="0" smtClean="0"/>
              <a:t>20</a:t>
            </a:r>
            <a:r>
              <a:rPr kumimoji="1" lang="ja-JP" altLang="en-US" dirty="0" smtClean="0"/>
              <a:t>～</a:t>
            </a:r>
            <a:r>
              <a:rPr kumimoji="1" lang="en-US" altLang="ja-JP" dirty="0" smtClean="0"/>
              <a:t>30</a:t>
            </a:r>
            <a:r>
              <a:rPr kumimoji="1" lang="ja-JP" altLang="en-US" dirty="0" smtClean="0"/>
              <a:t>歳代の保護者に対し、子どもを通じて地域の安全づくりへの参加を促す効果が見込めると気付きました。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また、「あいさつ運動」の取組みは、長野県の取組みに同調する形ではじめましたが、結果的に、中学校同窓会や箕輪進修高校、さらには地域のセーフコミュニティ推進協議会などへもその取組みが広がっていま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23</a:t>
            </a:fld>
            <a:endParaRPr kumimoji="1" lang="ja-JP" altLang="en-US"/>
          </a:p>
        </p:txBody>
      </p:sp>
    </p:spTree>
    <p:extLst>
      <p:ext uri="{BB962C8B-B14F-4D97-AF65-F5344CB8AC3E}">
        <p14:creationId xmlns:p14="http://schemas.microsoft.com/office/powerpoint/2010/main" val="2107673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現在の課題としては、通学パトロール隊員の減少や、青色パトロール隊員の高齢化などが問題となっており、検討課題のひとつと言えます。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また、対策委員会の活動が間接的なものになりやすいので、具体的・直接的な取組みについて検討していく必要があります。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24</a:t>
            </a:fld>
            <a:endParaRPr kumimoji="1" lang="ja-JP" altLang="en-US"/>
          </a:p>
        </p:txBody>
      </p:sp>
    </p:spTree>
    <p:extLst>
      <p:ext uri="{BB962C8B-B14F-4D97-AF65-F5344CB8AC3E}">
        <p14:creationId xmlns:p14="http://schemas.microsoft.com/office/powerpoint/2010/main" val="2873033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今後の計画としては、記載のとおりですが、中でもＫＹＴを着実に推進し、確実に子ども達の安全力の育成につながるものにしていきたいと思います。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以上で発表を終わります。ありがとうございました。</a:t>
            </a:r>
            <a:r>
              <a:rPr kumimoji="1" lang="en-US" altLang="ja-JP" dirty="0" smtClean="0"/>
              <a:t>【</a:t>
            </a:r>
            <a:r>
              <a:rPr kumimoji="1" lang="ja-JP" altLang="en-US" dirty="0" smtClean="0"/>
              <a:t>通訳</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25</a:t>
            </a:fld>
            <a:endParaRPr kumimoji="1" lang="ja-JP" altLang="en-US"/>
          </a:p>
        </p:txBody>
      </p:sp>
    </p:spTree>
    <p:extLst>
      <p:ext uri="{BB962C8B-B14F-4D97-AF65-F5344CB8AC3E}">
        <p14:creationId xmlns:p14="http://schemas.microsoft.com/office/powerpoint/2010/main" val="2625262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セーフコミュニティ認証取得前の議論の中で、３つのテーマがあげられました。　①小中学校・保育園での安全、②家庭での安全、③地域での安全　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データ等を収集・分析するなかで、表①にあるように、子どもの救急搬送件数では、</a:t>
            </a:r>
            <a:r>
              <a:rPr kumimoji="1" lang="en-US" altLang="ja-JP" dirty="0" smtClean="0"/>
              <a:t>0</a:t>
            </a:r>
            <a:r>
              <a:rPr kumimoji="1" lang="ja-JP" altLang="en-US" dirty="0" smtClean="0"/>
              <a:t>～</a:t>
            </a:r>
            <a:r>
              <a:rPr kumimoji="1" lang="en-US" altLang="ja-JP" dirty="0" smtClean="0"/>
              <a:t>6</a:t>
            </a:r>
            <a:r>
              <a:rPr kumimoji="1" lang="ja-JP" altLang="en-US" dirty="0" smtClean="0"/>
              <a:t>歳と</a:t>
            </a:r>
            <a:r>
              <a:rPr kumimoji="1" lang="en-US" altLang="ja-JP" dirty="0" smtClean="0"/>
              <a:t>7</a:t>
            </a:r>
            <a:r>
              <a:rPr kumimoji="1" lang="ja-JP" altLang="en-US" dirty="0" smtClean="0"/>
              <a:t>～</a:t>
            </a:r>
            <a:r>
              <a:rPr kumimoji="1" lang="en-US" altLang="ja-JP" dirty="0" smtClean="0"/>
              <a:t>12</a:t>
            </a:r>
            <a:r>
              <a:rPr kumimoji="1" lang="ja-JP" altLang="en-US" dirty="0" smtClean="0"/>
              <a:t>歳が圧倒的に多いことが分かりました。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以上のことから、子どもの安全対策について取り組むため、「子どもの安全対策委員会」を設置することになりました。</a:t>
            </a:r>
            <a:r>
              <a:rPr kumimoji="1" lang="en-US" altLang="ja-JP" dirty="0" smtClean="0"/>
              <a:t>【</a:t>
            </a:r>
            <a:r>
              <a:rPr kumimoji="1" lang="ja-JP" altLang="en-US" dirty="0" smtClean="0"/>
              <a:t>通訳</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3</a:t>
            </a:fld>
            <a:endParaRPr kumimoji="1" lang="ja-JP" altLang="en-US"/>
          </a:p>
        </p:txBody>
      </p:sp>
    </p:spTree>
    <p:extLst>
      <p:ext uri="{BB962C8B-B14F-4D97-AF65-F5344CB8AC3E}">
        <p14:creationId xmlns:p14="http://schemas.microsoft.com/office/powerpoint/2010/main" val="3697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続いて、それぞれの課題と状況についてです。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表②は小中学校でのケガの場所別発生状況をグラフにしたものです。赤い点線で囲まれた部分を見てお気づきのとおり、小中学校でのケガの多くが体育館または校庭で起きていました。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4</a:t>
            </a:fld>
            <a:endParaRPr kumimoji="1" lang="ja-JP" altLang="en-US"/>
          </a:p>
        </p:txBody>
      </p:sp>
    </p:spTree>
    <p:extLst>
      <p:ext uri="{BB962C8B-B14F-4D97-AF65-F5344CB8AC3E}">
        <p14:creationId xmlns:p14="http://schemas.microsoft.com/office/powerpoint/2010/main" val="3981951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表③では、保育園でのケガの場所別発生状況です。赤い〇で囲んであるところを見てください。保育室と遊戯室と遊具でのケガが多いことが分かりました。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以上のことから、課題を</a:t>
            </a:r>
            <a:r>
              <a:rPr kumimoji="1" lang="en-US" altLang="ja-JP" dirty="0" smtClean="0"/>
              <a:t>『</a:t>
            </a:r>
            <a:r>
              <a:rPr kumimoji="1" lang="ja-JP" altLang="en-US" dirty="0" smtClean="0"/>
              <a:t>小中学校は体育館・校庭、保育園は保育室・遊戯室・遊具でのケガが多い</a:t>
            </a:r>
            <a:r>
              <a:rPr kumimoji="1" lang="en-US" altLang="ja-JP" dirty="0" smtClean="0"/>
              <a:t>』</a:t>
            </a:r>
            <a:r>
              <a:rPr kumimoji="1" lang="ja-JP" altLang="en-US" dirty="0" smtClean="0"/>
              <a:t>としました。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5</a:t>
            </a:fld>
            <a:endParaRPr kumimoji="1" lang="ja-JP" altLang="en-US"/>
          </a:p>
        </p:txBody>
      </p:sp>
    </p:spTree>
    <p:extLst>
      <p:ext uri="{BB962C8B-B14F-4D97-AF65-F5344CB8AC3E}">
        <p14:creationId xmlns:p14="http://schemas.microsoft.com/office/powerpoint/2010/main" val="1143648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続いて表④をご覧ください。この表は、</a:t>
            </a:r>
            <a:r>
              <a:rPr kumimoji="1" lang="en-US" altLang="ja-JP" dirty="0" smtClean="0"/>
              <a:t>0</a:t>
            </a:r>
            <a:r>
              <a:rPr kumimoji="1" lang="ja-JP" altLang="en-US" dirty="0" smtClean="0"/>
              <a:t>～</a:t>
            </a:r>
            <a:r>
              <a:rPr kumimoji="1" lang="en-US" altLang="ja-JP" dirty="0" smtClean="0"/>
              <a:t>6</a:t>
            </a:r>
            <a:r>
              <a:rPr kumimoji="1" lang="ja-JP" altLang="en-US" dirty="0" smtClean="0"/>
              <a:t>歳児における時間帯別の外傷による救急搬送の状況を示したものです。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赤く囲った部分を見てもお分かりのように、</a:t>
            </a:r>
            <a:r>
              <a:rPr kumimoji="1" lang="en-US" altLang="ja-JP" dirty="0" smtClean="0"/>
              <a:t>2009</a:t>
            </a:r>
            <a:r>
              <a:rPr kumimoji="1" lang="ja-JP" altLang="en-US" dirty="0" smtClean="0"/>
              <a:t>～</a:t>
            </a:r>
            <a:r>
              <a:rPr kumimoji="1" lang="en-US" altLang="ja-JP" dirty="0" smtClean="0"/>
              <a:t>2011</a:t>
            </a:r>
            <a:r>
              <a:rPr kumimoji="1" lang="ja-JP" altLang="en-US" dirty="0" smtClean="0"/>
              <a:t>年の、</a:t>
            </a:r>
            <a:r>
              <a:rPr kumimoji="1" lang="en-US" altLang="ja-JP" dirty="0" smtClean="0"/>
              <a:t>17</a:t>
            </a:r>
            <a:r>
              <a:rPr kumimoji="1" lang="ja-JP" altLang="en-US" dirty="0" smtClean="0"/>
              <a:t>時から</a:t>
            </a:r>
            <a:r>
              <a:rPr kumimoji="1" lang="en-US" altLang="ja-JP" dirty="0" smtClean="0"/>
              <a:t>20</a:t>
            </a:r>
            <a:r>
              <a:rPr kumimoji="1" lang="ja-JP" altLang="en-US" dirty="0" smtClean="0"/>
              <a:t>時台での発生件数が多いことが分かりました。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以上のことから課題の２つ目として、</a:t>
            </a:r>
            <a:r>
              <a:rPr kumimoji="1" lang="en-US" altLang="ja-JP" dirty="0" smtClean="0"/>
              <a:t>『0</a:t>
            </a:r>
            <a:r>
              <a:rPr kumimoji="1" lang="ja-JP" altLang="en-US" dirty="0" smtClean="0"/>
              <a:t>～</a:t>
            </a:r>
            <a:r>
              <a:rPr kumimoji="1" lang="en-US" altLang="ja-JP" dirty="0" smtClean="0"/>
              <a:t>6</a:t>
            </a:r>
            <a:r>
              <a:rPr kumimoji="1" lang="ja-JP" altLang="en-US" dirty="0" smtClean="0"/>
              <a:t>歳のケガが多く、</a:t>
            </a:r>
            <a:r>
              <a:rPr kumimoji="1" lang="en-US" altLang="ja-JP" dirty="0" smtClean="0"/>
              <a:t>17</a:t>
            </a:r>
            <a:r>
              <a:rPr kumimoji="1" lang="ja-JP" altLang="en-US" dirty="0" smtClean="0"/>
              <a:t>～</a:t>
            </a:r>
            <a:r>
              <a:rPr kumimoji="1" lang="en-US" altLang="ja-JP" dirty="0" smtClean="0"/>
              <a:t>21</a:t>
            </a:r>
            <a:r>
              <a:rPr kumimoji="1" lang="ja-JP" altLang="en-US" dirty="0" smtClean="0"/>
              <a:t>時に多く発生</a:t>
            </a:r>
            <a:r>
              <a:rPr kumimoji="1" lang="en-US" altLang="ja-JP" dirty="0" smtClean="0"/>
              <a:t>』</a:t>
            </a:r>
            <a:r>
              <a:rPr kumimoji="1" lang="ja-JP" altLang="en-US" dirty="0" smtClean="0"/>
              <a:t>としました。</a:t>
            </a:r>
            <a:r>
              <a:rPr kumimoji="1" lang="en-US" altLang="ja-JP" dirty="0" smtClean="0"/>
              <a:t>【</a:t>
            </a:r>
            <a:r>
              <a:rPr kumimoji="1" lang="ja-JP" altLang="en-US" dirty="0" smtClean="0"/>
              <a:t>通訳</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6</a:t>
            </a:fld>
            <a:endParaRPr kumimoji="1" lang="ja-JP" altLang="en-US"/>
          </a:p>
        </p:txBody>
      </p:sp>
    </p:spTree>
    <p:extLst>
      <p:ext uri="{BB962C8B-B14F-4D97-AF65-F5344CB8AC3E}">
        <p14:creationId xmlns:p14="http://schemas.microsoft.com/office/powerpoint/2010/main" val="402456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続いて表⑤です。こちらは時間帯別の子ども対象犯罪の発生件数の状況になります。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赤く囲まれた部分が表していますように、</a:t>
            </a:r>
            <a:r>
              <a:rPr kumimoji="1" lang="en-US" altLang="ja-JP" dirty="0" smtClean="0"/>
              <a:t>2009</a:t>
            </a:r>
            <a:r>
              <a:rPr kumimoji="1" lang="ja-JP" altLang="en-US" dirty="0" smtClean="0"/>
              <a:t>年、</a:t>
            </a:r>
            <a:r>
              <a:rPr kumimoji="1" lang="en-US" altLang="ja-JP" dirty="0" smtClean="0"/>
              <a:t>2010</a:t>
            </a:r>
            <a:r>
              <a:rPr kumimoji="1" lang="ja-JP" altLang="en-US" dirty="0" smtClean="0"/>
              <a:t>年とそれぞれ３件ずつ発生しています。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これらを抑制するには通学パトロール隊や青色パトロール隊など、地域での安全力の向上が必要だと考え、課題を</a:t>
            </a:r>
            <a:r>
              <a:rPr kumimoji="1" lang="en-US" altLang="ja-JP" dirty="0" smtClean="0"/>
              <a:t>『</a:t>
            </a:r>
            <a:r>
              <a:rPr kumimoji="1" lang="ja-JP" altLang="en-US" dirty="0" smtClean="0"/>
              <a:t>不審者に関わる危険抑制のため、通学パトロール隊等の活動継続が必要</a:t>
            </a:r>
            <a:r>
              <a:rPr kumimoji="1" lang="en-US" altLang="ja-JP" dirty="0" smtClean="0"/>
              <a:t>』</a:t>
            </a:r>
            <a:r>
              <a:rPr kumimoji="1" lang="ja-JP" altLang="en-US" dirty="0" smtClean="0"/>
              <a:t>としました。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なお、</a:t>
            </a:r>
            <a:r>
              <a:rPr kumimoji="1" lang="en-US" altLang="ja-JP" dirty="0" smtClean="0"/>
              <a:t>2015</a:t>
            </a:r>
            <a:r>
              <a:rPr kumimoji="1" lang="ja-JP" altLang="en-US" dirty="0" smtClean="0"/>
              <a:t>年に</a:t>
            </a:r>
            <a:r>
              <a:rPr kumimoji="1" lang="en-US" altLang="ja-JP" dirty="0" smtClean="0"/>
              <a:t>13</a:t>
            </a:r>
            <a:r>
              <a:rPr kumimoji="1" lang="ja-JP" altLang="en-US" dirty="0" smtClean="0"/>
              <a:t>件も発生しましたが、こちらは既に逮捕された１人の者の余罪が十数件とのことです。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7</a:t>
            </a:fld>
            <a:endParaRPr kumimoji="1" lang="ja-JP" altLang="en-US"/>
          </a:p>
        </p:txBody>
      </p:sp>
    </p:spTree>
    <p:extLst>
      <p:ext uri="{BB962C8B-B14F-4D97-AF65-F5344CB8AC3E}">
        <p14:creationId xmlns:p14="http://schemas.microsoft.com/office/powerpoint/2010/main" val="2951899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以上のことから本対策委員会では、３つの課題に対し、①ケガ予防の推進、②安全力の育成、③地域安全力の向上の３つのプログラムを実施してきました。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8</a:t>
            </a:fld>
            <a:endParaRPr kumimoji="1" lang="ja-JP" altLang="en-US"/>
          </a:p>
        </p:txBody>
      </p:sp>
    </p:spTree>
    <p:extLst>
      <p:ext uri="{BB962C8B-B14F-4D97-AF65-F5344CB8AC3E}">
        <p14:creationId xmlns:p14="http://schemas.microsoft.com/office/powerpoint/2010/main" val="850749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この表は３つの課題に対し、対策をレベル別にまとめたものです。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基本的には、保育園も小中学校も町立なので町には安全に対する責任があります。また、不審者等の防犯についても地方自治体の責務と</a:t>
            </a:r>
            <a:r>
              <a:rPr kumimoji="1" lang="ja-JP" altLang="en-US" dirty="0" smtClean="0"/>
              <a:t>されています</a:t>
            </a:r>
            <a:r>
              <a:rPr kumimoji="1" lang="ja-JP" altLang="en-US" dirty="0" smtClean="0"/>
              <a:t>。</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当委員会が進める「ケガ予防推進」、「安全力育成」、「地域安全力向上」の各プログラムの方向性としては、「教育・啓発」に位置付けられます。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9</a:t>
            </a:fld>
            <a:endParaRPr kumimoji="1" lang="ja-JP" altLang="en-US"/>
          </a:p>
        </p:txBody>
      </p:sp>
    </p:spTree>
    <p:extLst>
      <p:ext uri="{BB962C8B-B14F-4D97-AF65-F5344CB8AC3E}">
        <p14:creationId xmlns:p14="http://schemas.microsoft.com/office/powerpoint/2010/main" val="2715059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7" name="Date Placeholder 6"/>
          <p:cNvSpPr>
            <a:spLocks noGrp="1"/>
          </p:cNvSpPr>
          <p:nvPr>
            <p:ph type="dt" sz="half" idx="10"/>
          </p:nvPr>
        </p:nvSpPr>
        <p:spPr/>
        <p:txBody>
          <a:bodyPr/>
          <a:lstStyle/>
          <a:p>
            <a:fld id="{ECA09E75-5A9E-4D3B-908C-D27BB82E1B92}" type="datetime1">
              <a:rPr kumimoji="1" lang="ja-JP" altLang="en-US" smtClean="0"/>
              <a:t>2016/8/4</a:t>
            </a:fld>
            <a:endParaRPr kumimoji="1" lang="ja-JP" altLang="en-US"/>
          </a:p>
        </p:txBody>
      </p:sp>
      <p:sp>
        <p:nvSpPr>
          <p:cNvPr id="8" name="Slide Number Placeholder 7"/>
          <p:cNvSpPr>
            <a:spLocks noGrp="1"/>
          </p:cNvSpPr>
          <p:nvPr>
            <p:ph type="sldNum" sz="quarter" idx="11"/>
          </p:nvPr>
        </p:nvSpPr>
        <p:spPr/>
        <p:txBody>
          <a:bodyPr/>
          <a:lstStyle/>
          <a:p>
            <a:fld id="{D2D8002D-B5B0-4BAC-B1F6-782DDCCE6D9C}" type="slidenum">
              <a:rPr kumimoji="1" lang="ja-JP" altLang="en-US" smtClean="0"/>
              <a:t>‹#›</a:t>
            </a:fld>
            <a:endParaRPr kumimoji="1" lang="ja-JP" altLang="en-US"/>
          </a:p>
        </p:txBody>
      </p:sp>
      <p:sp>
        <p:nvSpPr>
          <p:cNvPr id="9" name="Footer Placeholder 8"/>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24583610-FDA4-4463-8991-03705BAE08E0}" type="datetime1">
              <a:rPr kumimoji="1" lang="ja-JP" altLang="en-US" smtClean="0"/>
              <a:t>2016/8/4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03F26EA5-DE00-4BEA-AA28-B0AB0CFE5210}" type="datetime1">
              <a:rPr kumimoji="1" lang="ja-JP" altLang="en-US" smtClean="0"/>
              <a:t>2016/8/4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10"/>
          </p:nvPr>
        </p:nvSpPr>
        <p:spPr/>
        <p:txBody>
          <a:bodyPr/>
          <a:lstStyle/>
          <a:p>
            <a:fld id="{55348720-1803-451A-B602-CC29A0177769}" type="datetime1">
              <a:rPr kumimoji="1" lang="ja-JP" altLang="en-US" smtClean="0"/>
              <a:t>2016/8/4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E7D3F18-631A-4227-AD9D-A330794D16DD}" type="datetime1">
              <a:rPr kumimoji="1" lang="ja-JP" altLang="en-US" smtClean="0"/>
              <a:t>2016/8/4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5" name="Date Placeholder 4"/>
          <p:cNvSpPr>
            <a:spLocks noGrp="1"/>
          </p:cNvSpPr>
          <p:nvPr>
            <p:ph type="dt" sz="half" idx="10"/>
          </p:nvPr>
        </p:nvSpPr>
        <p:spPr/>
        <p:txBody>
          <a:bodyPr/>
          <a:lstStyle/>
          <a:p>
            <a:fld id="{C0E2192B-4589-4105-A17D-4FFB70E248A4}" type="datetime1">
              <a:rPr kumimoji="1" lang="ja-JP" altLang="en-US" smtClean="0"/>
              <a:t>2016/8/4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9" name="Content Placeholder 8"/>
          <p:cNvSpPr>
            <a:spLocks noGrp="1"/>
          </p:cNvSpPr>
          <p:nvPr>
            <p:ph sz="quarter" idx="13"/>
          </p:nvPr>
        </p:nvSpPr>
        <p:spPr>
          <a:xfrm>
            <a:off x="365760" y="1600200"/>
            <a:ext cx="4041648" cy="45262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0566B8B6-94AE-4822-AFC9-C10325209F17}" type="datetime1">
              <a:rPr kumimoji="1" lang="ja-JP" altLang="en-US" smtClean="0"/>
              <a:t>2016/8/4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11" name="Content Placeholder 10"/>
          <p:cNvSpPr>
            <a:spLocks noGrp="1"/>
          </p:cNvSpPr>
          <p:nvPr>
            <p:ph sz="quarter" idx="13"/>
          </p:nvPr>
        </p:nvSpPr>
        <p:spPr>
          <a:xfrm>
            <a:off x="457200" y="2212848"/>
            <a:ext cx="4041648"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88A45E5-BD0F-479A-80C0-E2DAFB5CBF18}" type="datetime1">
              <a:rPr kumimoji="1" lang="ja-JP" altLang="en-US" smtClean="0"/>
              <a:t>2016/8/4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C0D026-27A6-4BC5-A410-32D8A800B8D3}" type="datetime1">
              <a:rPr kumimoji="1" lang="ja-JP" altLang="en-US" smtClean="0"/>
              <a:t>2016/8/4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34A3998-AA48-4FA5-8AF2-8DD560EC9B33}" type="datetime1">
              <a:rPr kumimoji="1" lang="ja-JP" altLang="en-US" smtClean="0"/>
              <a:t>2016/8/4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4F24FA8-0867-4490-AAB2-0326F7A7EAF0}" type="datetime1">
              <a:rPr kumimoji="1" lang="ja-JP" altLang="en-US" smtClean="0"/>
              <a:t>2016/8/4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5802506-5E9D-4C1B-B4F7-D450EE97A5BA}" type="datetime1">
              <a:rPr kumimoji="1" lang="ja-JP" altLang="en-US" smtClean="0"/>
              <a:t>2016/8/4</a:t>
            </a:fld>
            <a:endParaRPr kumimoji="1" lang="ja-JP" alt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kumimoji="1" lang="ja-JP" alt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2D8002D-B5B0-4BAC-B1F6-782DDCCE6D9C}" type="slidenum">
              <a:rPr kumimoji="1" lang="ja-JP" altLang="en-US" smtClean="0"/>
              <a:t>‹#›</a:t>
            </a:fld>
            <a:endParaRPr kumimoji="1" lang="ja-JP" alt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4" name="タイトル 3"/>
          <p:cNvSpPr>
            <a:spLocks noGrp="1"/>
          </p:cNvSpPr>
          <p:nvPr>
            <p:ph type="ctrTitle"/>
          </p:nvPr>
        </p:nvSpPr>
        <p:spPr>
          <a:xfrm>
            <a:off x="179512" y="1700808"/>
            <a:ext cx="8784976" cy="1029808"/>
          </a:xfrm>
          <a:noFill/>
        </p:spPr>
        <p:txBody>
          <a:bodyPr>
            <a:noAutofit/>
          </a:bodyPr>
          <a:lstStyle/>
          <a:p>
            <a:r>
              <a:rPr lang="ja-JP" altLang="en-US" sz="6000" dirty="0" smtClean="0">
                <a:solidFill>
                  <a:schemeClr val="tx1"/>
                </a:solidFill>
                <a:effectLst>
                  <a:innerShdw blurRad="63500" dist="50800" dir="13500000">
                    <a:schemeClr val="bg1">
                      <a:lumMod val="75000"/>
                      <a:alpha val="50000"/>
                    </a:schemeClr>
                  </a:innerShdw>
                </a:effectLst>
              </a:rPr>
              <a:t>子どもの安全</a:t>
            </a:r>
            <a:r>
              <a:rPr kumimoji="1" lang="ja-JP" altLang="en-US" sz="6000" dirty="0" smtClean="0">
                <a:solidFill>
                  <a:schemeClr val="tx1"/>
                </a:solidFill>
                <a:effectLst>
                  <a:innerShdw blurRad="63500" dist="50800" dir="13500000">
                    <a:schemeClr val="bg1">
                      <a:lumMod val="75000"/>
                      <a:alpha val="50000"/>
                    </a:schemeClr>
                  </a:innerShdw>
                </a:effectLst>
              </a:rPr>
              <a:t>対策委員会</a:t>
            </a:r>
            <a:endParaRPr kumimoji="1" lang="ja-JP" altLang="en-US" sz="6000" dirty="0">
              <a:solidFill>
                <a:schemeClr val="tx1"/>
              </a:solidFill>
              <a:effectLst>
                <a:innerShdw blurRad="63500" dist="50800" dir="13500000">
                  <a:schemeClr val="bg1">
                    <a:lumMod val="75000"/>
                    <a:alpha val="50000"/>
                  </a:schemeClr>
                </a:innerShdw>
              </a:effectLst>
            </a:endParaRPr>
          </a:p>
        </p:txBody>
      </p:sp>
      <p:sp>
        <p:nvSpPr>
          <p:cNvPr id="5" name="サブタイトル 4"/>
          <p:cNvSpPr>
            <a:spLocks noGrp="1"/>
          </p:cNvSpPr>
          <p:nvPr>
            <p:ph type="subTitle" idx="1"/>
          </p:nvPr>
        </p:nvSpPr>
        <p:spPr>
          <a:xfrm>
            <a:off x="2267744" y="3886200"/>
            <a:ext cx="5504656" cy="1752600"/>
          </a:xfrm>
        </p:spPr>
        <p:txBody>
          <a:bodyPr>
            <a:normAutofit fontScale="92500"/>
          </a:bodyPr>
          <a:lstStyle/>
          <a:p>
            <a:pPr algn="l"/>
            <a:r>
              <a:rPr kumimoji="1" lang="ja-JP" altLang="en-US" dirty="0" smtClean="0">
                <a:solidFill>
                  <a:schemeClr val="tx1"/>
                </a:solidFill>
                <a:latin typeface="ＭＳ ゴシック" panose="020B0609070205080204" pitchFamily="49" charset="-128"/>
                <a:ea typeface="ＭＳ ゴシック" panose="020B0609070205080204" pitchFamily="49" charset="-128"/>
              </a:rPr>
              <a:t>発表日</a:t>
            </a:r>
            <a:r>
              <a:rPr kumimoji="1" lang="ja-JP" altLang="en-US" dirty="0" smtClean="0">
                <a:latin typeface="ＭＳ ゴシック" panose="020B0609070205080204" pitchFamily="49" charset="-128"/>
                <a:ea typeface="ＭＳ ゴシック" panose="020B0609070205080204" pitchFamily="49" charset="-128"/>
              </a:rPr>
              <a:t>　</a:t>
            </a:r>
            <a:r>
              <a:rPr lang="en-US" altLang="ja-JP" dirty="0" smtClean="0">
                <a:solidFill>
                  <a:schemeClr val="tx1"/>
                </a:solidFill>
                <a:latin typeface="ＭＳ ゴシック" panose="020B0609070205080204" pitchFamily="49" charset="-128"/>
                <a:ea typeface="ＭＳ ゴシック" panose="020B0609070205080204" pitchFamily="49" charset="-128"/>
              </a:rPr>
              <a:t>2016</a:t>
            </a:r>
            <a:r>
              <a:rPr lang="ja-JP" altLang="en-US" dirty="0" smtClean="0">
                <a:solidFill>
                  <a:schemeClr val="tx1"/>
                </a:solidFill>
                <a:latin typeface="ＭＳ ゴシック" panose="020B0609070205080204" pitchFamily="49" charset="-128"/>
                <a:ea typeface="ＭＳ ゴシック" panose="020B0609070205080204" pitchFamily="49" charset="-128"/>
              </a:rPr>
              <a:t>年８月</a:t>
            </a:r>
            <a:r>
              <a:rPr lang="ja-JP" altLang="en-US" dirty="0">
                <a:solidFill>
                  <a:schemeClr val="tx1"/>
                </a:solidFill>
                <a:latin typeface="ＭＳ ゴシック" panose="020B0609070205080204" pitchFamily="49" charset="-128"/>
                <a:ea typeface="ＭＳ ゴシック" panose="020B0609070205080204" pitchFamily="49" charset="-128"/>
              </a:rPr>
              <a:t>７</a:t>
            </a:r>
            <a:r>
              <a:rPr lang="ja-JP" altLang="en-US" dirty="0" smtClean="0">
                <a:solidFill>
                  <a:schemeClr val="tx1"/>
                </a:solidFill>
                <a:latin typeface="ＭＳ ゴシック" panose="020B0609070205080204" pitchFamily="49" charset="-128"/>
                <a:ea typeface="ＭＳ ゴシック" panose="020B0609070205080204" pitchFamily="49" charset="-128"/>
              </a:rPr>
              <a:t>日</a:t>
            </a:r>
            <a:endParaRPr lang="en-US" altLang="ja-JP"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dirty="0" smtClean="0">
                <a:solidFill>
                  <a:schemeClr val="tx1"/>
                </a:solidFill>
                <a:latin typeface="ＭＳ ゴシック" panose="020B0609070205080204" pitchFamily="49" charset="-128"/>
                <a:ea typeface="ＭＳ ゴシック" panose="020B0609070205080204" pitchFamily="49" charset="-128"/>
              </a:rPr>
              <a:t>発表者　</a:t>
            </a:r>
            <a:r>
              <a:rPr lang="ja-JP" altLang="en-US" dirty="0">
                <a:solidFill>
                  <a:schemeClr val="tx1"/>
                </a:solidFill>
                <a:latin typeface="ＭＳ ゴシック" panose="020B0609070205080204" pitchFamily="49" charset="-128"/>
                <a:ea typeface="ＭＳ ゴシック" panose="020B0609070205080204" pitchFamily="49" charset="-128"/>
              </a:rPr>
              <a:t>子ども</a:t>
            </a:r>
            <a:r>
              <a:rPr lang="ja-JP" altLang="en-US" dirty="0" smtClean="0">
                <a:solidFill>
                  <a:schemeClr val="tx1"/>
                </a:solidFill>
                <a:latin typeface="ＭＳ ゴシック" panose="020B0609070205080204" pitchFamily="49" charset="-128"/>
                <a:ea typeface="ＭＳ ゴシック" panose="020B0609070205080204" pitchFamily="49" charset="-128"/>
              </a:rPr>
              <a:t>の安全</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対策委員会　委員長</a:t>
            </a:r>
            <a:endParaRPr kumimoji="1" lang="en-US" altLang="ja-JP" dirty="0" smtClean="0">
              <a:solidFill>
                <a:schemeClr val="tx1"/>
              </a:solidFill>
              <a:latin typeface="ＭＳ ゴシック" panose="020B0609070205080204" pitchFamily="49" charset="-128"/>
              <a:ea typeface="ＭＳ ゴシック" panose="020B0609070205080204" pitchFamily="49" charset="-128"/>
            </a:endParaRPr>
          </a:p>
          <a:p>
            <a:pPr algn="l"/>
            <a:r>
              <a:rPr lang="ja-JP" altLang="en-US" dirty="0">
                <a:solidFill>
                  <a:schemeClr val="tx1"/>
                </a:solidFill>
                <a:latin typeface="ＭＳ ゴシック" panose="020B0609070205080204" pitchFamily="49" charset="-128"/>
                <a:ea typeface="ＭＳ ゴシック" panose="020B0609070205080204" pitchFamily="49" charset="-128"/>
              </a:rPr>
              <a:t>　</a:t>
            </a:r>
            <a:r>
              <a:rPr lang="ja-JP" altLang="en-US" dirty="0" smtClean="0">
                <a:solidFill>
                  <a:schemeClr val="tx1"/>
                </a:solidFill>
                <a:latin typeface="ＭＳ ゴシック" panose="020B0609070205080204" pitchFamily="49" charset="-128"/>
                <a:ea typeface="ＭＳ ゴシック" panose="020B0609070205080204" pitchFamily="49" charset="-128"/>
              </a:rPr>
              <a:t>　　　箕輪町社会教育委員会　委員長</a:t>
            </a:r>
            <a:endParaRPr kumimoji="1" lang="en-US" altLang="ja-JP" dirty="0" smtClean="0">
              <a:solidFill>
                <a:schemeClr val="tx1"/>
              </a:solidFill>
              <a:latin typeface="ＭＳ ゴシック" panose="020B0609070205080204" pitchFamily="49" charset="-128"/>
              <a:ea typeface="ＭＳ ゴシック" panose="020B0609070205080204" pitchFamily="49" charset="-128"/>
            </a:endParaRPr>
          </a:p>
          <a:p>
            <a:pPr algn="l"/>
            <a:r>
              <a:rPr lang="ja-JP" altLang="en-US" dirty="0" smtClean="0">
                <a:solidFill>
                  <a:schemeClr val="tx1"/>
                </a:solidFill>
                <a:latin typeface="ＭＳ ゴシック" panose="020B0609070205080204" pitchFamily="49" charset="-128"/>
                <a:ea typeface="ＭＳ ゴシック" panose="020B0609070205080204" pitchFamily="49" charset="-128"/>
              </a:rPr>
              <a:t>　　　　日岐　正明</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7" name="タイトル 3"/>
          <p:cNvSpPr txBox="1">
            <a:spLocks/>
          </p:cNvSpPr>
          <p:nvPr/>
        </p:nvSpPr>
        <p:spPr>
          <a:xfrm>
            <a:off x="735151" y="1052736"/>
            <a:ext cx="7772400" cy="7350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t>箕輪町セーフコミュニティ推進協議会</a:t>
            </a:r>
          </a:p>
        </p:txBody>
      </p:sp>
    </p:spTree>
    <p:extLst>
      <p:ext uri="{BB962C8B-B14F-4D97-AF65-F5344CB8AC3E}">
        <p14:creationId xmlns:p14="http://schemas.microsoft.com/office/powerpoint/2010/main" val="3538473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764704"/>
          </a:xfrm>
        </p:spPr>
        <p:txBody>
          <a:bodyPr/>
          <a:lstStyle/>
          <a:p>
            <a:r>
              <a:rPr lang="ja-JP" altLang="en-US" sz="4400" dirty="0" smtClean="0">
                <a:solidFill>
                  <a:schemeClr val="tx1"/>
                </a:solidFill>
                <a:effectLst/>
              </a:rPr>
              <a:t>①ケガ予防推進プログラム</a:t>
            </a:r>
            <a:endParaRPr kumimoji="1" lang="ja-JP" altLang="en-US" sz="44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50884262"/>
              </p:ext>
            </p:extLst>
          </p:nvPr>
        </p:nvGraphicFramePr>
        <p:xfrm>
          <a:off x="467544" y="620688"/>
          <a:ext cx="8229600" cy="6183704"/>
        </p:xfrm>
        <a:graphic>
          <a:graphicData uri="http://schemas.openxmlformats.org/drawingml/2006/table">
            <a:tbl>
              <a:tblPr firstRow="1" bandRow="1">
                <a:tableStyleId>{7DF18680-E054-41AD-8BC1-D1AEF772440D}</a:tableStyleId>
              </a:tblPr>
              <a:tblGrid>
                <a:gridCol w="2057400"/>
                <a:gridCol w="905272"/>
                <a:gridCol w="2520280"/>
                <a:gridCol w="2746648"/>
              </a:tblGrid>
              <a:tr h="648072">
                <a:tc>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課　題</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gridSpan="3">
                  <a:txBody>
                    <a:bodyPr/>
                    <a:lstStyle/>
                    <a:p>
                      <a:r>
                        <a:rPr kumimoji="1" lang="ja-JP" altLang="en-US" sz="1800" b="0" dirty="0" smtClean="0">
                          <a:latin typeface="HGPｺﾞｼｯｸE" panose="020B0900000000000000" pitchFamily="50" charset="-128"/>
                          <a:ea typeface="HGPｺﾞｼｯｸE" panose="020B0900000000000000" pitchFamily="50" charset="-128"/>
                        </a:rPr>
                        <a:t>小中学校は体育館・校庭、保育園は保育室・遊技室・遊具でのケガが多い</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r h="488426">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目　標</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3">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小中学校及び保育園におけるケガの発生件数を減らす</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88426">
                <a:tc rowSpan="5">
                  <a:txBody>
                    <a:bodyPr/>
                    <a:lstStyle/>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内容等</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3">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①小学校におけるケガ多発箇所表示等の推進</a:t>
                      </a:r>
                      <a:endParaRPr kumimoji="1" lang="en-US" altLang="ja-JP"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tx1"/>
                          </a:solidFill>
                          <a:latin typeface="ＭＳ ゴシック" panose="020B0609070205080204" pitchFamily="49" charset="-128"/>
                          <a:ea typeface="ＭＳ ゴシック" panose="020B0609070205080204" pitchFamily="49" charset="-128"/>
                        </a:rPr>
                        <a:t>②小学校及び保育園における安全教室で減少を図る</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88426">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財源</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小学校</a:t>
                      </a:r>
                      <a:r>
                        <a:rPr kumimoji="1" lang="en-US" altLang="ja-JP"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全</a:t>
                      </a:r>
                      <a:r>
                        <a:rPr kumimoji="1" lang="en-US" altLang="ja-JP" dirty="0" smtClean="0">
                          <a:solidFill>
                            <a:schemeClr val="tx1"/>
                          </a:solidFill>
                          <a:latin typeface="ＭＳ ゴシック" panose="020B0609070205080204" pitchFamily="49" charset="-128"/>
                          <a:ea typeface="ＭＳ ゴシック" panose="020B0609070205080204" pitchFamily="49" charset="-128"/>
                        </a:rPr>
                        <a:t>5),</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保育園</a:t>
                      </a:r>
                      <a:r>
                        <a:rPr kumimoji="1" lang="en-US" altLang="ja-JP"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全</a:t>
                      </a:r>
                      <a:r>
                        <a:rPr kumimoji="1" lang="en-US" altLang="ja-JP" dirty="0" smtClean="0">
                          <a:solidFill>
                            <a:schemeClr val="tx1"/>
                          </a:solidFill>
                          <a:latin typeface="ＭＳ ゴシック" panose="020B0609070205080204" pitchFamily="49" charset="-128"/>
                          <a:ea typeface="ＭＳ ゴシック" panose="020B0609070205080204" pitchFamily="49" charset="-128"/>
                        </a:rPr>
                        <a:t>8),</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交通安全協会</a:t>
                      </a:r>
                      <a:r>
                        <a:rPr kumimoji="1" lang="en-US" altLang="ja-JP"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保護者</a:t>
                      </a:r>
                      <a:r>
                        <a:rPr kumimoji="1" lang="en-US" altLang="ja-JP"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町など</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88426">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対象</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小学生、保育園児</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88426">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活動</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ケガ多発箇所マップと既存安全教室を活用</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88426">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人材</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保護者、学校・保育園、交通安全協会など</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767256">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短期</a:t>
                      </a:r>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認識や知識の変化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安全教室実施回数・参加者数</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総務課調べ</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r>
              <a:tr h="767256">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中期）</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態度や行動の変化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危険な場所を認識し行動に注意する子どもの割合</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アンケート（</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2016</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）予定</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r>
              <a:tr h="767256">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長期）</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状態や状況の変化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小中学校及び保育園におけるケガの発生件数</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6">
                        <a:lumMod val="20000"/>
                        <a:lumOff val="80000"/>
                      </a:schemeClr>
                    </a:solidFill>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　学校教育課</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子ども未来課</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6">
                        <a:lumMod val="20000"/>
                        <a:lumOff val="80000"/>
                      </a:schemeClr>
                    </a:solidFill>
                  </a:tcPr>
                </a:tc>
              </a:tr>
            </a:tbl>
          </a:graphicData>
        </a:graphic>
      </p:graphicFrame>
      <p:sp>
        <p:nvSpPr>
          <p:cNvPr id="3" name="スライド番号プレースホルダー 2"/>
          <p:cNvSpPr>
            <a:spLocks noGrp="1"/>
          </p:cNvSpPr>
          <p:nvPr>
            <p:ph type="sldNum" sz="quarter" idx="12"/>
          </p:nvPr>
        </p:nvSpPr>
        <p:spPr>
          <a:xfrm>
            <a:off x="251520" y="6356350"/>
            <a:ext cx="561975" cy="365125"/>
          </a:xfrm>
        </p:spPr>
        <p:txBody>
          <a:bodyPr/>
          <a:lstStyle/>
          <a:p>
            <a:fld id="{D2D8002D-B5B0-4BAC-B1F6-782DDCCE6D9C}" type="slidenum">
              <a:rPr kumimoji="1" lang="ja-JP" altLang="en-US" sz="1600" smtClean="0"/>
              <a:t>10</a:t>
            </a:fld>
            <a:endParaRPr kumimoji="1" lang="ja-JP" altLang="en-US" sz="1600" dirty="0"/>
          </a:p>
        </p:txBody>
      </p:sp>
    </p:spTree>
    <p:extLst>
      <p:ext uri="{BB962C8B-B14F-4D97-AF65-F5344CB8AC3E}">
        <p14:creationId xmlns:p14="http://schemas.microsoft.com/office/powerpoint/2010/main" val="3664154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0" y="0"/>
            <a:ext cx="9144000" cy="764704"/>
          </a:xfrm>
        </p:spPr>
        <p:txBody>
          <a:bodyPr/>
          <a:lstStyle/>
          <a:p>
            <a:r>
              <a:rPr lang="ja-JP" altLang="en-US" sz="3400" dirty="0" smtClean="0">
                <a:solidFill>
                  <a:schemeClr val="tx1"/>
                </a:solidFill>
                <a:effectLst/>
              </a:rPr>
              <a:t>ケガ多発箇所マップの掲示と安全教室の状況</a:t>
            </a:r>
            <a:endParaRPr kumimoji="1" lang="ja-JP" altLang="en-US" sz="3400" dirty="0">
              <a:solidFill>
                <a:schemeClr val="tx1"/>
              </a:solidFill>
              <a:effectLst/>
            </a:endParaRPr>
          </a:p>
        </p:txBody>
      </p:sp>
      <p:sp>
        <p:nvSpPr>
          <p:cNvPr id="5" name="タイトル 1"/>
          <p:cNvSpPr txBox="1">
            <a:spLocks/>
          </p:cNvSpPr>
          <p:nvPr/>
        </p:nvSpPr>
        <p:spPr>
          <a:xfrm>
            <a:off x="107504" y="1124744"/>
            <a:ext cx="4114800" cy="100811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lnSpc>
                <a:spcPct val="100000"/>
              </a:lnSpc>
            </a:pPr>
            <a:r>
              <a:rPr lang="ja-JP" altLang="en-US" sz="2800" dirty="0" smtClean="0">
                <a:solidFill>
                  <a:schemeClr val="tx1"/>
                </a:solidFill>
                <a:effectLst/>
              </a:rPr>
              <a:t>●ケガ多発箇所を検討⇒</a:t>
            </a:r>
            <a:endParaRPr lang="en-US" altLang="ja-JP" sz="2800" dirty="0" smtClean="0">
              <a:solidFill>
                <a:schemeClr val="tx1"/>
              </a:solidFill>
              <a:effectLst/>
            </a:endParaRPr>
          </a:p>
          <a:p>
            <a:pPr algn="l">
              <a:lnSpc>
                <a:spcPct val="100000"/>
              </a:lnSpc>
            </a:pPr>
            <a:r>
              <a:rPr lang="ja-JP" altLang="en-US" sz="2800" dirty="0" smtClean="0">
                <a:solidFill>
                  <a:schemeClr val="tx1"/>
                </a:solidFill>
                <a:effectLst/>
              </a:rPr>
              <a:t>マップ作成⇒掲示⇒更新</a:t>
            </a:r>
            <a:endParaRPr lang="ja-JP" altLang="en-US" sz="2800" dirty="0">
              <a:solidFill>
                <a:schemeClr val="tx1"/>
              </a:solidFill>
              <a:effectLst/>
            </a:endParaRPr>
          </a:p>
        </p:txBody>
      </p:sp>
      <p:pic>
        <p:nvPicPr>
          <p:cNvPr id="8" name="Picture 4" descr="危険箇所マップ"/>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550" y="2502187"/>
            <a:ext cx="2371645" cy="3162193"/>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グループ化 16"/>
          <p:cNvGrpSpPr/>
          <p:nvPr/>
        </p:nvGrpSpPr>
        <p:grpSpPr>
          <a:xfrm>
            <a:off x="2711413" y="4566701"/>
            <a:ext cx="2232248" cy="2195361"/>
            <a:chOff x="2604013" y="4341495"/>
            <a:chExt cx="2232248" cy="2195361"/>
          </a:xfrm>
        </p:grpSpPr>
        <p:sp>
          <p:nvSpPr>
            <p:cNvPr id="10" name="Oval 6"/>
            <p:cNvSpPr>
              <a:spLocks noChangeArrowheads="1"/>
            </p:cNvSpPr>
            <p:nvPr/>
          </p:nvSpPr>
          <p:spPr bwMode="auto">
            <a:xfrm>
              <a:off x="2604013" y="4341495"/>
              <a:ext cx="2232248" cy="2195361"/>
            </a:xfrm>
            <a:prstGeom prst="ellipse">
              <a:avLst/>
            </a:prstGeom>
            <a:solidFill>
              <a:srgbClr val="FFFF00"/>
            </a:solidFill>
            <a:ln w="9525">
              <a:solidFill>
                <a:srgbClr val="000000"/>
              </a:solidFill>
              <a:round/>
              <a:headEnd/>
              <a:tailEnd/>
            </a:ln>
          </p:spPr>
          <p:txBody>
            <a:bodyPr lIns="74295" tIns="8890" rIns="74295" bIns="8890"/>
            <a:lstStyle/>
            <a:p>
              <a:endParaRPr lang="ja-JP" altLang="en-US"/>
            </a:p>
          </p:txBody>
        </p:sp>
        <p:sp>
          <p:nvSpPr>
            <p:cNvPr id="11" name="Text Box 7"/>
            <p:cNvSpPr txBox="1">
              <a:spLocks noChangeArrowheads="1"/>
            </p:cNvSpPr>
            <p:nvPr/>
          </p:nvSpPr>
          <p:spPr bwMode="auto">
            <a:xfrm>
              <a:off x="2952874" y="4804078"/>
              <a:ext cx="1703705" cy="45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p>
              <a:pPr algn="just"/>
              <a:r>
                <a:rPr lang="ja-JP" altLang="en-US" sz="2400" dirty="0">
                  <a:latin typeface="HG丸ｺﾞｼｯｸM-PRO" pitchFamily="50" charset="-128"/>
                  <a:ea typeface="HG丸ｺﾞｼｯｸM-PRO" pitchFamily="50" charset="-128"/>
                </a:rPr>
                <a:t>けがに注意</a:t>
              </a:r>
              <a:endParaRPr lang="ja-JP" altLang="en-US" sz="2400" dirty="0"/>
            </a:p>
          </p:txBody>
        </p:sp>
        <p:pic>
          <p:nvPicPr>
            <p:cNvPr id="12" name="Picture 8" descr="person_037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9792" y="5215086"/>
              <a:ext cx="1212215" cy="753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セーフコミュニティマーク(文字入）"/>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32044" y="5388902"/>
              <a:ext cx="724535" cy="68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0"/>
            <p:cNvSpPr txBox="1">
              <a:spLocks noChangeArrowheads="1"/>
            </p:cNvSpPr>
            <p:nvPr/>
          </p:nvSpPr>
          <p:spPr bwMode="auto">
            <a:xfrm>
              <a:off x="3831225" y="4647406"/>
              <a:ext cx="79819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p>
              <a:pPr algn="just"/>
              <a:r>
                <a:rPr lang="ja-JP" altLang="en-US" sz="1200" dirty="0">
                  <a:latin typeface="HG丸ｺﾞｼｯｸM-PRO" pitchFamily="50" charset="-128"/>
                  <a:ea typeface="HG丸ｺﾞｼｯｸM-PRO" pitchFamily="50" charset="-128"/>
                </a:rPr>
                <a:t>ちゅうい</a:t>
              </a:r>
              <a:endParaRPr lang="ja-JP" altLang="en-US" sz="1200" dirty="0"/>
            </a:p>
          </p:txBody>
        </p:sp>
      </p:grpSp>
      <p:sp>
        <p:nvSpPr>
          <p:cNvPr id="15" name="テキスト ボックス 14"/>
          <p:cNvSpPr txBox="1"/>
          <p:nvPr/>
        </p:nvSpPr>
        <p:spPr>
          <a:xfrm>
            <a:off x="207086" y="2132856"/>
            <a:ext cx="2496509" cy="400110"/>
          </a:xfrm>
          <a:prstGeom prst="rect">
            <a:avLst/>
          </a:prstGeom>
          <a:noFill/>
        </p:spPr>
        <p:txBody>
          <a:bodyPr wrap="square" rtlCol="0">
            <a:spAutoFit/>
          </a:bodyPr>
          <a:lstStyle/>
          <a:p>
            <a:r>
              <a:rPr lang="ja-JP" altLang="en-US" sz="2000" dirty="0" smtClean="0">
                <a:solidFill>
                  <a:srgbClr val="008000"/>
                </a:solidFill>
              </a:rPr>
              <a:t>ケガ多発箇所マップ</a:t>
            </a:r>
            <a:endParaRPr kumimoji="1" lang="ja-JP" altLang="en-US" sz="2000" dirty="0">
              <a:solidFill>
                <a:srgbClr val="008000"/>
              </a:solidFill>
            </a:endParaRPr>
          </a:p>
        </p:txBody>
      </p:sp>
      <p:sp>
        <p:nvSpPr>
          <p:cNvPr id="16" name="テキスト ボックス 15"/>
          <p:cNvSpPr txBox="1"/>
          <p:nvPr/>
        </p:nvSpPr>
        <p:spPr>
          <a:xfrm>
            <a:off x="2783967" y="4125615"/>
            <a:ext cx="1980012" cy="400110"/>
          </a:xfrm>
          <a:prstGeom prst="rect">
            <a:avLst/>
          </a:prstGeom>
          <a:noFill/>
        </p:spPr>
        <p:txBody>
          <a:bodyPr wrap="square" rtlCol="0">
            <a:spAutoFit/>
          </a:bodyPr>
          <a:lstStyle/>
          <a:p>
            <a:r>
              <a:rPr lang="ja-JP" altLang="en-US" sz="2000" dirty="0" smtClean="0">
                <a:solidFill>
                  <a:srgbClr val="008000"/>
                </a:solidFill>
              </a:rPr>
              <a:t>注意喚起シール</a:t>
            </a:r>
            <a:endParaRPr kumimoji="1" lang="ja-JP" altLang="en-US" sz="2000" dirty="0">
              <a:solidFill>
                <a:srgbClr val="008000"/>
              </a:solidFill>
            </a:endParaRPr>
          </a:p>
        </p:txBody>
      </p:sp>
      <p:sp>
        <p:nvSpPr>
          <p:cNvPr id="18" name="タイトル 1"/>
          <p:cNvSpPr txBox="1">
            <a:spLocks/>
          </p:cNvSpPr>
          <p:nvPr/>
        </p:nvSpPr>
        <p:spPr>
          <a:xfrm>
            <a:off x="4294311" y="980729"/>
            <a:ext cx="4849687" cy="53518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2800" dirty="0" smtClean="0">
                <a:solidFill>
                  <a:schemeClr val="tx1"/>
                </a:solidFill>
                <a:effectLst/>
              </a:rPr>
              <a:t>●安全教室による指導・啓発</a:t>
            </a:r>
            <a:endParaRPr lang="en-US" altLang="ja-JP" sz="2800" dirty="0" smtClean="0">
              <a:solidFill>
                <a:schemeClr val="tx1"/>
              </a:solidFill>
              <a:effectLst/>
            </a:endParaRPr>
          </a:p>
        </p:txBody>
      </p:sp>
      <p:pic>
        <p:nvPicPr>
          <p:cNvPr id="19" name="図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0987" y="1515912"/>
            <a:ext cx="3262326" cy="2446745"/>
          </a:xfrm>
          <a:prstGeom prst="rect">
            <a:avLst/>
          </a:prstGeom>
        </p:spPr>
      </p:pic>
      <p:pic>
        <p:nvPicPr>
          <p:cNvPr id="20" name="図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99050" y="4125615"/>
            <a:ext cx="3251200" cy="2438400"/>
          </a:xfrm>
          <a:prstGeom prst="rect">
            <a:avLst/>
          </a:prstGeom>
        </p:spPr>
      </p:pic>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11</a:t>
            </a:fld>
            <a:endParaRPr kumimoji="1" lang="ja-JP" altLang="en-US" sz="1600" dirty="0"/>
          </a:p>
        </p:txBody>
      </p:sp>
    </p:spTree>
    <p:extLst>
      <p:ext uri="{BB962C8B-B14F-4D97-AF65-F5344CB8AC3E}">
        <p14:creationId xmlns:p14="http://schemas.microsoft.com/office/powerpoint/2010/main" val="58961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764704"/>
          </a:xfrm>
        </p:spPr>
        <p:txBody>
          <a:bodyPr/>
          <a:lstStyle/>
          <a:p>
            <a:r>
              <a:rPr lang="ja-JP" altLang="en-US" sz="4400" dirty="0">
                <a:solidFill>
                  <a:schemeClr val="tx1"/>
                </a:solidFill>
                <a:effectLst/>
              </a:rPr>
              <a:t>実績</a:t>
            </a:r>
            <a:r>
              <a:rPr lang="ja-JP" altLang="en-US" sz="4400" dirty="0" smtClean="0">
                <a:solidFill>
                  <a:schemeClr val="tx1"/>
                </a:solidFill>
                <a:effectLst/>
              </a:rPr>
              <a:t>と</a:t>
            </a:r>
            <a:r>
              <a:rPr lang="ja-JP" altLang="en-US" sz="4400" dirty="0">
                <a:solidFill>
                  <a:schemeClr val="tx1"/>
                </a:solidFill>
                <a:effectLst/>
              </a:rPr>
              <a:t>計画</a:t>
            </a:r>
            <a:endParaRPr kumimoji="1" lang="ja-JP" altLang="en-US" sz="44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947115806"/>
              </p:ext>
            </p:extLst>
          </p:nvPr>
        </p:nvGraphicFramePr>
        <p:xfrm>
          <a:off x="281023" y="699498"/>
          <a:ext cx="8683466" cy="5936683"/>
        </p:xfrm>
        <a:graphic>
          <a:graphicData uri="http://schemas.openxmlformats.org/drawingml/2006/table">
            <a:tbl>
              <a:tblPr firstRow="1" bandRow="1">
                <a:tableStyleId>{7DF18680-E054-41AD-8BC1-D1AEF772440D}</a:tableStyleId>
              </a:tblPr>
              <a:tblGrid>
                <a:gridCol w="1557533"/>
                <a:gridCol w="989395"/>
                <a:gridCol w="989395"/>
                <a:gridCol w="989395"/>
                <a:gridCol w="989395"/>
                <a:gridCol w="792088"/>
                <a:gridCol w="792088"/>
                <a:gridCol w="720080"/>
                <a:gridCol w="864097"/>
              </a:tblGrid>
              <a:tr h="550824">
                <a:tc rowSpan="2">
                  <a:txBody>
                    <a:bodyPr/>
                    <a:lstStyle/>
                    <a:p>
                      <a:r>
                        <a:rPr kumimoji="1" lang="ja-JP" altLang="en-US" sz="1800" b="0" dirty="0" smtClean="0">
                          <a:solidFill>
                            <a:schemeClr val="bg1"/>
                          </a:solidFill>
                          <a:latin typeface="ＭＳ ゴシック" panose="020B0609070205080204" pitchFamily="49" charset="-128"/>
                          <a:ea typeface="ＭＳ ゴシック" panose="020B0609070205080204" pitchFamily="49" charset="-128"/>
                        </a:rPr>
                        <a:t>実績と今後の計画</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4">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実　績</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gridSpan="4">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計画（予定）</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pPr algn="ct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r h="551425">
                <a:tc vMerge="1">
                  <a:txBody>
                    <a:bodyPr/>
                    <a:lstStyle/>
                    <a:p>
                      <a:endParaRPr kumimoji="1" lang="ja-JP" altLang="en-US" dirty="0"/>
                    </a:p>
                  </a:txBody>
                  <a:tcPr/>
                </a:tc>
                <a:tc>
                  <a:txBody>
                    <a:bodyPr/>
                    <a:lstStyle/>
                    <a:p>
                      <a:pPr algn="ctr"/>
                      <a:r>
                        <a:rPr kumimoji="1" lang="en-US" altLang="ja-JP" sz="1700" dirty="0" smtClean="0">
                          <a:latin typeface="ＭＳ ゴシック" panose="020B0609070205080204" pitchFamily="49" charset="-128"/>
                          <a:ea typeface="ＭＳ ゴシック" panose="020B0609070205080204" pitchFamily="49" charset="-128"/>
                        </a:rPr>
                        <a:t>2012</a:t>
                      </a:r>
                      <a:endParaRPr kumimoji="1" lang="ja-JP" altLang="en-US" sz="17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700" dirty="0" smtClean="0">
                          <a:latin typeface="ＭＳ ゴシック" panose="020B0609070205080204" pitchFamily="49" charset="-128"/>
                          <a:ea typeface="ＭＳ ゴシック" panose="020B0609070205080204" pitchFamily="49" charset="-128"/>
                        </a:rPr>
                        <a:t>2013</a:t>
                      </a:r>
                      <a:endParaRPr kumimoji="1" lang="ja-JP" altLang="en-US" sz="17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700" dirty="0" smtClean="0">
                          <a:latin typeface="ＭＳ ゴシック" panose="020B0609070205080204" pitchFamily="49" charset="-128"/>
                          <a:ea typeface="ＭＳ ゴシック" panose="020B0609070205080204" pitchFamily="49" charset="-128"/>
                        </a:rPr>
                        <a:t>2014</a:t>
                      </a:r>
                      <a:endParaRPr kumimoji="1" lang="ja-JP" altLang="en-US" sz="17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700" dirty="0" smtClean="0">
                          <a:latin typeface="ＭＳ ゴシック" panose="020B0609070205080204" pitchFamily="49" charset="-128"/>
                          <a:ea typeface="ＭＳ ゴシック" panose="020B0609070205080204" pitchFamily="49" charset="-128"/>
                        </a:rPr>
                        <a:t>2015</a:t>
                      </a:r>
                      <a:endParaRPr kumimoji="1" lang="ja-JP" altLang="en-US" sz="17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700" dirty="0" smtClean="0">
                          <a:latin typeface="ＭＳ ゴシック" panose="020B0609070205080204" pitchFamily="49" charset="-128"/>
                          <a:ea typeface="ＭＳ ゴシック" panose="020B0609070205080204" pitchFamily="49" charset="-128"/>
                        </a:rPr>
                        <a:t>2016</a:t>
                      </a:r>
                      <a:endParaRPr kumimoji="1" lang="ja-JP" altLang="en-US" sz="1700" dirty="0">
                        <a:latin typeface="ＭＳ ゴシック" panose="020B0609070205080204" pitchFamily="49" charset="-128"/>
                        <a:ea typeface="ＭＳ ゴシック" panose="020B0609070205080204" pitchFamily="49" charset="-128"/>
                      </a:endParaRPr>
                    </a:p>
                  </a:txBody>
                  <a:tcPr anchor="ctr"/>
                </a:tc>
                <a:tc gridSpan="3">
                  <a:txBody>
                    <a:bodyPr/>
                    <a:lstStyle/>
                    <a:p>
                      <a:pPr algn="ctr"/>
                      <a:r>
                        <a:rPr kumimoji="1" lang="en-US" altLang="ja-JP" sz="1700" dirty="0" smtClean="0">
                          <a:latin typeface="ＭＳ ゴシック" panose="020B0609070205080204" pitchFamily="49" charset="-128"/>
                          <a:ea typeface="ＭＳ ゴシック" panose="020B0609070205080204" pitchFamily="49" charset="-128"/>
                        </a:rPr>
                        <a:t>2017</a:t>
                      </a:r>
                      <a:r>
                        <a:rPr kumimoji="1" lang="ja-JP" altLang="en-US" sz="1700" dirty="0" smtClean="0">
                          <a:latin typeface="ＭＳ ゴシック" panose="020B0609070205080204" pitchFamily="49" charset="-128"/>
                          <a:ea typeface="ＭＳ ゴシック" panose="020B0609070205080204" pitchFamily="49" charset="-128"/>
                        </a:rPr>
                        <a:t>～</a:t>
                      </a:r>
                      <a:r>
                        <a:rPr kumimoji="1" lang="en-US" altLang="ja-JP" sz="1700" dirty="0" smtClean="0">
                          <a:latin typeface="ＭＳ ゴシック" panose="020B0609070205080204" pitchFamily="49" charset="-128"/>
                          <a:ea typeface="ＭＳ ゴシック" panose="020B0609070205080204" pitchFamily="49" charset="-128"/>
                        </a:rPr>
                        <a:t>2021</a:t>
                      </a:r>
                    </a:p>
                    <a:p>
                      <a:pPr algn="ctr"/>
                      <a:r>
                        <a:rPr kumimoji="1" lang="ja-JP" altLang="en-US" sz="1700" dirty="0" smtClean="0">
                          <a:latin typeface="ＭＳ ゴシック" panose="020B0609070205080204" pitchFamily="49" charset="-128"/>
                          <a:ea typeface="ＭＳ ゴシック" panose="020B0609070205080204" pitchFamily="49" charset="-128"/>
                        </a:rPr>
                        <a:t>（５年間）</a:t>
                      </a:r>
                      <a:endParaRPr kumimoji="1" lang="ja-JP" altLang="en-US" sz="17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tc>
              </a:tr>
              <a:tr h="1411229">
                <a:tc>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ケガ多発箇所マップ、</a:t>
                      </a:r>
                      <a:endParaRPr kumimoji="1" lang="en-US" altLang="ja-JP" i="1"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注意喚起シール</a:t>
                      </a: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５</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小学校</a:t>
                      </a:r>
                      <a:endParaRPr kumimoji="1" lang="en-US" altLang="ja-JP" dirty="0" smtClean="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５</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小学校</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５</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小学校</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５</a:t>
                      </a: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latin typeface="ＭＳ ゴシック" panose="020B0609070205080204" pitchFamily="49" charset="-128"/>
                          <a:ea typeface="ＭＳ ゴシック" panose="020B0609070205080204" pitchFamily="49" charset="-128"/>
                        </a:rPr>
                        <a:t>小学校</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r>
              <a:tr h="1598009">
                <a:tc>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保育園・</a:t>
                      </a:r>
                      <a:endParaRPr kumimoji="1" lang="en-US" altLang="ja-JP" i="1"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小学校での</a:t>
                      </a:r>
                      <a:endParaRPr kumimoji="1" lang="en-US" altLang="ja-JP" i="1"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安全教室</a:t>
                      </a: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sz="2000" dirty="0" smtClean="0">
                          <a:latin typeface="ＭＳ ゴシック" panose="020B0609070205080204" pitchFamily="49" charset="-128"/>
                          <a:ea typeface="ＭＳ ゴシック" panose="020B0609070205080204" pitchFamily="49" charset="-128"/>
                        </a:rPr>
                        <a:t>17</a:t>
                      </a:r>
                      <a:r>
                        <a:rPr kumimoji="1" lang="ja-JP" altLang="en-US" sz="2000" dirty="0" smtClean="0">
                          <a:latin typeface="ＭＳ ゴシック" panose="020B0609070205080204" pitchFamily="49" charset="-128"/>
                          <a:ea typeface="ＭＳ ゴシック" panose="020B0609070205080204" pitchFamily="49" charset="-128"/>
                        </a:rPr>
                        <a:t>回</a:t>
                      </a:r>
                      <a:endParaRPr kumimoji="1" lang="en-US" altLang="ja-JP" sz="2000" dirty="0" smtClean="0">
                        <a:latin typeface="ＭＳ ゴシック" panose="020B0609070205080204" pitchFamily="49" charset="-128"/>
                        <a:ea typeface="ＭＳ ゴシック" panose="020B0609070205080204" pitchFamily="49" charset="-128"/>
                      </a:endParaRPr>
                    </a:p>
                    <a:p>
                      <a:pPr algn="ctr"/>
                      <a:r>
                        <a:rPr kumimoji="1" lang="en-US" altLang="ja-JP" sz="1800" dirty="0" smtClean="0">
                          <a:latin typeface="ＭＳ ゴシック" panose="020B0609070205080204" pitchFamily="49" charset="-128"/>
                          <a:ea typeface="ＭＳ ゴシック" panose="020B0609070205080204" pitchFamily="49" charset="-128"/>
                        </a:rPr>
                        <a:t>2,548</a:t>
                      </a:r>
                      <a:r>
                        <a:rPr kumimoji="1" lang="ja-JP" altLang="en-US" sz="1800" dirty="0" smtClean="0">
                          <a:latin typeface="ＭＳ ゴシック" panose="020B0609070205080204" pitchFamily="49" charset="-128"/>
                          <a:ea typeface="ＭＳ ゴシック" panose="020B0609070205080204" pitchFamily="49" charset="-128"/>
                        </a:rPr>
                        <a:t>人</a:t>
                      </a:r>
                      <a:endParaRPr kumimoji="1" lang="ja-JP" altLang="en-US" sz="1800" dirty="0">
                        <a:latin typeface="ＭＳ ゴシック" panose="020B0609070205080204" pitchFamily="49" charset="-128"/>
                        <a:ea typeface="ＭＳ ゴシック" panose="020B0609070205080204" pitchFamily="49" charset="-128"/>
                      </a:endParaRPr>
                    </a:p>
                  </a:txBody>
                  <a:tcPr anchor="b">
                    <a:solidFill>
                      <a:schemeClr val="accent6">
                        <a:lumMod val="20000"/>
                        <a:lumOff val="80000"/>
                      </a:schemeClr>
                    </a:solidFill>
                  </a:tcPr>
                </a:tc>
                <a:tc>
                  <a:txBody>
                    <a:bodyPr/>
                    <a:lstStyle/>
                    <a:p>
                      <a:pPr algn="ctr"/>
                      <a:r>
                        <a:rPr kumimoji="1" lang="en-US" altLang="ja-JP" sz="2000" dirty="0" smtClean="0">
                          <a:latin typeface="ＭＳ ゴシック" panose="020B0609070205080204" pitchFamily="49" charset="-128"/>
                          <a:ea typeface="ＭＳ ゴシック" panose="020B0609070205080204" pitchFamily="49" charset="-128"/>
                        </a:rPr>
                        <a:t>18</a:t>
                      </a:r>
                      <a:r>
                        <a:rPr kumimoji="1" lang="ja-JP" altLang="en-US" sz="2000" dirty="0" smtClean="0">
                          <a:latin typeface="ＭＳ ゴシック" panose="020B0609070205080204" pitchFamily="49" charset="-128"/>
                          <a:ea typeface="ＭＳ ゴシック" panose="020B0609070205080204" pitchFamily="49" charset="-128"/>
                        </a:rPr>
                        <a:t>回</a:t>
                      </a:r>
                      <a:endParaRPr kumimoji="1" lang="en-US" altLang="ja-JP" sz="2000" dirty="0" smtClean="0">
                        <a:latin typeface="ＭＳ ゴシック" panose="020B0609070205080204" pitchFamily="49" charset="-128"/>
                        <a:ea typeface="ＭＳ ゴシック" panose="020B0609070205080204" pitchFamily="49" charset="-128"/>
                      </a:endParaRPr>
                    </a:p>
                    <a:p>
                      <a:pPr algn="ctr"/>
                      <a:r>
                        <a:rPr kumimoji="1" lang="en-US" altLang="ja-JP" sz="1800" dirty="0" smtClean="0">
                          <a:latin typeface="ＭＳ ゴシック" panose="020B0609070205080204" pitchFamily="49" charset="-128"/>
                          <a:ea typeface="ＭＳ ゴシック" panose="020B0609070205080204" pitchFamily="49" charset="-128"/>
                        </a:rPr>
                        <a:t>2,372</a:t>
                      </a:r>
                      <a:r>
                        <a:rPr kumimoji="1" lang="ja-JP" altLang="en-US" sz="1800" dirty="0" smtClean="0">
                          <a:latin typeface="ＭＳ ゴシック" panose="020B0609070205080204" pitchFamily="49" charset="-128"/>
                          <a:ea typeface="ＭＳ ゴシック" panose="020B0609070205080204" pitchFamily="49" charset="-128"/>
                        </a:rPr>
                        <a:t>人</a:t>
                      </a:r>
                    </a:p>
                  </a:txBody>
                  <a:tcPr anchor="b">
                    <a:solidFill>
                      <a:schemeClr val="accent6">
                        <a:lumMod val="20000"/>
                        <a:lumOff val="80000"/>
                      </a:schemeClr>
                    </a:solidFill>
                  </a:tcPr>
                </a:tc>
                <a:tc>
                  <a:txBody>
                    <a:bodyPr/>
                    <a:lstStyle/>
                    <a:p>
                      <a:pPr algn="ctr"/>
                      <a:r>
                        <a:rPr kumimoji="1" lang="en-US" altLang="ja-JP" sz="2000" dirty="0" smtClean="0">
                          <a:latin typeface="ＭＳ ゴシック" panose="020B0609070205080204" pitchFamily="49" charset="-128"/>
                          <a:ea typeface="ＭＳ ゴシック" panose="020B0609070205080204" pitchFamily="49" charset="-128"/>
                        </a:rPr>
                        <a:t>16</a:t>
                      </a:r>
                      <a:r>
                        <a:rPr kumimoji="1" lang="ja-JP" altLang="en-US" sz="2000" dirty="0" smtClean="0">
                          <a:latin typeface="ＭＳ ゴシック" panose="020B0609070205080204" pitchFamily="49" charset="-128"/>
                          <a:ea typeface="ＭＳ ゴシック" panose="020B0609070205080204" pitchFamily="49" charset="-128"/>
                        </a:rPr>
                        <a:t>回</a:t>
                      </a:r>
                      <a:endParaRPr kumimoji="1" lang="en-US" altLang="ja-JP" sz="2000" dirty="0" smtClean="0">
                        <a:latin typeface="ＭＳ ゴシック" panose="020B0609070205080204" pitchFamily="49" charset="-128"/>
                        <a:ea typeface="ＭＳ ゴシック" panose="020B0609070205080204" pitchFamily="49" charset="-128"/>
                      </a:endParaRPr>
                    </a:p>
                    <a:p>
                      <a:pPr algn="ctr"/>
                      <a:r>
                        <a:rPr kumimoji="1" lang="en-US" altLang="ja-JP" sz="1800" dirty="0" smtClean="0">
                          <a:latin typeface="ＭＳ ゴシック" panose="020B0609070205080204" pitchFamily="49" charset="-128"/>
                          <a:ea typeface="ＭＳ ゴシック" panose="020B0609070205080204" pitchFamily="49" charset="-128"/>
                        </a:rPr>
                        <a:t>2,323</a:t>
                      </a:r>
                      <a:r>
                        <a:rPr kumimoji="1" lang="ja-JP" altLang="en-US" sz="1800" dirty="0" smtClean="0">
                          <a:latin typeface="ＭＳ ゴシック" panose="020B0609070205080204" pitchFamily="49" charset="-128"/>
                          <a:ea typeface="ＭＳ ゴシック" panose="020B0609070205080204" pitchFamily="49" charset="-128"/>
                        </a:rPr>
                        <a:t>人</a:t>
                      </a:r>
                    </a:p>
                  </a:txBody>
                  <a:tcPr anchor="b">
                    <a:solidFill>
                      <a:schemeClr val="accent6">
                        <a:lumMod val="20000"/>
                        <a:lumOff val="80000"/>
                      </a:schemeClr>
                    </a:solidFill>
                  </a:tcPr>
                </a:tc>
                <a:tc>
                  <a:txBody>
                    <a:bodyPr/>
                    <a:lstStyle/>
                    <a:p>
                      <a:pPr algn="ctr"/>
                      <a:r>
                        <a:rPr kumimoji="1" lang="en-US" altLang="ja-JP" sz="2000" dirty="0" smtClean="0">
                          <a:latin typeface="ＭＳ ゴシック" panose="020B0609070205080204" pitchFamily="49" charset="-128"/>
                          <a:ea typeface="ＭＳ ゴシック" panose="020B0609070205080204" pitchFamily="49" charset="-128"/>
                        </a:rPr>
                        <a:t>17</a:t>
                      </a:r>
                      <a:r>
                        <a:rPr kumimoji="1" lang="ja-JP" altLang="en-US" sz="2000" dirty="0" smtClean="0">
                          <a:latin typeface="ＭＳ ゴシック" panose="020B0609070205080204" pitchFamily="49" charset="-128"/>
                          <a:ea typeface="ＭＳ ゴシック" panose="020B0609070205080204" pitchFamily="49" charset="-128"/>
                        </a:rPr>
                        <a:t>回</a:t>
                      </a:r>
                      <a:endParaRPr kumimoji="1" lang="en-US" altLang="ja-JP" sz="2000" dirty="0" smtClean="0">
                        <a:latin typeface="ＭＳ ゴシック" panose="020B0609070205080204" pitchFamily="49" charset="-128"/>
                        <a:ea typeface="ＭＳ ゴシック" panose="020B0609070205080204" pitchFamily="49" charset="-128"/>
                      </a:endParaRPr>
                    </a:p>
                    <a:p>
                      <a:pPr algn="ctr"/>
                      <a:r>
                        <a:rPr kumimoji="1" lang="en-US" altLang="ja-JP" sz="1800" dirty="0" smtClean="0">
                          <a:latin typeface="ＭＳ ゴシック" panose="020B0609070205080204" pitchFamily="49" charset="-128"/>
                          <a:ea typeface="ＭＳ ゴシック" panose="020B0609070205080204" pitchFamily="49" charset="-128"/>
                        </a:rPr>
                        <a:t>2,425</a:t>
                      </a:r>
                      <a:r>
                        <a:rPr kumimoji="1" lang="ja-JP" altLang="en-US" sz="1800" dirty="0" smtClean="0">
                          <a:latin typeface="ＭＳ ゴシック" panose="020B0609070205080204" pitchFamily="49" charset="-128"/>
                          <a:ea typeface="ＭＳ ゴシック" panose="020B0609070205080204" pitchFamily="49" charset="-128"/>
                        </a:rPr>
                        <a:t>人</a:t>
                      </a:r>
                    </a:p>
                  </a:txBody>
                  <a:tcPr anchor="b">
                    <a:solidFill>
                      <a:schemeClr val="accent6">
                        <a:lumMod val="20000"/>
                        <a:lumOff val="80000"/>
                      </a:schemeClr>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chemeClr val="accent6">
                        <a:lumMod val="20000"/>
                        <a:lumOff val="80000"/>
                      </a:schemeClr>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tr>
              <a:tr h="576064">
                <a:tc rowSpan="3">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対策委員会の関わり</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r h="576064">
                <a:tc vMerge="1">
                  <a:txBody>
                    <a:bodyPr/>
                    <a:lstStyle/>
                    <a:p>
                      <a:endParaRPr kumimoji="1" lang="ja-JP" altLang="en-US"/>
                    </a:p>
                  </a:txBody>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r h="614893">
                <a:tc vMerge="1">
                  <a:txBody>
                    <a:bodyPr/>
                    <a:lstStyle/>
                    <a:p>
                      <a:endParaRPr kumimoji="1" lang="ja-JP" altLang="en-US"/>
                    </a:p>
                  </a:txBody>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bl>
          </a:graphicData>
        </a:graphic>
      </p:graphicFrame>
      <p:cxnSp>
        <p:nvCxnSpPr>
          <p:cNvPr id="7" name="直線コネクタ 6"/>
          <p:cNvCxnSpPr/>
          <p:nvPr/>
        </p:nvCxnSpPr>
        <p:spPr>
          <a:xfrm>
            <a:off x="2012258" y="2136578"/>
            <a:ext cx="96651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989948" y="1955793"/>
            <a:ext cx="670669"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9" name="直線コネクタ 8"/>
          <p:cNvCxnSpPr/>
          <p:nvPr/>
        </p:nvCxnSpPr>
        <p:spPr>
          <a:xfrm flipV="1">
            <a:off x="3660617" y="2158525"/>
            <a:ext cx="1415439" cy="1"/>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475723" y="2132696"/>
            <a:ext cx="720080"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6238734" y="1951912"/>
            <a:ext cx="697010"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15" name="直線コネクタ 14"/>
          <p:cNvCxnSpPr/>
          <p:nvPr/>
        </p:nvCxnSpPr>
        <p:spPr>
          <a:xfrm>
            <a:off x="6977798" y="2140459"/>
            <a:ext cx="1692188" cy="0"/>
          </a:xfrm>
          <a:prstGeom prst="line">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1833686" y="5758278"/>
            <a:ext cx="4466506"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●安全教室での指導時の情報提供、啓発</a:t>
            </a:r>
            <a:endParaRPr kumimoji="1" lang="ja-JP" altLang="en-US" dirty="0">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1835498" y="4934345"/>
            <a:ext cx="6336902"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●ケガ多発箇所マップ作成の要請</a:t>
            </a:r>
            <a:r>
              <a:rPr lang="ja-JP" altLang="en-US" dirty="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確認⇒更新依頼</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19" name="直線コネクタ 18"/>
          <p:cNvCxnSpPr/>
          <p:nvPr/>
        </p:nvCxnSpPr>
        <p:spPr>
          <a:xfrm>
            <a:off x="1989399" y="3501008"/>
            <a:ext cx="96651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955912" y="3316342"/>
            <a:ext cx="670669"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21" name="直線コネクタ 20"/>
          <p:cNvCxnSpPr/>
          <p:nvPr/>
        </p:nvCxnSpPr>
        <p:spPr>
          <a:xfrm flipV="1">
            <a:off x="3626581" y="3501007"/>
            <a:ext cx="1415439" cy="1"/>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5466670" y="3501007"/>
            <a:ext cx="720080"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6237857" y="3316341"/>
            <a:ext cx="697010"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24" name="直線コネクタ 23"/>
          <p:cNvCxnSpPr/>
          <p:nvPr/>
        </p:nvCxnSpPr>
        <p:spPr>
          <a:xfrm>
            <a:off x="6966266" y="3501007"/>
            <a:ext cx="1692188" cy="0"/>
          </a:xfrm>
          <a:prstGeom prst="line">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836474" y="5364375"/>
            <a:ext cx="4688723"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●注意喚起シールの活用依頼、配布、啓発</a:t>
            </a:r>
            <a:endParaRPr kumimoji="1" lang="ja-JP" altLang="en-US" dirty="0">
              <a:latin typeface="ＭＳ ゴシック" panose="020B0609070205080204" pitchFamily="49" charset="-128"/>
              <a:ea typeface="ＭＳ ゴシック" panose="020B0609070205080204" pitchFamily="49" charset="-128"/>
            </a:endParaRPr>
          </a:p>
        </p:txBody>
      </p:sp>
      <p:sp>
        <p:nvSpPr>
          <p:cNvPr id="26" name="テキスト ボックス 25"/>
          <p:cNvSpPr txBox="1"/>
          <p:nvPr/>
        </p:nvSpPr>
        <p:spPr>
          <a:xfrm>
            <a:off x="5835763" y="6237312"/>
            <a:ext cx="3083245" cy="369332"/>
          </a:xfrm>
          <a:prstGeom prst="rect">
            <a:avLst/>
          </a:prstGeom>
          <a:noFill/>
          <a:ln w="12700" cmpd="sng">
            <a:noFill/>
          </a:ln>
        </p:spPr>
        <p:txBody>
          <a:bodyPr wrap="square" rtlCol="0">
            <a:spAutoFit/>
          </a:bodyPr>
          <a:lstStyle/>
          <a:p>
            <a:r>
              <a:rPr lang="ja-JP" altLang="en-US" dirty="0" smtClean="0">
                <a:solidFill>
                  <a:srgbClr val="1419EC"/>
                </a:solidFill>
                <a:latin typeface="ＭＳ ゴシック" panose="020B0609070205080204" pitchFamily="49" charset="-128"/>
                <a:ea typeface="ＭＳ ゴシック" panose="020B0609070205080204" pitchFamily="49" charset="-128"/>
              </a:rPr>
              <a:t>●アンケートの実施、分析</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611560" y="6520259"/>
            <a:ext cx="561975" cy="365125"/>
          </a:xfrm>
        </p:spPr>
        <p:txBody>
          <a:bodyPr/>
          <a:lstStyle/>
          <a:p>
            <a:fld id="{D2D8002D-B5B0-4BAC-B1F6-782DDCCE6D9C}" type="slidenum">
              <a:rPr kumimoji="1" lang="ja-JP" altLang="en-US" sz="1600" smtClean="0"/>
              <a:t>12</a:t>
            </a:fld>
            <a:endParaRPr kumimoji="1" lang="ja-JP" altLang="en-US" sz="1600" dirty="0"/>
          </a:p>
        </p:txBody>
      </p:sp>
    </p:spTree>
    <p:extLst>
      <p:ext uri="{BB962C8B-B14F-4D97-AF65-F5344CB8AC3E}">
        <p14:creationId xmlns:p14="http://schemas.microsoft.com/office/powerpoint/2010/main" val="2768710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986460502"/>
              </p:ext>
            </p:extLst>
          </p:nvPr>
        </p:nvGraphicFramePr>
        <p:xfrm>
          <a:off x="441011" y="1100430"/>
          <a:ext cx="8229600" cy="2214161"/>
        </p:xfrm>
        <a:graphic>
          <a:graphicData uri="http://schemas.openxmlformats.org/drawingml/2006/table">
            <a:tbl>
              <a:tblPr firstRow="1" bandRow="1">
                <a:tableStyleId>{7DF18680-E054-41AD-8BC1-D1AEF772440D}</a:tableStyleId>
              </a:tblPr>
              <a:tblGrid>
                <a:gridCol w="1522512"/>
                <a:gridCol w="1676772"/>
                <a:gridCol w="1676772"/>
                <a:gridCol w="1676772"/>
                <a:gridCol w="1676772"/>
              </a:tblGrid>
              <a:tr h="343426">
                <a:tc gridSpan="5">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表⑥　小学校及び保育園での安全教室実施回数及び参加者数</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dirty="0"/>
                    </a:p>
                  </a:txBody>
                  <a:tcPr>
                    <a:noFill/>
                  </a:tcPr>
                </a:tc>
                <a:tc hMerge="1">
                  <a:txBody>
                    <a:bodyPr/>
                    <a:lstStyle/>
                    <a:p>
                      <a:endParaRPr kumimoji="1" lang="ja-JP" altLang="en-US"/>
                    </a:p>
                  </a:txBody>
                  <a:tcPr/>
                </a:tc>
              </a:tr>
              <a:tr h="343426">
                <a:tc>
                  <a:txBody>
                    <a:bodyPr/>
                    <a:lstStyle/>
                    <a:p>
                      <a:pPr algn="l"/>
                      <a:r>
                        <a:rPr kumimoji="1" lang="ja-JP" altLang="en-US" dirty="0" smtClean="0">
                          <a:solidFill>
                            <a:srgbClr val="1419EC"/>
                          </a:solidFill>
                          <a:latin typeface="ＭＳ ゴシック" panose="020B0609070205080204" pitchFamily="49" charset="-128"/>
                          <a:ea typeface="ＭＳ ゴシック" panose="020B0609070205080204" pitchFamily="49" charset="-128"/>
                        </a:rPr>
                        <a:t>短期</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b="0" dirty="0" smtClean="0">
                          <a:solidFill>
                            <a:schemeClr val="bg1"/>
                          </a:solidFill>
                          <a:latin typeface="ＭＳ ゴシック" panose="020B0609070205080204" pitchFamily="49" charset="-128"/>
                          <a:ea typeface="ＭＳ ゴシック" panose="020B0609070205080204" pitchFamily="49" charset="-128"/>
                        </a:rPr>
                        <a:t>2012</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b="0" dirty="0" smtClean="0">
                          <a:solidFill>
                            <a:schemeClr val="bg1"/>
                          </a:solidFill>
                          <a:latin typeface="ＭＳ ゴシック" panose="020B0609070205080204" pitchFamily="49" charset="-128"/>
                          <a:ea typeface="ＭＳ ゴシック" panose="020B0609070205080204" pitchFamily="49" charset="-128"/>
                        </a:rPr>
                        <a:t>2013</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solidFill>
                            <a:schemeClr val="bg1"/>
                          </a:solidFill>
                          <a:latin typeface="ＭＳ ゴシック" panose="020B0609070205080204" pitchFamily="49" charset="-128"/>
                          <a:ea typeface="ＭＳ ゴシック" panose="020B0609070205080204" pitchFamily="49" charset="-128"/>
                        </a:rPr>
                        <a:t>2014</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solidFill>
                            <a:schemeClr val="bg1"/>
                          </a:solidFill>
                          <a:latin typeface="ＭＳ ゴシック" panose="020B0609070205080204" pitchFamily="49" charset="-128"/>
                          <a:ea typeface="ＭＳ ゴシック" panose="020B0609070205080204" pitchFamily="49" charset="-128"/>
                        </a:rPr>
                        <a:t>2015</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43426">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実施回数</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17</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18</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16</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17</a:t>
                      </a:r>
                      <a:endParaRPr kumimoji="1" lang="ja-JP" altLang="en-US" dirty="0">
                        <a:latin typeface="ＭＳ ゴシック" panose="020B0609070205080204" pitchFamily="49" charset="-128"/>
                        <a:ea typeface="ＭＳ ゴシック" panose="020B0609070205080204" pitchFamily="49" charset="-128"/>
                      </a:endParaRPr>
                    </a:p>
                  </a:txBody>
                  <a:tcPr/>
                </a:tc>
              </a:tr>
              <a:tr h="343426">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参加者数</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2,548</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2,372</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2,323</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2,425</a:t>
                      </a:r>
                      <a:endParaRPr kumimoji="1" lang="ja-JP" altLang="en-US" dirty="0">
                        <a:latin typeface="ＭＳ ゴシック" panose="020B0609070205080204" pitchFamily="49" charset="-128"/>
                        <a:ea typeface="ＭＳ ゴシック" panose="020B0609070205080204" pitchFamily="49" charset="-128"/>
                      </a:endParaRPr>
                    </a:p>
                  </a:txBody>
                  <a:tcPr/>
                </a:tc>
              </a:tr>
              <a:tr h="343426">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参加率</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84.9</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81.3</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82.3</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87.8</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a:txBody>
                  <a:tcPr/>
                </a:tc>
              </a:tr>
              <a:tr h="385361">
                <a:tc gridSpan="5">
                  <a:txBody>
                    <a:bodyPr/>
                    <a:lstStyle/>
                    <a:p>
                      <a:r>
                        <a:rPr kumimoji="1" lang="ja-JP" altLang="en-US" sz="1400" dirty="0" smtClean="0">
                          <a:latin typeface="ＭＳ ゴシック" panose="020B0609070205080204" pitchFamily="49" charset="-128"/>
                          <a:ea typeface="ＭＳ ゴシック" panose="020B0609070205080204" pitchFamily="49" charset="-128"/>
                        </a:rPr>
                        <a:t>出典：総務課調べ</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r>
            </a:tbl>
          </a:graphicData>
        </a:graphic>
      </p:graphicFrame>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107504" y="0"/>
            <a:ext cx="9036496" cy="619856"/>
          </a:xfrm>
        </p:spPr>
        <p:txBody>
          <a:bodyPr/>
          <a:lstStyle/>
          <a:p>
            <a:r>
              <a:rPr lang="ja-JP" altLang="en-US" sz="3600" dirty="0" smtClean="0">
                <a:solidFill>
                  <a:schemeClr val="tx1"/>
                </a:solidFill>
                <a:effectLst/>
              </a:rPr>
              <a:t>プログラム評価結果（短期・中期・長期）</a:t>
            </a:r>
            <a:endParaRPr kumimoji="1" lang="ja-JP" altLang="en-US" sz="3600" dirty="0">
              <a:solidFill>
                <a:schemeClr val="tx1"/>
              </a:solidFill>
              <a:effectLst/>
            </a:endParaRPr>
          </a:p>
        </p:txBody>
      </p:sp>
      <p:sp>
        <p:nvSpPr>
          <p:cNvPr id="6" name="テキスト ボックス 5"/>
          <p:cNvSpPr txBox="1"/>
          <p:nvPr/>
        </p:nvSpPr>
        <p:spPr>
          <a:xfrm>
            <a:off x="379347" y="456902"/>
            <a:ext cx="8352928" cy="707886"/>
          </a:xfrm>
          <a:prstGeom prst="rect">
            <a:avLst/>
          </a:prstGeom>
          <a:noFill/>
        </p:spPr>
        <p:txBody>
          <a:bodyPr wrap="square" rtlCol="0">
            <a:spAutoFit/>
          </a:bodyPr>
          <a:lstStyle/>
          <a:p>
            <a:r>
              <a:rPr kumimoji="1" lang="ja-JP" altLang="en-US" sz="2000" dirty="0" smtClean="0">
                <a:latin typeface="ＭＳ ゴシック" panose="020B0609070205080204" pitchFamily="49" charset="-128"/>
                <a:ea typeface="ＭＳ ゴシック" panose="020B0609070205080204" pitchFamily="49" charset="-128"/>
              </a:rPr>
              <a:t>●</a:t>
            </a:r>
            <a:r>
              <a:rPr lang="en-US" altLang="ja-JP" sz="2000" dirty="0" smtClean="0">
                <a:latin typeface="ＭＳ ゴシック" panose="020B0609070205080204" pitchFamily="49" charset="-128"/>
                <a:ea typeface="ＭＳ ゴシック" panose="020B0609070205080204" pitchFamily="49" charset="-128"/>
              </a:rPr>
              <a:t>12</a:t>
            </a:r>
            <a:r>
              <a:rPr lang="ja-JP" altLang="en-US" sz="2000" dirty="0" smtClean="0">
                <a:latin typeface="ＭＳ ゴシック" panose="020B0609070205080204" pitchFamily="49" charset="-128"/>
                <a:ea typeface="ＭＳ ゴシック" panose="020B0609070205080204" pitchFamily="49" charset="-128"/>
              </a:rPr>
              <a:t>歳以下人口の</a:t>
            </a:r>
            <a:r>
              <a:rPr lang="ja-JP" altLang="en-US" sz="2000" dirty="0">
                <a:solidFill>
                  <a:srgbClr val="FF0000"/>
                </a:solidFill>
                <a:latin typeface="ＭＳ ゴシック" panose="020B0609070205080204" pitchFamily="49" charset="-128"/>
                <a:ea typeface="ＭＳ ゴシック" panose="020B0609070205080204" pitchFamily="49" charset="-128"/>
              </a:rPr>
              <a:t>８</a:t>
            </a:r>
            <a:r>
              <a:rPr lang="ja-JP" altLang="en-US" sz="2000" dirty="0" smtClean="0">
                <a:solidFill>
                  <a:srgbClr val="FF0000"/>
                </a:solidFill>
                <a:latin typeface="ＭＳ ゴシック" panose="020B0609070205080204" pitchFamily="49" charset="-128"/>
                <a:ea typeface="ＭＳ ゴシック" panose="020B0609070205080204" pitchFamily="49" charset="-128"/>
              </a:rPr>
              <a:t>割以上が</a:t>
            </a:r>
            <a:r>
              <a:rPr lang="ja-JP" altLang="en-US" sz="2000" dirty="0" smtClean="0">
                <a:latin typeface="ＭＳ ゴシック" panose="020B0609070205080204" pitchFamily="49" charset="-128"/>
                <a:ea typeface="ＭＳ ゴシック" panose="020B0609070205080204" pitchFamily="49" charset="-128"/>
              </a:rPr>
              <a:t>安全教室に</a:t>
            </a:r>
            <a:r>
              <a:rPr lang="ja-JP" altLang="en-US" sz="2000" dirty="0" smtClean="0">
                <a:solidFill>
                  <a:srgbClr val="FF0000"/>
                </a:solidFill>
                <a:latin typeface="ＭＳ ゴシック" panose="020B0609070205080204" pitchFamily="49" charset="-128"/>
                <a:ea typeface="ＭＳ ゴシック" panose="020B0609070205080204" pitchFamily="49" charset="-128"/>
              </a:rPr>
              <a:t>参加</a:t>
            </a:r>
            <a:r>
              <a:rPr lang="ja-JP" altLang="en-US" sz="2000" dirty="0" smtClean="0">
                <a:latin typeface="ＭＳ ゴシック" panose="020B0609070205080204" pitchFamily="49" charset="-128"/>
                <a:ea typeface="ＭＳ ゴシック" panose="020B0609070205080204" pitchFamily="49" charset="-128"/>
              </a:rPr>
              <a:t>（表⑥）</a:t>
            </a:r>
            <a:endParaRPr kumimoji="1" lang="en-US" altLang="ja-JP" sz="2000" dirty="0" smtClean="0">
              <a:latin typeface="ＭＳ ゴシック" panose="020B0609070205080204" pitchFamily="49" charset="-128"/>
              <a:ea typeface="ＭＳ ゴシック" panose="020B0609070205080204" pitchFamily="49" charset="-128"/>
            </a:endParaRPr>
          </a:p>
          <a:p>
            <a:r>
              <a:rPr lang="ja-JP" altLang="en-US" sz="2000" dirty="0" smtClean="0">
                <a:latin typeface="ＭＳ ゴシック" panose="020B0609070205080204" pitchFamily="49" charset="-128"/>
                <a:ea typeface="ＭＳ ゴシック" panose="020B0609070205080204" pitchFamily="49" charset="-128"/>
              </a:rPr>
              <a:t>●保育園、小中学校におけるケガの発生件数は</a:t>
            </a:r>
            <a:r>
              <a:rPr lang="ja-JP" altLang="en-US" sz="2000" dirty="0" smtClean="0">
                <a:solidFill>
                  <a:srgbClr val="FF0000"/>
                </a:solidFill>
                <a:latin typeface="ＭＳ ゴシック" panose="020B0609070205080204" pitchFamily="49" charset="-128"/>
                <a:ea typeface="ＭＳ ゴシック" panose="020B0609070205080204" pitchFamily="49" charset="-128"/>
              </a:rPr>
              <a:t>増加傾向</a:t>
            </a:r>
            <a:r>
              <a:rPr lang="ja-JP" altLang="en-US" sz="2000" dirty="0" smtClean="0">
                <a:latin typeface="ＭＳ ゴシック" panose="020B0609070205080204" pitchFamily="49" charset="-128"/>
                <a:ea typeface="ＭＳ ゴシック" panose="020B0609070205080204" pitchFamily="49" charset="-128"/>
              </a:rPr>
              <a:t>（表⑦⑧）</a:t>
            </a:r>
            <a:endParaRPr lang="en-US" altLang="ja-JP" sz="2000" dirty="0" smtClean="0">
              <a:latin typeface="ＭＳ ゴシック" panose="020B0609070205080204" pitchFamily="49" charset="-128"/>
              <a:ea typeface="ＭＳ ゴシック" panose="020B0609070205080204" pitchFamily="49" charset="-128"/>
            </a:endParaRPr>
          </a:p>
        </p:txBody>
      </p:sp>
      <p:graphicFrame>
        <p:nvGraphicFramePr>
          <p:cNvPr id="10" name="コンテンツ プレースホルダー 6"/>
          <p:cNvGraphicFramePr>
            <a:graphicFrameLocks/>
          </p:cNvGraphicFramePr>
          <p:nvPr>
            <p:extLst>
              <p:ext uri="{D42A27DB-BD31-4B8C-83A1-F6EECF244321}">
                <p14:modId xmlns:p14="http://schemas.microsoft.com/office/powerpoint/2010/main" val="3523618264"/>
              </p:ext>
            </p:extLst>
          </p:nvPr>
        </p:nvGraphicFramePr>
        <p:xfrm>
          <a:off x="457200" y="4994654"/>
          <a:ext cx="8229598" cy="1854200"/>
        </p:xfrm>
        <a:graphic>
          <a:graphicData uri="http://schemas.openxmlformats.org/drawingml/2006/table">
            <a:tbl>
              <a:tblPr firstRow="1" bandRow="1">
                <a:tableStyleId>{7DF18680-E054-41AD-8BC1-D1AEF772440D}</a:tableStyleId>
              </a:tblPr>
              <a:tblGrid>
                <a:gridCol w="1234480"/>
                <a:gridCol w="1165853"/>
                <a:gridCol w="1165853"/>
                <a:gridCol w="1165853"/>
                <a:gridCol w="1165853"/>
                <a:gridCol w="1165853"/>
                <a:gridCol w="1165853"/>
              </a:tblGrid>
              <a:tr h="370840">
                <a:tc gridSpan="7">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表⑧　小中学校における医療機関受診を伴う負傷件数</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oFill/>
                  </a:tcPr>
                </a:tc>
                <a:tc hMerge="1">
                  <a:txBody>
                    <a:bodyPr/>
                    <a:lstStyle/>
                    <a:p>
                      <a:endParaRPr kumimoji="1" lang="ja-JP" altLang="en-US"/>
                    </a:p>
                  </a:txBody>
                  <a:tcPr/>
                </a:tc>
              </a:tr>
              <a:tr h="370840">
                <a:tc>
                  <a:txBody>
                    <a:bodyPr/>
                    <a:lstStyle/>
                    <a:p>
                      <a:pPr algn="l"/>
                      <a:r>
                        <a:rPr kumimoji="1" lang="ja-JP" altLang="en-US" dirty="0" smtClean="0">
                          <a:solidFill>
                            <a:srgbClr val="1419EC"/>
                          </a:solidFill>
                          <a:latin typeface="ＭＳ ゴシック" panose="020B0609070205080204" pitchFamily="49" charset="-128"/>
                          <a:ea typeface="ＭＳ ゴシック" panose="020B0609070205080204" pitchFamily="49" charset="-128"/>
                        </a:rPr>
                        <a:t>長期</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2010</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2011</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2012</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2013</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dirty="0" smtClean="0">
                          <a:solidFill>
                            <a:schemeClr val="bg1"/>
                          </a:solidFill>
                          <a:latin typeface="ＭＳ ゴシック" panose="020B0609070205080204" pitchFamily="49" charset="-128"/>
                          <a:ea typeface="ＭＳ ゴシック" panose="020B0609070205080204" pitchFamily="49" charset="-128"/>
                        </a:rPr>
                        <a:t>2014</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dirty="0" smtClean="0">
                          <a:solidFill>
                            <a:schemeClr val="bg1"/>
                          </a:solidFill>
                          <a:latin typeface="ＭＳ ゴシック" panose="020B0609070205080204" pitchFamily="49" charset="-128"/>
                          <a:ea typeface="ＭＳ ゴシック" panose="020B0609070205080204" pitchFamily="49" charset="-128"/>
                        </a:rPr>
                        <a:t>2015</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7084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件数</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166</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124</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101</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161</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107</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142</a:t>
                      </a:r>
                      <a:endParaRPr kumimoji="1" lang="ja-JP" altLang="en-US" dirty="0">
                        <a:latin typeface="ＭＳ ゴシック" panose="020B0609070205080204" pitchFamily="49" charset="-128"/>
                        <a:ea typeface="ＭＳ ゴシック" panose="020B0609070205080204" pitchFamily="49" charset="-128"/>
                      </a:endParaRPr>
                    </a:p>
                  </a:txBody>
                  <a:tcPr/>
                </a:tc>
              </a:tr>
              <a:tr h="37084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発生率</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b="0" dirty="0" smtClean="0">
                          <a:solidFill>
                            <a:schemeClr val="tx1"/>
                          </a:solidFill>
                          <a:latin typeface="ＭＳ Ｐゴシック" panose="020B0600070205080204" pitchFamily="50" charset="-128"/>
                          <a:ea typeface="ＭＳ Ｐゴシック" panose="020B0600070205080204" pitchFamily="50" charset="-128"/>
                        </a:rPr>
                        <a:t>7.4</a:t>
                      </a:r>
                      <a:r>
                        <a:rPr kumimoji="1" lang="ja-JP" altLang="en-US"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b="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b="0" dirty="0">
                        <a:solidFill>
                          <a:schemeClr val="tx1"/>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chemeClr val="tx1"/>
                          </a:solidFill>
                          <a:latin typeface="ＭＳ Ｐゴシック" panose="020B0600070205080204" pitchFamily="50" charset="-128"/>
                          <a:ea typeface="ＭＳ Ｐゴシック" panose="020B0600070205080204" pitchFamily="50" charset="-128"/>
                        </a:rPr>
                        <a:t>5.5</a:t>
                      </a:r>
                      <a:r>
                        <a:rPr kumimoji="1" lang="ja-JP" altLang="en-US"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b="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b="0" dirty="0">
                        <a:solidFill>
                          <a:schemeClr val="tx1"/>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chemeClr val="tx1"/>
                          </a:solidFill>
                          <a:latin typeface="ＭＳ Ｐゴシック" panose="020B0600070205080204" pitchFamily="50" charset="-128"/>
                          <a:ea typeface="ＭＳ Ｐゴシック" panose="020B0600070205080204" pitchFamily="50" charset="-128"/>
                        </a:rPr>
                        <a:t>4.5</a:t>
                      </a:r>
                      <a:r>
                        <a:rPr kumimoji="1" lang="ja-JP" altLang="en-US"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b="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b="0" dirty="0">
                        <a:solidFill>
                          <a:schemeClr val="tx1"/>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chemeClr val="tx1"/>
                          </a:solidFill>
                          <a:latin typeface="ＭＳ Ｐゴシック" panose="020B0600070205080204" pitchFamily="50" charset="-128"/>
                          <a:ea typeface="ＭＳ Ｐゴシック" panose="020B0600070205080204" pitchFamily="50" charset="-128"/>
                        </a:rPr>
                        <a:t>7.0</a:t>
                      </a:r>
                      <a:r>
                        <a:rPr kumimoji="1" lang="ja-JP" altLang="en-US"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b="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b="0" dirty="0">
                        <a:solidFill>
                          <a:schemeClr val="tx1"/>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chemeClr val="tx1"/>
                          </a:solidFill>
                          <a:latin typeface="ＭＳ Ｐゴシック" panose="020B0600070205080204" pitchFamily="50" charset="-128"/>
                          <a:ea typeface="ＭＳ Ｐゴシック" panose="020B0600070205080204" pitchFamily="50" charset="-128"/>
                        </a:rPr>
                        <a:t>4.7</a:t>
                      </a:r>
                      <a:r>
                        <a:rPr kumimoji="1" lang="ja-JP" altLang="en-US"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b="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b="0" dirty="0">
                        <a:solidFill>
                          <a:schemeClr val="tx1"/>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chemeClr val="tx1"/>
                          </a:solidFill>
                          <a:latin typeface="ＭＳ Ｐゴシック" panose="020B0600070205080204" pitchFamily="50" charset="-128"/>
                          <a:ea typeface="ＭＳ Ｐゴシック" panose="020B0600070205080204" pitchFamily="50" charset="-128"/>
                        </a:rPr>
                        <a:t>6.5</a:t>
                      </a:r>
                      <a:r>
                        <a:rPr kumimoji="1" lang="ja-JP" altLang="en-US"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b="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b="0" dirty="0">
                        <a:solidFill>
                          <a:schemeClr val="tx1"/>
                        </a:solidFill>
                        <a:latin typeface="ＭＳ Ｐゴシック" panose="020B0600070205080204" pitchFamily="50" charset="-128"/>
                        <a:ea typeface="ＭＳ Ｐゴシック" panose="020B0600070205080204" pitchFamily="50" charset="-128"/>
                      </a:endParaRPr>
                    </a:p>
                  </a:txBody>
                  <a:tcPr/>
                </a:tc>
              </a:tr>
              <a:tr h="370840">
                <a:tc gridSpan="7">
                  <a:txBody>
                    <a:bodyPr/>
                    <a:lstStyle/>
                    <a:p>
                      <a:r>
                        <a:rPr kumimoji="1" lang="ja-JP" altLang="en-US" sz="1400" dirty="0" smtClean="0">
                          <a:latin typeface="ＭＳ ゴシック" panose="020B0609070205080204" pitchFamily="49" charset="-128"/>
                          <a:ea typeface="ＭＳ ゴシック" panose="020B0609070205080204" pitchFamily="49" charset="-128"/>
                        </a:rPr>
                        <a:t>出典：学校教育課調べ</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r>
            </a:tbl>
          </a:graphicData>
        </a:graphic>
      </p:graphicFrame>
      <p:sp>
        <p:nvSpPr>
          <p:cNvPr id="3" name="スライド番号プレースホルダー 2"/>
          <p:cNvSpPr>
            <a:spLocks noGrp="1"/>
          </p:cNvSpPr>
          <p:nvPr>
            <p:ph type="sldNum" sz="quarter" idx="12"/>
          </p:nvPr>
        </p:nvSpPr>
        <p:spPr>
          <a:xfrm>
            <a:off x="251520" y="6356350"/>
            <a:ext cx="561975" cy="365125"/>
          </a:xfrm>
        </p:spPr>
        <p:txBody>
          <a:bodyPr/>
          <a:lstStyle/>
          <a:p>
            <a:fld id="{D2D8002D-B5B0-4BAC-B1F6-782DDCCE6D9C}" type="slidenum">
              <a:rPr kumimoji="1" lang="ja-JP" altLang="en-US" sz="1600" smtClean="0"/>
              <a:t>13</a:t>
            </a:fld>
            <a:endParaRPr kumimoji="1" lang="ja-JP" altLang="en-US" sz="1600" dirty="0"/>
          </a:p>
        </p:txBody>
      </p:sp>
      <p:graphicFrame>
        <p:nvGraphicFramePr>
          <p:cNvPr id="8" name="コンテンツ プレースホルダー 6"/>
          <p:cNvGraphicFramePr>
            <a:graphicFrameLocks/>
          </p:cNvGraphicFramePr>
          <p:nvPr>
            <p:extLst>
              <p:ext uri="{D42A27DB-BD31-4B8C-83A1-F6EECF244321}">
                <p14:modId xmlns:p14="http://schemas.microsoft.com/office/powerpoint/2010/main" val="2720566265"/>
              </p:ext>
            </p:extLst>
          </p:nvPr>
        </p:nvGraphicFramePr>
        <p:xfrm>
          <a:off x="441012" y="3221613"/>
          <a:ext cx="8229598" cy="1854200"/>
        </p:xfrm>
        <a:graphic>
          <a:graphicData uri="http://schemas.openxmlformats.org/drawingml/2006/table">
            <a:tbl>
              <a:tblPr firstRow="1" bandRow="1">
                <a:tableStyleId>{7DF18680-E054-41AD-8BC1-D1AEF772440D}</a:tableStyleId>
              </a:tblPr>
              <a:tblGrid>
                <a:gridCol w="1234480"/>
                <a:gridCol w="1165853"/>
                <a:gridCol w="1165853"/>
                <a:gridCol w="1165853"/>
                <a:gridCol w="1165853"/>
                <a:gridCol w="1165853"/>
                <a:gridCol w="1165853"/>
              </a:tblGrid>
              <a:tr h="370840">
                <a:tc gridSpan="7">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表⑦　保育園における医療機関受診を伴う負傷件数</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oFill/>
                  </a:tcPr>
                </a:tc>
                <a:tc hMerge="1">
                  <a:txBody>
                    <a:bodyPr/>
                    <a:lstStyle/>
                    <a:p>
                      <a:endParaRPr kumimoji="1" lang="ja-JP" altLang="en-US"/>
                    </a:p>
                  </a:txBody>
                  <a:tcPr/>
                </a:tc>
              </a:tr>
              <a:tr h="370840">
                <a:tc>
                  <a:txBody>
                    <a:bodyPr/>
                    <a:lstStyle/>
                    <a:p>
                      <a:pPr algn="l"/>
                      <a:r>
                        <a:rPr kumimoji="1" lang="ja-JP" altLang="en-US" dirty="0" smtClean="0">
                          <a:solidFill>
                            <a:srgbClr val="1419EC"/>
                          </a:solidFill>
                          <a:latin typeface="ＭＳ ゴシック" panose="020B0609070205080204" pitchFamily="49" charset="-128"/>
                          <a:ea typeface="ＭＳ ゴシック" panose="020B0609070205080204" pitchFamily="49" charset="-128"/>
                        </a:rPr>
                        <a:t>長期</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2010</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2011</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2012</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2013</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dirty="0" smtClean="0">
                          <a:solidFill>
                            <a:schemeClr val="bg1"/>
                          </a:solidFill>
                          <a:latin typeface="ＭＳ ゴシック" panose="020B0609070205080204" pitchFamily="49" charset="-128"/>
                          <a:ea typeface="ＭＳ ゴシック" panose="020B0609070205080204" pitchFamily="49" charset="-128"/>
                        </a:rPr>
                        <a:t>2014</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dirty="0" smtClean="0">
                          <a:solidFill>
                            <a:schemeClr val="bg1"/>
                          </a:solidFill>
                          <a:latin typeface="ＭＳ ゴシック" panose="020B0609070205080204" pitchFamily="49" charset="-128"/>
                          <a:ea typeface="ＭＳ ゴシック" panose="020B0609070205080204" pitchFamily="49" charset="-128"/>
                        </a:rPr>
                        <a:t>2015</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7084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件数</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19</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27</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15</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23</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32</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29</a:t>
                      </a:r>
                      <a:endParaRPr kumimoji="1" lang="ja-JP" altLang="en-US" dirty="0">
                        <a:latin typeface="ＭＳ ゴシック" panose="020B0609070205080204" pitchFamily="49" charset="-128"/>
                        <a:ea typeface="ＭＳ ゴシック" panose="020B0609070205080204" pitchFamily="49" charset="-128"/>
                      </a:endParaRPr>
                    </a:p>
                  </a:txBody>
                  <a:tcPr/>
                </a:tc>
              </a:tr>
              <a:tr h="37084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発生率</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b="0" dirty="0" smtClean="0">
                          <a:solidFill>
                            <a:schemeClr val="tx1"/>
                          </a:solidFill>
                          <a:latin typeface="ＭＳ Ｐゴシック" panose="020B0600070205080204" pitchFamily="50" charset="-128"/>
                          <a:ea typeface="ＭＳ Ｐゴシック" panose="020B0600070205080204" pitchFamily="50" charset="-128"/>
                        </a:rPr>
                        <a:t>2.3</a:t>
                      </a:r>
                      <a:r>
                        <a:rPr kumimoji="1" lang="ja-JP" altLang="en-US"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b="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b="0" dirty="0">
                        <a:solidFill>
                          <a:schemeClr val="tx1"/>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chemeClr val="tx1"/>
                          </a:solidFill>
                          <a:latin typeface="ＭＳ Ｐゴシック" panose="020B0600070205080204" pitchFamily="50" charset="-128"/>
                          <a:ea typeface="ＭＳ Ｐゴシック" panose="020B0600070205080204" pitchFamily="50" charset="-128"/>
                        </a:rPr>
                        <a:t>3.2</a:t>
                      </a:r>
                      <a:r>
                        <a:rPr kumimoji="1" lang="ja-JP" altLang="en-US"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b="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b="0" dirty="0">
                        <a:solidFill>
                          <a:schemeClr val="tx1"/>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chemeClr val="tx1"/>
                          </a:solidFill>
                          <a:latin typeface="ＭＳ Ｐゴシック" panose="020B0600070205080204" pitchFamily="50" charset="-128"/>
                          <a:ea typeface="ＭＳ Ｐゴシック" panose="020B0600070205080204" pitchFamily="50" charset="-128"/>
                        </a:rPr>
                        <a:t>1.7</a:t>
                      </a:r>
                      <a:r>
                        <a:rPr kumimoji="1" lang="ja-JP" altLang="en-US"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b="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b="0" dirty="0">
                        <a:solidFill>
                          <a:schemeClr val="tx1"/>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chemeClr val="tx1"/>
                          </a:solidFill>
                          <a:latin typeface="ＭＳ Ｐゴシック" panose="020B0600070205080204" pitchFamily="50" charset="-128"/>
                          <a:ea typeface="ＭＳ Ｐゴシック" panose="020B0600070205080204" pitchFamily="50" charset="-128"/>
                        </a:rPr>
                        <a:t>2.7</a:t>
                      </a:r>
                      <a:r>
                        <a:rPr kumimoji="1" lang="ja-JP" altLang="en-US"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b="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b="0" dirty="0">
                        <a:solidFill>
                          <a:schemeClr val="tx1"/>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chemeClr val="tx1"/>
                          </a:solidFill>
                          <a:latin typeface="ＭＳ Ｐゴシック" panose="020B0600070205080204" pitchFamily="50" charset="-128"/>
                          <a:ea typeface="ＭＳ Ｐゴシック" panose="020B0600070205080204" pitchFamily="50" charset="-128"/>
                        </a:rPr>
                        <a:t>3.9</a:t>
                      </a:r>
                      <a:r>
                        <a:rPr kumimoji="1" lang="ja-JP" altLang="en-US"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b="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b="0" dirty="0">
                        <a:solidFill>
                          <a:schemeClr val="tx1"/>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chemeClr val="tx1"/>
                          </a:solidFill>
                          <a:latin typeface="ＭＳ Ｐゴシック" panose="020B0600070205080204" pitchFamily="50" charset="-128"/>
                          <a:ea typeface="ＭＳ Ｐゴシック" panose="020B0600070205080204" pitchFamily="50" charset="-128"/>
                        </a:rPr>
                        <a:t>3.5</a:t>
                      </a:r>
                      <a:r>
                        <a:rPr kumimoji="1" lang="ja-JP" altLang="en-US"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b="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b="0" dirty="0">
                        <a:solidFill>
                          <a:schemeClr val="tx1"/>
                        </a:solidFill>
                        <a:latin typeface="ＭＳ Ｐゴシック" panose="020B0600070205080204" pitchFamily="50" charset="-128"/>
                        <a:ea typeface="ＭＳ Ｐゴシック" panose="020B0600070205080204" pitchFamily="50" charset="-128"/>
                      </a:endParaRPr>
                    </a:p>
                  </a:txBody>
                  <a:tcPr/>
                </a:tc>
              </a:tr>
              <a:tr h="370840">
                <a:tc gridSpan="7">
                  <a:txBody>
                    <a:bodyPr/>
                    <a:lstStyle/>
                    <a:p>
                      <a:r>
                        <a:rPr kumimoji="1" lang="ja-JP" altLang="en-US" sz="1400" dirty="0" smtClean="0">
                          <a:latin typeface="ＭＳ ゴシック" panose="020B0609070205080204" pitchFamily="49" charset="-128"/>
                          <a:ea typeface="ＭＳ ゴシック" panose="020B0609070205080204" pitchFamily="49" charset="-128"/>
                        </a:rPr>
                        <a:t>出典：子ども未来課調べ</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1304308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836712"/>
          </a:xfrm>
        </p:spPr>
        <p:txBody>
          <a:bodyPr/>
          <a:lstStyle/>
          <a:p>
            <a:r>
              <a:rPr lang="ja-JP" altLang="en-US" sz="4400" dirty="0" smtClean="0">
                <a:solidFill>
                  <a:schemeClr val="tx1"/>
                </a:solidFill>
                <a:effectLst/>
              </a:rPr>
              <a:t>②安全力</a:t>
            </a:r>
            <a:r>
              <a:rPr lang="ja-JP" altLang="en-US" sz="4400" dirty="0">
                <a:solidFill>
                  <a:schemeClr val="tx1"/>
                </a:solidFill>
                <a:effectLst/>
              </a:rPr>
              <a:t>育成</a:t>
            </a:r>
            <a:r>
              <a:rPr lang="ja-JP" altLang="en-US" sz="4400" dirty="0" smtClean="0">
                <a:solidFill>
                  <a:schemeClr val="tx1"/>
                </a:solidFill>
                <a:effectLst/>
              </a:rPr>
              <a:t>プログラム</a:t>
            </a:r>
            <a:endParaRPr kumimoji="1" lang="ja-JP" altLang="en-US" sz="44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479430051"/>
              </p:ext>
            </p:extLst>
          </p:nvPr>
        </p:nvGraphicFramePr>
        <p:xfrm>
          <a:off x="457200" y="1052513"/>
          <a:ext cx="8229600" cy="5032007"/>
        </p:xfrm>
        <a:graphic>
          <a:graphicData uri="http://schemas.openxmlformats.org/drawingml/2006/table">
            <a:tbl>
              <a:tblPr firstRow="1" bandRow="1">
                <a:tableStyleId>{7DF18680-E054-41AD-8BC1-D1AEF772440D}</a:tableStyleId>
              </a:tblPr>
              <a:tblGrid>
                <a:gridCol w="2057400"/>
                <a:gridCol w="905272"/>
                <a:gridCol w="2520280"/>
                <a:gridCol w="2746648"/>
              </a:tblGrid>
              <a:tr h="504279">
                <a:tc>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課　題</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gridSpan="3">
                  <a:txBody>
                    <a:bodyPr/>
                    <a:lstStyle/>
                    <a:p>
                      <a:r>
                        <a:rPr kumimoji="1" lang="en-US" altLang="ja-JP" sz="2000" b="0" dirty="0" smtClean="0">
                          <a:solidFill>
                            <a:schemeClr val="bg1"/>
                          </a:solidFill>
                          <a:latin typeface="ＭＳ ゴシック" panose="020B0609070205080204" pitchFamily="49" charset="-128"/>
                          <a:ea typeface="ＭＳ ゴシック" panose="020B0609070205080204" pitchFamily="49" charset="-128"/>
                        </a:rPr>
                        <a:t>0</a:t>
                      </a:r>
                      <a:r>
                        <a:rPr kumimoji="1" lang="ja-JP" altLang="en-US" sz="2000" b="0" dirty="0" smtClean="0">
                          <a:solidFill>
                            <a:schemeClr val="bg1"/>
                          </a:solidFill>
                          <a:latin typeface="ＭＳ ゴシック" panose="020B0609070205080204" pitchFamily="49" charset="-128"/>
                          <a:ea typeface="ＭＳ ゴシック" panose="020B0609070205080204" pitchFamily="49" charset="-128"/>
                        </a:rPr>
                        <a:t>～</a:t>
                      </a:r>
                      <a:r>
                        <a:rPr kumimoji="1" lang="en-US" altLang="ja-JP" sz="2000" b="0" dirty="0" smtClean="0">
                          <a:solidFill>
                            <a:schemeClr val="bg1"/>
                          </a:solidFill>
                          <a:latin typeface="ＭＳ ゴシック" panose="020B0609070205080204" pitchFamily="49" charset="-128"/>
                          <a:ea typeface="ＭＳ ゴシック" panose="020B0609070205080204" pitchFamily="49" charset="-128"/>
                        </a:rPr>
                        <a:t>6</a:t>
                      </a:r>
                      <a:r>
                        <a:rPr kumimoji="1" lang="ja-JP" altLang="en-US" sz="2000" b="0" dirty="0" smtClean="0">
                          <a:solidFill>
                            <a:schemeClr val="bg1"/>
                          </a:solidFill>
                          <a:latin typeface="ＭＳ ゴシック" panose="020B0609070205080204" pitchFamily="49" charset="-128"/>
                          <a:ea typeface="ＭＳ ゴシック" panose="020B0609070205080204" pitchFamily="49" charset="-128"/>
                        </a:rPr>
                        <a:t>歳児のケガが多く、</a:t>
                      </a:r>
                      <a:r>
                        <a:rPr kumimoji="1" lang="en-US" altLang="ja-JP" sz="2000" b="0" dirty="0" smtClean="0">
                          <a:solidFill>
                            <a:schemeClr val="bg1"/>
                          </a:solidFill>
                          <a:latin typeface="ＭＳ ゴシック" panose="020B0609070205080204" pitchFamily="49" charset="-128"/>
                          <a:ea typeface="ＭＳ ゴシック" panose="020B0609070205080204" pitchFamily="49" charset="-128"/>
                        </a:rPr>
                        <a:t>17</a:t>
                      </a:r>
                      <a:r>
                        <a:rPr kumimoji="1" lang="ja-JP" altLang="en-US" sz="2000" b="0" dirty="0" smtClean="0">
                          <a:solidFill>
                            <a:schemeClr val="bg1"/>
                          </a:solidFill>
                          <a:latin typeface="ＭＳ ゴシック" panose="020B0609070205080204" pitchFamily="49" charset="-128"/>
                          <a:ea typeface="ＭＳ ゴシック" panose="020B0609070205080204" pitchFamily="49" charset="-128"/>
                        </a:rPr>
                        <a:t>～</a:t>
                      </a:r>
                      <a:r>
                        <a:rPr kumimoji="1" lang="en-US" altLang="ja-JP" sz="2000" b="0" dirty="0" smtClean="0">
                          <a:solidFill>
                            <a:schemeClr val="bg1"/>
                          </a:solidFill>
                          <a:latin typeface="ＭＳ ゴシック" panose="020B0609070205080204" pitchFamily="49" charset="-128"/>
                          <a:ea typeface="ＭＳ ゴシック" panose="020B0609070205080204" pitchFamily="49" charset="-128"/>
                        </a:rPr>
                        <a:t>21</a:t>
                      </a:r>
                      <a:r>
                        <a:rPr kumimoji="1" lang="ja-JP" altLang="en-US" sz="2000" b="0" dirty="0" smtClean="0">
                          <a:solidFill>
                            <a:schemeClr val="bg1"/>
                          </a:solidFill>
                          <a:latin typeface="ＭＳ ゴシック" panose="020B0609070205080204" pitchFamily="49" charset="-128"/>
                          <a:ea typeface="ＭＳ ゴシック" panose="020B0609070205080204" pitchFamily="49" charset="-128"/>
                        </a:rPr>
                        <a:t>時に多い</a:t>
                      </a: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r h="432048">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目　標</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3">
                  <a:txBody>
                    <a:bodyPr/>
                    <a:lstStyle/>
                    <a:p>
                      <a:r>
                        <a:rPr kumimoji="1" lang="en-US" altLang="ja-JP" dirty="0" smtClean="0">
                          <a:solidFill>
                            <a:schemeClr val="tx1"/>
                          </a:solidFill>
                          <a:latin typeface="ＭＳ ゴシック" panose="020B0609070205080204" pitchFamily="49" charset="-128"/>
                          <a:ea typeface="ＭＳ ゴシック" panose="020B0609070205080204" pitchFamily="49" charset="-128"/>
                        </a:rPr>
                        <a:t>0</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dirty="0" smtClean="0">
                          <a:solidFill>
                            <a:schemeClr val="tx1"/>
                          </a:solidFill>
                          <a:latin typeface="ＭＳ ゴシック" panose="020B0609070205080204" pitchFamily="49" charset="-128"/>
                          <a:ea typeface="ＭＳ ゴシック" panose="020B0609070205080204" pitchFamily="49" charset="-128"/>
                        </a:rPr>
                        <a:t>6</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歳児のケガの発生件数を減らす</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rowSpan="5">
                  <a:txBody>
                    <a:bodyPr/>
                    <a:lstStyle/>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内容等</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3">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ケガ予防の啓発等とＫＹＴによる安全力の育成</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財源</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長野県、保育園、保護者、町など</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対象</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０～６歳児とその保護者</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活動</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保護者による安全クラブの活用とＫＹＴ事業</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人材</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保護者、保育園、警察、交通安全協会など</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655280">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短期</a:t>
                      </a:r>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認識や知識の変化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　</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ＫＹＴ実施回数・受講人数</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総務課調べ</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r>
              <a:tr h="576064">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中期）</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態度や行動の変化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家庭でのケガ防止対策の実施率</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町民アンケート</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r>
              <a:tr h="504056">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長期）</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状態や状況の変化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】0</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6</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歳児の外傷による救急搬送件数</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　　箕輪消防署</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救急搬送データ</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r>
            </a:tbl>
          </a:graphicData>
        </a:graphic>
      </p:graphicFrame>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14</a:t>
            </a:fld>
            <a:endParaRPr kumimoji="1" lang="ja-JP" altLang="en-US" sz="1600" dirty="0"/>
          </a:p>
        </p:txBody>
      </p:sp>
    </p:spTree>
    <p:extLst>
      <p:ext uri="{BB962C8B-B14F-4D97-AF65-F5344CB8AC3E}">
        <p14:creationId xmlns:p14="http://schemas.microsoft.com/office/powerpoint/2010/main" val="1936152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306" y="2329990"/>
            <a:ext cx="3265574" cy="2449181"/>
          </a:xfr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528376" y="188640"/>
            <a:ext cx="8229600" cy="764704"/>
          </a:xfrm>
        </p:spPr>
        <p:txBody>
          <a:bodyPr/>
          <a:lstStyle/>
          <a:p>
            <a:r>
              <a:rPr lang="ja-JP" altLang="en-US" dirty="0" smtClean="0">
                <a:solidFill>
                  <a:schemeClr val="tx1"/>
                </a:solidFill>
                <a:effectLst/>
              </a:rPr>
              <a:t>ケガ</a:t>
            </a:r>
            <a:r>
              <a:rPr lang="ja-JP" altLang="en-US" dirty="0">
                <a:solidFill>
                  <a:schemeClr val="tx1"/>
                </a:solidFill>
                <a:effectLst/>
              </a:rPr>
              <a:t>予防</a:t>
            </a:r>
            <a:r>
              <a:rPr lang="ja-JP" altLang="en-US" dirty="0" smtClean="0">
                <a:solidFill>
                  <a:schemeClr val="tx1"/>
                </a:solidFill>
                <a:effectLst/>
              </a:rPr>
              <a:t>の啓発等の状況</a:t>
            </a:r>
            <a:endParaRPr kumimoji="1" lang="ja-JP" altLang="en-US" dirty="0">
              <a:solidFill>
                <a:schemeClr val="tx1"/>
              </a:solidFill>
              <a:effectLst/>
            </a:endParaRPr>
          </a:p>
        </p:txBody>
      </p:sp>
      <p:sp>
        <p:nvSpPr>
          <p:cNvPr id="10" name="テキスト ボックス 9"/>
          <p:cNvSpPr txBox="1"/>
          <p:nvPr/>
        </p:nvSpPr>
        <p:spPr>
          <a:xfrm>
            <a:off x="251520" y="1484783"/>
            <a:ext cx="3312368" cy="830997"/>
          </a:xfrm>
          <a:prstGeom prst="rect">
            <a:avLst/>
          </a:prstGeom>
          <a:noFill/>
        </p:spPr>
        <p:txBody>
          <a:bodyPr wrap="square" rtlCol="0">
            <a:spAutoFit/>
          </a:bodyPr>
          <a:lstStyle/>
          <a:p>
            <a:r>
              <a:rPr kumimoji="1" lang="ja-JP" altLang="en-US" sz="2400" b="1" dirty="0" smtClean="0">
                <a:solidFill>
                  <a:srgbClr val="008000"/>
                </a:solidFill>
                <a:latin typeface="+mn-ea"/>
              </a:rPr>
              <a:t>保護者会の主催による</a:t>
            </a:r>
            <a:endParaRPr kumimoji="1" lang="en-US" altLang="ja-JP" sz="2400" b="1" dirty="0" smtClean="0">
              <a:solidFill>
                <a:srgbClr val="008000"/>
              </a:solidFill>
              <a:latin typeface="+mn-ea"/>
            </a:endParaRPr>
          </a:p>
          <a:p>
            <a:r>
              <a:rPr kumimoji="1" lang="ja-JP" altLang="en-US" sz="2400" b="1" dirty="0" smtClean="0">
                <a:solidFill>
                  <a:srgbClr val="008000"/>
                </a:solidFill>
                <a:latin typeface="+mn-ea"/>
              </a:rPr>
              <a:t>親子安全教室</a:t>
            </a:r>
            <a:endParaRPr kumimoji="1" lang="ja-JP" altLang="en-US" sz="2400" b="1" dirty="0">
              <a:solidFill>
                <a:srgbClr val="008000"/>
              </a:solidFill>
              <a:latin typeface="+mn-ea"/>
            </a:endParaRPr>
          </a:p>
        </p:txBody>
      </p:sp>
      <p:sp>
        <p:nvSpPr>
          <p:cNvPr id="11" name="テキスト ボックス 10"/>
          <p:cNvSpPr txBox="1"/>
          <p:nvPr/>
        </p:nvSpPr>
        <p:spPr>
          <a:xfrm>
            <a:off x="4891055" y="1516970"/>
            <a:ext cx="3690156" cy="830997"/>
          </a:xfrm>
          <a:prstGeom prst="rect">
            <a:avLst/>
          </a:prstGeom>
          <a:noFill/>
        </p:spPr>
        <p:txBody>
          <a:bodyPr wrap="square" rtlCol="0">
            <a:spAutoFit/>
          </a:bodyPr>
          <a:lstStyle/>
          <a:p>
            <a:r>
              <a:rPr lang="ja-JP" altLang="en-US" sz="2400" b="1" dirty="0" smtClean="0">
                <a:solidFill>
                  <a:srgbClr val="008000"/>
                </a:solidFill>
                <a:latin typeface="+mn-ea"/>
              </a:rPr>
              <a:t>家庭でのケガについてアンケートを実施・分析</a:t>
            </a:r>
            <a:endParaRPr kumimoji="1" lang="en-US" altLang="ja-JP" sz="2400" b="1" dirty="0" smtClean="0">
              <a:solidFill>
                <a:srgbClr val="008000"/>
              </a:solidFill>
              <a:latin typeface="+mn-ea"/>
            </a:endParaRPr>
          </a:p>
        </p:txBody>
      </p:sp>
      <p:pic>
        <p:nvPicPr>
          <p:cNvPr id="12" name="Picture 4" descr="アンケート検討"/>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3119" y="2325374"/>
            <a:ext cx="4213134" cy="3160266"/>
          </a:xfrm>
          <a:prstGeom prst="rect">
            <a:avLst/>
          </a:prstGeom>
          <a:noFill/>
          <a:extLst>
            <a:ext uri="{909E8E84-426E-40DD-AFC4-6F175D3DCCD1}">
              <a14:hiddenFill xmlns:a14="http://schemas.microsoft.com/office/drawing/2010/main">
                <a:solidFill>
                  <a:srgbClr val="FFFFFF"/>
                </a:solidFill>
              </a14:hiddenFill>
            </a:ext>
          </a:extLst>
        </p:spPr>
      </p:pic>
      <p:sp>
        <p:nvSpPr>
          <p:cNvPr id="13" name="タイトル 1"/>
          <p:cNvSpPr txBox="1">
            <a:spLocks/>
          </p:cNvSpPr>
          <p:nvPr/>
        </p:nvSpPr>
        <p:spPr>
          <a:xfrm>
            <a:off x="610728" y="836712"/>
            <a:ext cx="8064896" cy="64807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z="2800" dirty="0" smtClean="0">
                <a:solidFill>
                  <a:schemeClr val="tx1"/>
                </a:solidFill>
                <a:effectLst/>
              </a:rPr>
              <a:t>●園児だけでなく、保護者への啓発も重要！</a:t>
            </a:r>
            <a:endParaRPr lang="ja-JP" altLang="en-US" sz="2800" dirty="0">
              <a:solidFill>
                <a:schemeClr val="tx1"/>
              </a:solidFill>
              <a:effectLst/>
            </a:endParaRPr>
          </a:p>
        </p:txBody>
      </p:sp>
      <p:graphicFrame>
        <p:nvGraphicFramePr>
          <p:cNvPr id="14" name="表 13"/>
          <p:cNvGraphicFramePr>
            <a:graphicFrameLocks noGrp="1"/>
          </p:cNvGraphicFramePr>
          <p:nvPr>
            <p:extLst>
              <p:ext uri="{D42A27DB-BD31-4B8C-83A1-F6EECF244321}">
                <p14:modId xmlns:p14="http://schemas.microsoft.com/office/powerpoint/2010/main" val="3944278930"/>
              </p:ext>
            </p:extLst>
          </p:nvPr>
        </p:nvGraphicFramePr>
        <p:xfrm>
          <a:off x="4643176" y="4865027"/>
          <a:ext cx="4213135" cy="1737360"/>
        </p:xfrm>
        <a:graphic>
          <a:graphicData uri="http://schemas.openxmlformats.org/drawingml/2006/table">
            <a:tbl>
              <a:tblPr firstRow="1" bandRow="1">
                <a:tableStyleId>{7DF18680-E054-41AD-8BC1-D1AEF772440D}</a:tableStyleId>
              </a:tblPr>
              <a:tblGrid>
                <a:gridCol w="864928"/>
                <a:gridCol w="1116069"/>
                <a:gridCol w="1116069"/>
                <a:gridCol w="1116069"/>
              </a:tblGrid>
              <a:tr h="238229">
                <a:tc>
                  <a:txBody>
                    <a:bodyPr/>
                    <a:lstStyle/>
                    <a:p>
                      <a:endParaRPr kumimoji="1" lang="ja-JP" altLang="en-US" dirty="0"/>
                    </a:p>
                  </a:txBody>
                  <a:tcPr/>
                </a:tc>
                <a:tc>
                  <a:txBody>
                    <a:bodyPr/>
                    <a:lstStyle/>
                    <a:p>
                      <a:pPr algn="ctr"/>
                      <a:r>
                        <a:rPr kumimoji="1" lang="ja-JP" altLang="en-US" dirty="0" smtClean="0"/>
                        <a:t>１位</a:t>
                      </a:r>
                      <a:endParaRPr kumimoji="1" lang="ja-JP" altLang="en-US" dirty="0"/>
                    </a:p>
                  </a:txBody>
                  <a:tcPr/>
                </a:tc>
                <a:tc>
                  <a:txBody>
                    <a:bodyPr/>
                    <a:lstStyle/>
                    <a:p>
                      <a:pPr algn="ctr"/>
                      <a:r>
                        <a:rPr kumimoji="1" lang="ja-JP" altLang="en-US" dirty="0" smtClean="0"/>
                        <a:t>２位</a:t>
                      </a:r>
                      <a:endParaRPr kumimoji="1" lang="ja-JP" altLang="en-US" dirty="0"/>
                    </a:p>
                  </a:txBody>
                  <a:tcPr/>
                </a:tc>
                <a:tc>
                  <a:txBody>
                    <a:bodyPr/>
                    <a:lstStyle/>
                    <a:p>
                      <a:pPr algn="ctr"/>
                      <a:r>
                        <a:rPr kumimoji="1" lang="ja-JP" altLang="en-US" dirty="0" smtClean="0"/>
                        <a:t>３位</a:t>
                      </a:r>
                      <a:endParaRPr kumimoji="1" lang="ja-JP" altLang="en-US" dirty="0"/>
                    </a:p>
                  </a:txBody>
                  <a:tcPr/>
                </a:tc>
              </a:tr>
              <a:tr h="232509">
                <a:tc>
                  <a:txBody>
                    <a:bodyPr/>
                    <a:lstStyle/>
                    <a:p>
                      <a:pPr algn="ctr"/>
                      <a:r>
                        <a:rPr kumimoji="1" lang="ja-JP" altLang="en-US" sz="1700" dirty="0" smtClean="0">
                          <a:solidFill>
                            <a:schemeClr val="tx1"/>
                          </a:solidFill>
                        </a:rPr>
                        <a:t>年齢</a:t>
                      </a:r>
                      <a:endParaRPr kumimoji="1" lang="en-US" altLang="ja-JP" sz="1700" dirty="0" smtClean="0">
                        <a:solidFill>
                          <a:schemeClr val="tx1"/>
                        </a:solidFill>
                      </a:endParaRPr>
                    </a:p>
                    <a:p>
                      <a:pPr algn="ctr"/>
                      <a:r>
                        <a:rPr kumimoji="1" lang="ja-JP" altLang="en-US" sz="1700" dirty="0" smtClean="0">
                          <a:solidFill>
                            <a:srgbClr val="1419EC"/>
                          </a:solidFill>
                        </a:rPr>
                        <a:t>発生率</a:t>
                      </a:r>
                      <a:endParaRPr kumimoji="1" lang="ja-JP" altLang="en-US" sz="1700" dirty="0">
                        <a:solidFill>
                          <a:srgbClr val="1419EC"/>
                        </a:solidFill>
                      </a:endParaRPr>
                    </a:p>
                  </a:txBody>
                  <a:tcPr>
                    <a:solidFill>
                      <a:schemeClr val="accent4">
                        <a:lumMod val="20000"/>
                        <a:lumOff val="80000"/>
                      </a:schemeClr>
                    </a:solidFill>
                  </a:tcPr>
                </a:tc>
                <a:tc>
                  <a:txBody>
                    <a:bodyPr/>
                    <a:lstStyle/>
                    <a:p>
                      <a:pPr algn="ctr"/>
                      <a:r>
                        <a:rPr kumimoji="1" lang="en-US" altLang="ja-JP" dirty="0" smtClean="0"/>
                        <a:t>2</a:t>
                      </a:r>
                      <a:r>
                        <a:rPr kumimoji="1" lang="ja-JP" altLang="en-US" dirty="0" smtClean="0"/>
                        <a:t>歳</a:t>
                      </a:r>
                      <a:endParaRPr kumimoji="1" lang="en-US" altLang="ja-JP" dirty="0" smtClean="0"/>
                    </a:p>
                    <a:p>
                      <a:pPr algn="ctr"/>
                      <a:r>
                        <a:rPr kumimoji="1" lang="en-US" altLang="ja-JP" dirty="0" smtClean="0">
                          <a:solidFill>
                            <a:srgbClr val="1419EC"/>
                          </a:solidFill>
                        </a:rPr>
                        <a:t>34.3</a:t>
                      </a:r>
                      <a:r>
                        <a:rPr kumimoji="1" lang="ja-JP" altLang="en-US" dirty="0" smtClean="0">
                          <a:solidFill>
                            <a:srgbClr val="1419EC"/>
                          </a:solidFill>
                        </a:rPr>
                        <a:t>％</a:t>
                      </a:r>
                      <a:endParaRPr kumimoji="1" lang="ja-JP" altLang="en-US" dirty="0">
                        <a:solidFill>
                          <a:srgbClr val="1419EC"/>
                        </a:solidFill>
                      </a:endParaRPr>
                    </a:p>
                  </a:txBody>
                  <a:tcPr>
                    <a:solidFill>
                      <a:schemeClr val="accent4">
                        <a:lumMod val="20000"/>
                        <a:lumOff val="80000"/>
                      </a:schemeClr>
                    </a:solidFill>
                  </a:tcPr>
                </a:tc>
                <a:tc>
                  <a:txBody>
                    <a:bodyPr/>
                    <a:lstStyle/>
                    <a:p>
                      <a:pPr algn="ctr"/>
                      <a:r>
                        <a:rPr kumimoji="1" lang="en-US" altLang="ja-JP" dirty="0" smtClean="0"/>
                        <a:t>1</a:t>
                      </a:r>
                      <a:r>
                        <a:rPr kumimoji="1" lang="ja-JP" altLang="en-US" dirty="0" smtClean="0"/>
                        <a:t>歳</a:t>
                      </a:r>
                      <a:endParaRPr kumimoji="1" lang="en-US" altLang="ja-JP" dirty="0" smtClean="0"/>
                    </a:p>
                    <a:p>
                      <a:pPr algn="ctr"/>
                      <a:r>
                        <a:rPr kumimoji="1" lang="en-US" altLang="ja-JP" dirty="0" smtClean="0">
                          <a:solidFill>
                            <a:srgbClr val="1419EC"/>
                          </a:solidFill>
                        </a:rPr>
                        <a:t>25.8</a:t>
                      </a:r>
                      <a:r>
                        <a:rPr kumimoji="1" lang="ja-JP" altLang="en-US" dirty="0" smtClean="0">
                          <a:solidFill>
                            <a:srgbClr val="1419EC"/>
                          </a:solidFill>
                        </a:rPr>
                        <a:t>％</a:t>
                      </a:r>
                      <a:endParaRPr kumimoji="1" lang="ja-JP" altLang="en-US" dirty="0">
                        <a:solidFill>
                          <a:srgbClr val="1419EC"/>
                        </a:solidFill>
                      </a:endParaRPr>
                    </a:p>
                  </a:txBody>
                  <a:tcPr>
                    <a:solidFill>
                      <a:schemeClr val="accent4">
                        <a:lumMod val="20000"/>
                        <a:lumOff val="80000"/>
                      </a:schemeClr>
                    </a:solidFill>
                  </a:tcPr>
                </a:tc>
                <a:tc>
                  <a:txBody>
                    <a:bodyPr/>
                    <a:lstStyle/>
                    <a:p>
                      <a:pPr algn="ctr"/>
                      <a:r>
                        <a:rPr kumimoji="1" lang="en-US" altLang="ja-JP" dirty="0" smtClean="0"/>
                        <a:t>3</a:t>
                      </a:r>
                      <a:r>
                        <a:rPr kumimoji="1" lang="ja-JP" altLang="en-US" dirty="0" smtClean="0"/>
                        <a:t>歳</a:t>
                      </a:r>
                      <a:endParaRPr kumimoji="1" lang="en-US" altLang="ja-JP" dirty="0" smtClean="0"/>
                    </a:p>
                    <a:p>
                      <a:pPr algn="ctr"/>
                      <a:r>
                        <a:rPr kumimoji="1" lang="en-US" altLang="ja-JP" dirty="0" smtClean="0">
                          <a:solidFill>
                            <a:srgbClr val="1419EC"/>
                          </a:solidFill>
                        </a:rPr>
                        <a:t>18.1</a:t>
                      </a:r>
                      <a:r>
                        <a:rPr kumimoji="1" lang="ja-JP" altLang="en-US" dirty="0" smtClean="0">
                          <a:solidFill>
                            <a:srgbClr val="1419EC"/>
                          </a:solidFill>
                        </a:rPr>
                        <a:t>％</a:t>
                      </a:r>
                      <a:endParaRPr kumimoji="1" lang="ja-JP" altLang="en-US" dirty="0">
                        <a:solidFill>
                          <a:srgbClr val="1419EC"/>
                        </a:solidFill>
                      </a:endParaRPr>
                    </a:p>
                  </a:txBody>
                  <a:tcPr>
                    <a:solidFill>
                      <a:schemeClr val="accent4">
                        <a:lumMod val="20000"/>
                        <a:lumOff val="80000"/>
                      </a:schemeClr>
                    </a:solidFill>
                  </a:tcPr>
                </a:tc>
              </a:tr>
              <a:tr h="301293">
                <a:tc>
                  <a:txBody>
                    <a:bodyPr/>
                    <a:lstStyle/>
                    <a:p>
                      <a:pPr algn="ctr"/>
                      <a:r>
                        <a:rPr kumimoji="1" lang="ja-JP" altLang="en-US" sz="1800" dirty="0" smtClean="0">
                          <a:solidFill>
                            <a:schemeClr val="tx1"/>
                          </a:solidFill>
                        </a:rPr>
                        <a:t>場所</a:t>
                      </a:r>
                      <a:endParaRPr kumimoji="1" lang="ja-JP" altLang="en-US" sz="1800" dirty="0">
                        <a:solidFill>
                          <a:schemeClr val="tx1"/>
                        </a:solidFill>
                      </a:endParaRPr>
                    </a:p>
                  </a:txBody>
                  <a:tcPr>
                    <a:solidFill>
                      <a:schemeClr val="tx2">
                        <a:lumMod val="20000"/>
                        <a:lumOff val="80000"/>
                      </a:schemeClr>
                    </a:solidFill>
                  </a:tcPr>
                </a:tc>
                <a:tc>
                  <a:txBody>
                    <a:bodyPr/>
                    <a:lstStyle/>
                    <a:p>
                      <a:pPr algn="ctr"/>
                      <a:r>
                        <a:rPr kumimoji="1" lang="ja-JP" altLang="en-US" sz="1400" dirty="0" smtClean="0"/>
                        <a:t>居間・寝室</a:t>
                      </a:r>
                      <a:endParaRPr kumimoji="1" lang="ja-JP" altLang="en-US" sz="1400" dirty="0"/>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お出かけ先</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階段</a:t>
                      </a:r>
                    </a:p>
                  </a:txBody>
                  <a:tcPr>
                    <a:solidFill>
                      <a:schemeClr val="tx2">
                        <a:lumMod val="20000"/>
                        <a:lumOff val="80000"/>
                      </a:schemeClr>
                    </a:solidFill>
                  </a:tcPr>
                </a:tc>
              </a:tr>
              <a:tr h="306203">
                <a:tc>
                  <a:txBody>
                    <a:bodyPr/>
                    <a:lstStyle/>
                    <a:p>
                      <a:pPr algn="ctr"/>
                      <a:r>
                        <a:rPr kumimoji="1" lang="ja-JP" altLang="en-US" sz="1800" dirty="0" smtClean="0">
                          <a:solidFill>
                            <a:schemeClr val="tx1"/>
                          </a:solidFill>
                        </a:rPr>
                        <a:t>状況</a:t>
                      </a:r>
                      <a:endParaRPr kumimoji="1" lang="ja-JP" altLang="en-US" sz="1800" dirty="0">
                        <a:solidFill>
                          <a:schemeClr val="tx1"/>
                        </a:solidFill>
                      </a:endParaRPr>
                    </a:p>
                  </a:txBody>
                  <a:tcPr>
                    <a:solidFill>
                      <a:srgbClr val="CCFFCC"/>
                    </a:solidFill>
                  </a:tcPr>
                </a:tc>
                <a:tc>
                  <a:txBody>
                    <a:bodyPr/>
                    <a:lstStyle/>
                    <a:p>
                      <a:pPr algn="ctr"/>
                      <a:r>
                        <a:rPr kumimoji="1" lang="ja-JP" altLang="en-US" sz="1600" dirty="0" smtClean="0"/>
                        <a:t>転倒</a:t>
                      </a:r>
                      <a:endParaRPr kumimoji="1" lang="ja-JP" altLang="en-US" sz="1600" dirty="0"/>
                    </a:p>
                  </a:txBody>
                  <a:tcPr>
                    <a:solidFill>
                      <a:srgbClr val="CCFFCC"/>
                    </a:solidFill>
                  </a:tcPr>
                </a:tc>
                <a:tc>
                  <a:txBody>
                    <a:bodyPr/>
                    <a:lstStyle/>
                    <a:p>
                      <a:pPr algn="ctr"/>
                      <a:r>
                        <a:rPr kumimoji="1" lang="ja-JP" altLang="en-US" sz="1600" dirty="0" smtClean="0"/>
                        <a:t>転落</a:t>
                      </a:r>
                      <a:endParaRPr kumimoji="1" lang="ja-JP" altLang="en-US" sz="1600" dirty="0"/>
                    </a:p>
                  </a:txBody>
                  <a:tcPr>
                    <a:solidFill>
                      <a:srgbClr val="CCFFCC"/>
                    </a:solidFill>
                  </a:tcPr>
                </a:tc>
                <a:tc>
                  <a:txBody>
                    <a:bodyPr/>
                    <a:lstStyle/>
                    <a:p>
                      <a:pPr algn="ctr"/>
                      <a:r>
                        <a:rPr kumimoji="1" lang="ja-JP" altLang="en-US" sz="1600" dirty="0" smtClean="0"/>
                        <a:t>やけど</a:t>
                      </a:r>
                      <a:endParaRPr kumimoji="1" lang="ja-JP" altLang="en-US" sz="1600" dirty="0"/>
                    </a:p>
                  </a:txBody>
                  <a:tcPr>
                    <a:solidFill>
                      <a:srgbClr val="CCFFCC"/>
                    </a:solidFill>
                  </a:tcPr>
                </a:tc>
              </a:tr>
            </a:tbl>
          </a:graphicData>
        </a:graphic>
      </p:graphicFrame>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15</a:t>
            </a:fld>
            <a:endParaRPr kumimoji="1" lang="ja-JP" altLang="en-US" sz="1600" dirty="0"/>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2196" y="4807201"/>
            <a:ext cx="2578581" cy="1946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0" y="5229200"/>
            <a:ext cx="2460177" cy="1200329"/>
          </a:xfrm>
          <a:prstGeom prst="rect">
            <a:avLst/>
          </a:prstGeom>
          <a:noFill/>
        </p:spPr>
        <p:txBody>
          <a:bodyPr wrap="square" rtlCol="0">
            <a:spAutoFit/>
          </a:bodyPr>
          <a:lstStyle/>
          <a:p>
            <a:r>
              <a:rPr lang="ja-JP" altLang="en-US" sz="2400" b="1" dirty="0" smtClean="0">
                <a:solidFill>
                  <a:srgbClr val="008000"/>
                </a:solidFill>
                <a:latin typeface="+mn-ea"/>
              </a:rPr>
              <a:t>運動あそび</a:t>
            </a:r>
            <a:endParaRPr kumimoji="1" lang="en-US" altLang="ja-JP" sz="2400" b="1" dirty="0" smtClean="0">
              <a:solidFill>
                <a:srgbClr val="008000"/>
              </a:solidFill>
              <a:latin typeface="+mn-ea"/>
            </a:endParaRPr>
          </a:p>
          <a:p>
            <a:r>
              <a:rPr lang="en-US" altLang="ja-JP" sz="2400" b="1" dirty="0" smtClean="0">
                <a:solidFill>
                  <a:srgbClr val="008000"/>
                </a:solidFill>
                <a:latin typeface="+mn-ea"/>
              </a:rPr>
              <a:t>(</a:t>
            </a:r>
            <a:r>
              <a:rPr lang="ja-JP" altLang="en-US" sz="2400" b="1" dirty="0" smtClean="0">
                <a:solidFill>
                  <a:srgbClr val="008000"/>
                </a:solidFill>
                <a:latin typeface="+mn-ea"/>
              </a:rPr>
              <a:t>くまさん歩き）</a:t>
            </a:r>
            <a:endParaRPr lang="en-US" altLang="ja-JP" sz="2400" b="1" dirty="0" smtClean="0">
              <a:solidFill>
                <a:srgbClr val="008000"/>
              </a:solidFill>
              <a:latin typeface="+mn-ea"/>
            </a:endParaRPr>
          </a:p>
          <a:p>
            <a:r>
              <a:rPr kumimoji="1" lang="ja-JP" altLang="en-US" sz="2400" b="1" dirty="0">
                <a:solidFill>
                  <a:srgbClr val="008000"/>
                </a:solidFill>
                <a:latin typeface="+mn-ea"/>
              </a:rPr>
              <a:t>　</a:t>
            </a:r>
            <a:r>
              <a:rPr kumimoji="1" lang="ja-JP" altLang="en-US" sz="2400" b="1" dirty="0" smtClean="0">
                <a:solidFill>
                  <a:srgbClr val="008000"/>
                </a:solidFill>
                <a:latin typeface="+mn-ea"/>
              </a:rPr>
              <a:t>　　　⇒</a:t>
            </a:r>
            <a:endParaRPr kumimoji="1" lang="ja-JP" altLang="en-US" sz="2400" b="1" dirty="0">
              <a:solidFill>
                <a:srgbClr val="008000"/>
              </a:solidFill>
              <a:latin typeface="+mn-ea"/>
            </a:endParaRPr>
          </a:p>
        </p:txBody>
      </p:sp>
    </p:spTree>
    <p:extLst>
      <p:ext uri="{BB962C8B-B14F-4D97-AF65-F5344CB8AC3E}">
        <p14:creationId xmlns:p14="http://schemas.microsoft.com/office/powerpoint/2010/main" val="402840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764704"/>
          </a:xfrm>
        </p:spPr>
        <p:txBody>
          <a:bodyPr/>
          <a:lstStyle/>
          <a:p>
            <a:r>
              <a:rPr lang="ja-JP" altLang="en-US" sz="4400" dirty="0">
                <a:solidFill>
                  <a:schemeClr val="tx1"/>
                </a:solidFill>
                <a:effectLst/>
              </a:rPr>
              <a:t>実績</a:t>
            </a:r>
            <a:r>
              <a:rPr lang="ja-JP" altLang="en-US" sz="4400" dirty="0" smtClean="0">
                <a:solidFill>
                  <a:schemeClr val="tx1"/>
                </a:solidFill>
                <a:effectLst/>
              </a:rPr>
              <a:t>と</a:t>
            </a:r>
            <a:r>
              <a:rPr lang="ja-JP" altLang="en-US" sz="4400" dirty="0">
                <a:solidFill>
                  <a:schemeClr val="tx1"/>
                </a:solidFill>
                <a:effectLst/>
              </a:rPr>
              <a:t>計画</a:t>
            </a:r>
            <a:endParaRPr kumimoji="1" lang="ja-JP" altLang="en-US" sz="44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362986850"/>
              </p:ext>
            </p:extLst>
          </p:nvPr>
        </p:nvGraphicFramePr>
        <p:xfrm>
          <a:off x="281023" y="699498"/>
          <a:ext cx="8683466" cy="5770533"/>
        </p:xfrm>
        <a:graphic>
          <a:graphicData uri="http://schemas.openxmlformats.org/drawingml/2006/table">
            <a:tbl>
              <a:tblPr firstRow="1" bandRow="1">
                <a:tableStyleId>{7DF18680-E054-41AD-8BC1-D1AEF772440D}</a:tableStyleId>
              </a:tblPr>
              <a:tblGrid>
                <a:gridCol w="1557533"/>
                <a:gridCol w="989395"/>
                <a:gridCol w="989395"/>
                <a:gridCol w="989395"/>
                <a:gridCol w="989395"/>
                <a:gridCol w="936104"/>
                <a:gridCol w="648072"/>
                <a:gridCol w="720080"/>
                <a:gridCol w="864097"/>
              </a:tblGrid>
              <a:tr h="497254">
                <a:tc rowSpan="2">
                  <a:txBody>
                    <a:bodyPr/>
                    <a:lstStyle/>
                    <a:p>
                      <a:r>
                        <a:rPr kumimoji="1" lang="ja-JP" altLang="en-US" sz="1800" b="0" dirty="0" smtClean="0">
                          <a:solidFill>
                            <a:schemeClr val="bg1"/>
                          </a:solidFill>
                          <a:latin typeface="ＭＳ ゴシック" panose="020B0609070205080204" pitchFamily="49" charset="-128"/>
                          <a:ea typeface="ＭＳ ゴシック" panose="020B0609070205080204" pitchFamily="49" charset="-128"/>
                        </a:rPr>
                        <a:t>実績と今後の計画</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4">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実　績</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gridSpan="4">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計画（予定）</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pPr algn="ct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r h="576064">
                <a:tc vMerge="1">
                  <a:txBody>
                    <a:bodyPr/>
                    <a:lstStyle/>
                    <a:p>
                      <a:endParaRPr kumimoji="1" lang="ja-JP" altLang="en-US" dirty="0"/>
                    </a:p>
                  </a:txBody>
                  <a:tcPr/>
                </a:tc>
                <a:tc>
                  <a:txBody>
                    <a:bodyPr/>
                    <a:lstStyle/>
                    <a:p>
                      <a:pPr algn="ctr"/>
                      <a:r>
                        <a:rPr kumimoji="1" lang="en-US" altLang="ja-JP" sz="1700" dirty="0" smtClean="0">
                          <a:latin typeface="ＭＳ ゴシック" panose="020B0609070205080204" pitchFamily="49" charset="-128"/>
                          <a:ea typeface="ＭＳ ゴシック" panose="020B0609070205080204" pitchFamily="49" charset="-128"/>
                        </a:rPr>
                        <a:t>2012</a:t>
                      </a:r>
                      <a:endParaRPr kumimoji="1" lang="ja-JP" altLang="en-US" sz="17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700" dirty="0" smtClean="0">
                          <a:latin typeface="ＭＳ ゴシック" panose="020B0609070205080204" pitchFamily="49" charset="-128"/>
                          <a:ea typeface="ＭＳ ゴシック" panose="020B0609070205080204" pitchFamily="49" charset="-128"/>
                        </a:rPr>
                        <a:t>2013</a:t>
                      </a:r>
                      <a:endParaRPr kumimoji="1" lang="ja-JP" altLang="en-US" sz="17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700" dirty="0" smtClean="0">
                          <a:latin typeface="ＭＳ ゴシック" panose="020B0609070205080204" pitchFamily="49" charset="-128"/>
                          <a:ea typeface="ＭＳ ゴシック" panose="020B0609070205080204" pitchFamily="49" charset="-128"/>
                        </a:rPr>
                        <a:t>2014</a:t>
                      </a:r>
                      <a:endParaRPr kumimoji="1" lang="ja-JP" altLang="en-US" sz="17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700" dirty="0" smtClean="0">
                          <a:latin typeface="ＭＳ ゴシック" panose="020B0609070205080204" pitchFamily="49" charset="-128"/>
                          <a:ea typeface="ＭＳ ゴシック" panose="020B0609070205080204" pitchFamily="49" charset="-128"/>
                        </a:rPr>
                        <a:t>2015</a:t>
                      </a:r>
                      <a:endParaRPr kumimoji="1" lang="ja-JP" altLang="en-US" sz="17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700" dirty="0" smtClean="0">
                          <a:latin typeface="ＭＳ ゴシック" panose="020B0609070205080204" pitchFamily="49" charset="-128"/>
                          <a:ea typeface="ＭＳ ゴシック" panose="020B0609070205080204" pitchFamily="49" charset="-128"/>
                        </a:rPr>
                        <a:t>2016</a:t>
                      </a:r>
                      <a:endParaRPr kumimoji="1" lang="ja-JP" altLang="en-US" sz="1700" dirty="0">
                        <a:latin typeface="ＭＳ ゴシック" panose="020B0609070205080204" pitchFamily="49" charset="-128"/>
                        <a:ea typeface="ＭＳ ゴシック" panose="020B0609070205080204" pitchFamily="49" charset="-128"/>
                      </a:endParaRPr>
                    </a:p>
                  </a:txBody>
                  <a:tcPr anchor="ctr"/>
                </a:tc>
                <a:tc gridSpan="3">
                  <a:txBody>
                    <a:bodyPr/>
                    <a:lstStyle/>
                    <a:p>
                      <a:pPr algn="ctr"/>
                      <a:r>
                        <a:rPr kumimoji="1" lang="en-US" altLang="ja-JP" sz="1700" dirty="0" smtClean="0">
                          <a:latin typeface="ＭＳ ゴシック" panose="020B0609070205080204" pitchFamily="49" charset="-128"/>
                          <a:ea typeface="ＭＳ ゴシック" panose="020B0609070205080204" pitchFamily="49" charset="-128"/>
                        </a:rPr>
                        <a:t>2017</a:t>
                      </a:r>
                      <a:r>
                        <a:rPr kumimoji="1" lang="ja-JP" altLang="en-US" sz="1700" dirty="0" smtClean="0">
                          <a:latin typeface="ＭＳ ゴシック" panose="020B0609070205080204" pitchFamily="49" charset="-128"/>
                          <a:ea typeface="ＭＳ ゴシック" panose="020B0609070205080204" pitchFamily="49" charset="-128"/>
                        </a:rPr>
                        <a:t>～</a:t>
                      </a:r>
                      <a:r>
                        <a:rPr kumimoji="1" lang="en-US" altLang="ja-JP" sz="1700" dirty="0" smtClean="0">
                          <a:latin typeface="ＭＳ ゴシック" panose="020B0609070205080204" pitchFamily="49" charset="-128"/>
                          <a:ea typeface="ＭＳ ゴシック" panose="020B0609070205080204" pitchFamily="49" charset="-128"/>
                        </a:rPr>
                        <a:t>2021</a:t>
                      </a:r>
                    </a:p>
                    <a:p>
                      <a:pPr algn="ctr"/>
                      <a:r>
                        <a:rPr kumimoji="1" lang="ja-JP" altLang="en-US" sz="1700" dirty="0" smtClean="0">
                          <a:latin typeface="ＭＳ ゴシック" panose="020B0609070205080204" pitchFamily="49" charset="-128"/>
                          <a:ea typeface="ＭＳ ゴシック" panose="020B0609070205080204" pitchFamily="49" charset="-128"/>
                        </a:rPr>
                        <a:t>（５年間）</a:t>
                      </a:r>
                      <a:endParaRPr kumimoji="1" lang="ja-JP" altLang="en-US" sz="17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tc>
              </a:tr>
              <a:tr h="1082207">
                <a:tc>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保小中での</a:t>
                      </a:r>
                      <a:endParaRPr kumimoji="1" lang="en-US" altLang="ja-JP" i="1"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安全教室</a:t>
                      </a: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sz="2000" dirty="0" smtClean="0">
                          <a:latin typeface="ＭＳ ゴシック" panose="020B0609070205080204" pitchFamily="49" charset="-128"/>
                          <a:ea typeface="ＭＳ ゴシック" panose="020B0609070205080204" pitchFamily="49" charset="-128"/>
                        </a:rPr>
                        <a:t>17</a:t>
                      </a:r>
                      <a:r>
                        <a:rPr kumimoji="1" lang="ja-JP" altLang="en-US" sz="2000" dirty="0" smtClean="0">
                          <a:latin typeface="ＭＳ ゴシック" panose="020B0609070205080204" pitchFamily="49" charset="-128"/>
                          <a:ea typeface="ＭＳ ゴシック" panose="020B0609070205080204" pitchFamily="49" charset="-128"/>
                        </a:rPr>
                        <a:t>回</a:t>
                      </a:r>
                      <a:endParaRPr kumimoji="1" lang="en-US" altLang="ja-JP" sz="2000" dirty="0" smtClean="0">
                        <a:latin typeface="ＭＳ ゴシック" panose="020B0609070205080204" pitchFamily="49" charset="-128"/>
                        <a:ea typeface="ＭＳ ゴシック" panose="020B0609070205080204" pitchFamily="49" charset="-128"/>
                      </a:endParaRPr>
                    </a:p>
                    <a:p>
                      <a:pPr algn="ctr"/>
                      <a:r>
                        <a:rPr kumimoji="1" lang="en-US" altLang="ja-JP" sz="1800" dirty="0" smtClean="0">
                          <a:latin typeface="ＭＳ ゴシック" panose="020B0609070205080204" pitchFamily="49" charset="-128"/>
                          <a:ea typeface="ＭＳ ゴシック" panose="020B0609070205080204" pitchFamily="49" charset="-128"/>
                        </a:rPr>
                        <a:t>2,548</a:t>
                      </a:r>
                      <a:r>
                        <a:rPr kumimoji="1" lang="ja-JP" altLang="en-US" sz="1800" dirty="0" smtClean="0">
                          <a:latin typeface="ＭＳ ゴシック" panose="020B0609070205080204" pitchFamily="49" charset="-128"/>
                          <a:ea typeface="ＭＳ ゴシック" panose="020B0609070205080204" pitchFamily="49" charset="-128"/>
                        </a:rPr>
                        <a:t>人</a:t>
                      </a:r>
                      <a:endParaRPr kumimoji="1" lang="ja-JP" altLang="en-US" sz="1800" dirty="0">
                        <a:latin typeface="ＭＳ ゴシック" panose="020B0609070205080204" pitchFamily="49" charset="-128"/>
                        <a:ea typeface="ＭＳ ゴシック" panose="020B0609070205080204" pitchFamily="49" charset="-128"/>
                      </a:endParaRPr>
                    </a:p>
                  </a:txBody>
                  <a:tcPr anchor="b">
                    <a:solidFill>
                      <a:schemeClr val="accent6">
                        <a:lumMod val="20000"/>
                        <a:lumOff val="80000"/>
                      </a:schemeClr>
                    </a:solidFill>
                  </a:tcPr>
                </a:tc>
                <a:tc>
                  <a:txBody>
                    <a:bodyPr/>
                    <a:lstStyle/>
                    <a:p>
                      <a:pPr algn="ctr"/>
                      <a:r>
                        <a:rPr kumimoji="1" lang="en-US" altLang="ja-JP" sz="2000" dirty="0" smtClean="0">
                          <a:latin typeface="ＭＳ ゴシック" panose="020B0609070205080204" pitchFamily="49" charset="-128"/>
                          <a:ea typeface="ＭＳ ゴシック" panose="020B0609070205080204" pitchFamily="49" charset="-128"/>
                        </a:rPr>
                        <a:t>18</a:t>
                      </a:r>
                      <a:r>
                        <a:rPr kumimoji="1" lang="ja-JP" altLang="en-US" sz="2000" dirty="0" smtClean="0">
                          <a:latin typeface="ＭＳ ゴシック" panose="020B0609070205080204" pitchFamily="49" charset="-128"/>
                          <a:ea typeface="ＭＳ ゴシック" panose="020B0609070205080204" pitchFamily="49" charset="-128"/>
                        </a:rPr>
                        <a:t>回</a:t>
                      </a:r>
                      <a:endParaRPr kumimoji="1" lang="en-US" altLang="ja-JP" sz="2000" dirty="0" smtClean="0">
                        <a:latin typeface="ＭＳ ゴシック" panose="020B0609070205080204" pitchFamily="49" charset="-128"/>
                        <a:ea typeface="ＭＳ ゴシック" panose="020B0609070205080204" pitchFamily="49" charset="-128"/>
                      </a:endParaRPr>
                    </a:p>
                    <a:p>
                      <a:pPr algn="ctr"/>
                      <a:r>
                        <a:rPr kumimoji="1" lang="en-US" altLang="ja-JP" sz="1800" dirty="0" smtClean="0">
                          <a:latin typeface="ＭＳ ゴシック" panose="020B0609070205080204" pitchFamily="49" charset="-128"/>
                          <a:ea typeface="ＭＳ ゴシック" panose="020B0609070205080204" pitchFamily="49" charset="-128"/>
                        </a:rPr>
                        <a:t>2,372</a:t>
                      </a:r>
                      <a:r>
                        <a:rPr kumimoji="1" lang="ja-JP" altLang="en-US" sz="1800" dirty="0" smtClean="0">
                          <a:latin typeface="ＭＳ ゴシック" panose="020B0609070205080204" pitchFamily="49" charset="-128"/>
                          <a:ea typeface="ＭＳ ゴシック" panose="020B0609070205080204" pitchFamily="49" charset="-128"/>
                        </a:rPr>
                        <a:t>人</a:t>
                      </a:r>
                    </a:p>
                  </a:txBody>
                  <a:tcPr anchor="b">
                    <a:solidFill>
                      <a:schemeClr val="accent6">
                        <a:lumMod val="20000"/>
                        <a:lumOff val="80000"/>
                      </a:schemeClr>
                    </a:solidFill>
                  </a:tcPr>
                </a:tc>
                <a:tc>
                  <a:txBody>
                    <a:bodyPr/>
                    <a:lstStyle/>
                    <a:p>
                      <a:pPr algn="ctr"/>
                      <a:r>
                        <a:rPr kumimoji="1" lang="en-US" altLang="ja-JP" sz="2000" dirty="0" smtClean="0">
                          <a:latin typeface="ＭＳ ゴシック" panose="020B0609070205080204" pitchFamily="49" charset="-128"/>
                          <a:ea typeface="ＭＳ ゴシック" panose="020B0609070205080204" pitchFamily="49" charset="-128"/>
                        </a:rPr>
                        <a:t>16</a:t>
                      </a:r>
                      <a:r>
                        <a:rPr kumimoji="1" lang="ja-JP" altLang="en-US" sz="2000" dirty="0" smtClean="0">
                          <a:latin typeface="ＭＳ ゴシック" panose="020B0609070205080204" pitchFamily="49" charset="-128"/>
                          <a:ea typeface="ＭＳ ゴシック" panose="020B0609070205080204" pitchFamily="49" charset="-128"/>
                        </a:rPr>
                        <a:t>回</a:t>
                      </a:r>
                      <a:endParaRPr kumimoji="1" lang="en-US" altLang="ja-JP" sz="2000" dirty="0" smtClean="0">
                        <a:latin typeface="ＭＳ ゴシック" panose="020B0609070205080204" pitchFamily="49" charset="-128"/>
                        <a:ea typeface="ＭＳ ゴシック" panose="020B0609070205080204" pitchFamily="49" charset="-128"/>
                      </a:endParaRPr>
                    </a:p>
                    <a:p>
                      <a:pPr algn="ctr"/>
                      <a:r>
                        <a:rPr kumimoji="1" lang="en-US" altLang="ja-JP" sz="1800" dirty="0" smtClean="0">
                          <a:latin typeface="ＭＳ ゴシック" panose="020B0609070205080204" pitchFamily="49" charset="-128"/>
                          <a:ea typeface="ＭＳ ゴシック" panose="020B0609070205080204" pitchFamily="49" charset="-128"/>
                        </a:rPr>
                        <a:t>2,323</a:t>
                      </a:r>
                      <a:r>
                        <a:rPr kumimoji="1" lang="ja-JP" altLang="en-US" sz="1800" dirty="0" smtClean="0">
                          <a:latin typeface="ＭＳ ゴシック" panose="020B0609070205080204" pitchFamily="49" charset="-128"/>
                          <a:ea typeface="ＭＳ ゴシック" panose="020B0609070205080204" pitchFamily="49" charset="-128"/>
                        </a:rPr>
                        <a:t>人</a:t>
                      </a:r>
                    </a:p>
                  </a:txBody>
                  <a:tcPr anchor="b">
                    <a:solidFill>
                      <a:schemeClr val="accent6">
                        <a:lumMod val="20000"/>
                        <a:lumOff val="80000"/>
                      </a:schemeClr>
                    </a:solidFill>
                  </a:tcPr>
                </a:tc>
                <a:tc>
                  <a:txBody>
                    <a:bodyPr/>
                    <a:lstStyle/>
                    <a:p>
                      <a:pPr algn="ctr"/>
                      <a:r>
                        <a:rPr kumimoji="1" lang="en-US" altLang="ja-JP" sz="2000" dirty="0" smtClean="0">
                          <a:latin typeface="ＭＳ ゴシック" panose="020B0609070205080204" pitchFamily="49" charset="-128"/>
                          <a:ea typeface="ＭＳ ゴシック" panose="020B0609070205080204" pitchFamily="49" charset="-128"/>
                        </a:rPr>
                        <a:t>17</a:t>
                      </a:r>
                      <a:r>
                        <a:rPr kumimoji="1" lang="ja-JP" altLang="en-US" sz="2000" dirty="0" smtClean="0">
                          <a:latin typeface="ＭＳ ゴシック" panose="020B0609070205080204" pitchFamily="49" charset="-128"/>
                          <a:ea typeface="ＭＳ ゴシック" panose="020B0609070205080204" pitchFamily="49" charset="-128"/>
                        </a:rPr>
                        <a:t>回</a:t>
                      </a:r>
                      <a:endParaRPr kumimoji="1" lang="en-US" altLang="ja-JP" sz="2000" dirty="0" smtClean="0">
                        <a:latin typeface="ＭＳ ゴシック" panose="020B0609070205080204" pitchFamily="49" charset="-128"/>
                        <a:ea typeface="ＭＳ ゴシック" panose="020B0609070205080204" pitchFamily="49" charset="-128"/>
                      </a:endParaRPr>
                    </a:p>
                    <a:p>
                      <a:pPr algn="ctr"/>
                      <a:r>
                        <a:rPr kumimoji="1" lang="en-US" altLang="ja-JP" sz="1800" dirty="0" smtClean="0">
                          <a:latin typeface="ＭＳ ゴシック" panose="020B0609070205080204" pitchFamily="49" charset="-128"/>
                          <a:ea typeface="ＭＳ ゴシック" panose="020B0609070205080204" pitchFamily="49" charset="-128"/>
                        </a:rPr>
                        <a:t>2,425</a:t>
                      </a:r>
                      <a:r>
                        <a:rPr kumimoji="1" lang="ja-JP" altLang="en-US" sz="1800" dirty="0" smtClean="0">
                          <a:latin typeface="ＭＳ ゴシック" panose="020B0609070205080204" pitchFamily="49" charset="-128"/>
                          <a:ea typeface="ＭＳ ゴシック" panose="020B0609070205080204" pitchFamily="49" charset="-128"/>
                        </a:rPr>
                        <a:t>人</a:t>
                      </a:r>
                    </a:p>
                  </a:txBody>
                  <a:tcPr anchor="b">
                    <a:solidFill>
                      <a:schemeClr val="accent6">
                        <a:lumMod val="20000"/>
                        <a:lumOff val="80000"/>
                      </a:schemeClr>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chemeClr val="accent6">
                        <a:lumMod val="20000"/>
                        <a:lumOff val="80000"/>
                      </a:schemeClr>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tr>
              <a:tr h="468433">
                <a:tc>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運動あそび</a:t>
                      </a: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endParaRPr kumimoji="1" lang="ja-JP" altLang="en-US" sz="1800" dirty="0">
                        <a:latin typeface="ＭＳ ゴシック" panose="020B0609070205080204" pitchFamily="49" charset="-128"/>
                        <a:ea typeface="ＭＳ ゴシック" panose="020B0609070205080204" pitchFamily="49" charset="-128"/>
                      </a:endParaRPr>
                    </a:p>
                  </a:txBody>
                  <a:tcPr anchor="ctr">
                    <a:solidFill>
                      <a:schemeClr val="accent6">
                        <a:lumMod val="20000"/>
                        <a:lumOff val="80000"/>
                      </a:schemeClr>
                    </a:solidFill>
                  </a:tcPr>
                </a:tc>
                <a:tc>
                  <a:txBody>
                    <a:bodyPr/>
                    <a:lstStyle/>
                    <a:p>
                      <a:pPr algn="ctr"/>
                      <a:endParaRPr kumimoji="1" lang="ja-JP" altLang="en-US" sz="1800" dirty="0" smtClean="0">
                        <a:latin typeface="ＭＳ ゴシック" panose="020B0609070205080204" pitchFamily="49" charset="-128"/>
                        <a:ea typeface="ＭＳ ゴシック" panose="020B0609070205080204" pitchFamily="49" charset="-128"/>
                      </a:endParaRPr>
                    </a:p>
                  </a:txBody>
                  <a:tcPr anchor="b">
                    <a:solidFill>
                      <a:schemeClr val="accent6">
                        <a:lumMod val="20000"/>
                        <a:lumOff val="80000"/>
                      </a:schemeClr>
                    </a:solidFill>
                  </a:tcPr>
                </a:tc>
                <a:tc>
                  <a:txBody>
                    <a:bodyPr/>
                    <a:lstStyle/>
                    <a:p>
                      <a:pPr algn="ctr"/>
                      <a:endParaRPr kumimoji="1" lang="ja-JP" altLang="en-US" sz="1800" dirty="0" smtClean="0">
                        <a:latin typeface="ＭＳ ゴシック" panose="020B0609070205080204" pitchFamily="49" charset="-128"/>
                        <a:ea typeface="ＭＳ ゴシック" panose="020B0609070205080204" pitchFamily="49" charset="-128"/>
                      </a:endParaRPr>
                    </a:p>
                  </a:txBody>
                  <a:tcPr anchor="b">
                    <a:solidFill>
                      <a:schemeClr val="accent6">
                        <a:lumMod val="20000"/>
                        <a:lumOff val="80000"/>
                      </a:schemeClr>
                    </a:solidFill>
                  </a:tcPr>
                </a:tc>
                <a:tc>
                  <a:txBody>
                    <a:bodyPr/>
                    <a:lstStyle/>
                    <a:p>
                      <a:pPr algn="ctr"/>
                      <a:endParaRPr kumimoji="1" lang="ja-JP" altLang="en-US" sz="1800" dirty="0" smtClean="0">
                        <a:latin typeface="ＭＳ ゴシック" panose="020B0609070205080204" pitchFamily="49" charset="-128"/>
                        <a:ea typeface="ＭＳ ゴシック" panose="020B0609070205080204" pitchFamily="49" charset="-128"/>
                      </a:endParaRPr>
                    </a:p>
                  </a:txBody>
                  <a:tcPr anchor="b">
                    <a:solidFill>
                      <a:schemeClr val="accent6">
                        <a:lumMod val="20000"/>
                        <a:lumOff val="80000"/>
                      </a:schemeClr>
                    </a:solidFill>
                  </a:tcPr>
                </a:tc>
                <a:tc>
                  <a:txBody>
                    <a:bodyPr/>
                    <a:lstStyle/>
                    <a:p>
                      <a:pPr algn="ctr"/>
                      <a:endParaRPr kumimoji="1" lang="ja-JP" altLang="en-US" dirty="0">
                        <a:solidFill>
                          <a:srgbClr val="1419EC"/>
                        </a:solidFill>
                        <a:latin typeface="ＭＳ ゴシック" panose="020B0609070205080204" pitchFamily="49" charset="-128"/>
                        <a:ea typeface="ＭＳ ゴシック" panose="020B0609070205080204" pitchFamily="49" charset="-128"/>
                      </a:endParaRPr>
                    </a:p>
                  </a:txBody>
                  <a:tcPr anchor="ctr">
                    <a:solidFill>
                      <a:schemeClr val="accent6">
                        <a:lumMod val="20000"/>
                        <a:lumOff val="80000"/>
                      </a:schemeClr>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tr>
              <a:tr h="648072">
                <a:tc>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ケガ</a:t>
                      </a:r>
                      <a:endParaRPr kumimoji="1" lang="en-US" altLang="ja-JP" i="1"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アンケート</a:t>
                      </a: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ja-JP" altLang="en-US" sz="1800" dirty="0" smtClean="0">
                          <a:latin typeface="ＭＳ ゴシック" panose="020B0609070205080204" pitchFamily="49" charset="-128"/>
                          <a:ea typeface="ＭＳ ゴシック" panose="020B0609070205080204" pitchFamily="49" charset="-128"/>
                        </a:rPr>
                        <a:t>実施</a:t>
                      </a:r>
                      <a:endParaRPr kumimoji="1" lang="en-US" altLang="ja-JP" sz="1800" dirty="0" smtClean="0">
                        <a:latin typeface="ＭＳ ゴシック" panose="020B0609070205080204" pitchFamily="49" charset="-128"/>
                        <a:ea typeface="ＭＳ ゴシック" panose="020B0609070205080204" pitchFamily="49" charset="-128"/>
                      </a:endParaRPr>
                    </a:p>
                    <a:p>
                      <a:pPr algn="ctr"/>
                      <a:r>
                        <a:rPr kumimoji="1" lang="en-US" altLang="ja-JP" sz="1800" dirty="0" smtClean="0">
                          <a:latin typeface="ＭＳ ゴシック" panose="020B0609070205080204" pitchFamily="49" charset="-128"/>
                          <a:ea typeface="ＭＳ ゴシック" panose="020B0609070205080204" pitchFamily="49" charset="-128"/>
                        </a:rPr>
                        <a:t>n</a:t>
                      </a:r>
                      <a:r>
                        <a:rPr kumimoji="1" lang="ja-JP" altLang="en-US" sz="1800" dirty="0" smtClean="0">
                          <a:latin typeface="ＭＳ ゴシック" panose="020B0609070205080204" pitchFamily="49" charset="-128"/>
                          <a:ea typeface="ＭＳ ゴシック" panose="020B0609070205080204" pitchFamily="49" charset="-128"/>
                        </a:rPr>
                        <a:t>＝</a:t>
                      </a:r>
                      <a:r>
                        <a:rPr kumimoji="1" lang="en-US" altLang="ja-JP" sz="1800" dirty="0" smtClean="0">
                          <a:latin typeface="ＭＳ ゴシック" panose="020B0609070205080204" pitchFamily="49" charset="-128"/>
                          <a:ea typeface="ＭＳ ゴシック" panose="020B0609070205080204" pitchFamily="49" charset="-128"/>
                        </a:rPr>
                        <a:t>795</a:t>
                      </a:r>
                      <a:endParaRPr kumimoji="1" lang="ja-JP" altLang="en-US" sz="1800" dirty="0">
                        <a:latin typeface="ＭＳ ゴシック" panose="020B0609070205080204" pitchFamily="49" charset="-128"/>
                        <a:ea typeface="ＭＳ ゴシック" panose="020B0609070205080204" pitchFamily="49" charset="-128"/>
                      </a:endParaRPr>
                    </a:p>
                  </a:txBody>
                  <a:tcPr anchor="ctr">
                    <a:solidFill>
                      <a:schemeClr val="accent6">
                        <a:lumMod val="20000"/>
                        <a:lumOff val="80000"/>
                      </a:schemeClr>
                    </a:solidFill>
                  </a:tcPr>
                </a:tc>
                <a:tc>
                  <a:txBody>
                    <a:bodyPr/>
                    <a:lstStyle/>
                    <a:p>
                      <a:pPr algn="ctr"/>
                      <a:endParaRPr kumimoji="1" lang="ja-JP" altLang="en-US" sz="1800" dirty="0" smtClean="0">
                        <a:latin typeface="ＭＳ ゴシック" panose="020B0609070205080204" pitchFamily="49" charset="-128"/>
                        <a:ea typeface="ＭＳ ゴシック" panose="020B0609070205080204" pitchFamily="49" charset="-128"/>
                      </a:endParaRPr>
                    </a:p>
                  </a:txBody>
                  <a:tcPr anchor="b">
                    <a:solidFill>
                      <a:schemeClr val="accent6">
                        <a:lumMod val="20000"/>
                        <a:lumOff val="80000"/>
                      </a:schemeClr>
                    </a:solidFill>
                  </a:tcPr>
                </a:tc>
                <a:tc>
                  <a:txBody>
                    <a:bodyPr/>
                    <a:lstStyle/>
                    <a:p>
                      <a:pPr algn="ctr"/>
                      <a:endParaRPr kumimoji="1" lang="ja-JP" altLang="en-US" sz="1800" dirty="0" smtClean="0">
                        <a:latin typeface="ＭＳ ゴシック" panose="020B0609070205080204" pitchFamily="49" charset="-128"/>
                        <a:ea typeface="ＭＳ ゴシック" panose="020B0609070205080204" pitchFamily="49" charset="-128"/>
                      </a:endParaRPr>
                    </a:p>
                  </a:txBody>
                  <a:tcPr anchor="b">
                    <a:solidFill>
                      <a:schemeClr val="accent6">
                        <a:lumMod val="20000"/>
                        <a:lumOff val="80000"/>
                      </a:schemeClr>
                    </a:solidFill>
                  </a:tcPr>
                </a:tc>
                <a:tc>
                  <a:txBody>
                    <a:bodyPr/>
                    <a:lstStyle/>
                    <a:p>
                      <a:pPr algn="ctr"/>
                      <a:endParaRPr kumimoji="1" lang="ja-JP" altLang="en-US" sz="1800" dirty="0" smtClean="0">
                        <a:latin typeface="ＭＳ ゴシック" panose="020B0609070205080204" pitchFamily="49" charset="-128"/>
                        <a:ea typeface="ＭＳ ゴシック" panose="020B0609070205080204" pitchFamily="49" charset="-128"/>
                      </a:endParaRPr>
                    </a:p>
                  </a:txBody>
                  <a:tcPr anchor="b">
                    <a:solidFill>
                      <a:schemeClr val="accent6">
                        <a:lumMod val="20000"/>
                        <a:lumOff val="80000"/>
                      </a:schemeClr>
                    </a:solidFill>
                  </a:tcPr>
                </a:tc>
                <a:tc>
                  <a:txBody>
                    <a:bodyPr/>
                    <a:lstStyle/>
                    <a:p>
                      <a:pPr algn="ctr"/>
                      <a:r>
                        <a:rPr kumimoji="1" lang="ja-JP" altLang="en-US" dirty="0" smtClean="0">
                          <a:solidFill>
                            <a:srgbClr val="1419EC"/>
                          </a:solidFill>
                          <a:latin typeface="ＭＳ ゴシック" panose="020B0609070205080204" pitchFamily="49" charset="-128"/>
                          <a:ea typeface="ＭＳ ゴシック" panose="020B0609070205080204" pitchFamily="49" charset="-128"/>
                        </a:rPr>
                        <a:t>実施</a:t>
                      </a:r>
                      <a:endParaRPr kumimoji="1" lang="en-US" altLang="ja-JP" dirty="0" smtClean="0">
                        <a:solidFill>
                          <a:srgbClr val="1419EC"/>
                        </a:solidFill>
                        <a:latin typeface="ＭＳ ゴシック" panose="020B0609070205080204" pitchFamily="49" charset="-128"/>
                        <a:ea typeface="ＭＳ ゴシック" panose="020B0609070205080204" pitchFamily="49" charset="-128"/>
                      </a:endParaRPr>
                    </a:p>
                    <a:p>
                      <a:pPr algn="ctr"/>
                      <a:r>
                        <a:rPr kumimoji="1" lang="ja-JP" altLang="en-US" dirty="0" smtClean="0">
                          <a:solidFill>
                            <a:srgbClr val="1419EC"/>
                          </a:solidFill>
                          <a:latin typeface="ＭＳ ゴシック" panose="020B0609070205080204" pitchFamily="49" charset="-128"/>
                          <a:ea typeface="ＭＳ ゴシック" panose="020B0609070205080204" pitchFamily="49" charset="-128"/>
                        </a:rPr>
                        <a:t>予定</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a:txBody>
                  <a:tcPr anchor="ctr">
                    <a:solidFill>
                      <a:schemeClr val="accent6">
                        <a:lumMod val="20000"/>
                        <a:lumOff val="80000"/>
                      </a:schemeClr>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tr>
              <a:tr h="457200">
                <a:tc>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ＫＹＴ事業</a:t>
                      </a: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endParaRPr kumimoji="1" lang="ja-JP" altLang="en-US" sz="1800" dirty="0">
                        <a:latin typeface="ＭＳ ゴシック" panose="020B0609070205080204" pitchFamily="49" charset="-128"/>
                        <a:ea typeface="ＭＳ ゴシック" panose="020B0609070205080204" pitchFamily="49" charset="-128"/>
                      </a:endParaRPr>
                    </a:p>
                  </a:txBody>
                  <a:tcPr anchor="ctr">
                    <a:solidFill>
                      <a:schemeClr val="accent6">
                        <a:lumMod val="20000"/>
                        <a:lumOff val="80000"/>
                      </a:schemeClr>
                    </a:solidFill>
                  </a:tcPr>
                </a:tc>
                <a:tc>
                  <a:txBody>
                    <a:bodyPr/>
                    <a:lstStyle/>
                    <a:p>
                      <a:pPr algn="ctr"/>
                      <a:endParaRPr kumimoji="1" lang="ja-JP" altLang="en-US" sz="1800" dirty="0" smtClean="0">
                        <a:latin typeface="ＭＳ ゴシック" panose="020B0609070205080204" pitchFamily="49" charset="-128"/>
                        <a:ea typeface="ＭＳ ゴシック" panose="020B0609070205080204" pitchFamily="49" charset="-128"/>
                      </a:endParaRPr>
                    </a:p>
                  </a:txBody>
                  <a:tcPr anchor="b">
                    <a:solidFill>
                      <a:schemeClr val="accent6">
                        <a:lumMod val="20000"/>
                        <a:lumOff val="80000"/>
                      </a:schemeClr>
                    </a:solidFill>
                  </a:tcPr>
                </a:tc>
                <a:tc>
                  <a:txBody>
                    <a:bodyPr/>
                    <a:lstStyle/>
                    <a:p>
                      <a:pPr algn="ctr"/>
                      <a:endParaRPr kumimoji="1" lang="ja-JP" altLang="en-US" sz="1800" dirty="0" smtClean="0">
                        <a:latin typeface="ＭＳ ゴシック" panose="020B0609070205080204" pitchFamily="49" charset="-128"/>
                        <a:ea typeface="ＭＳ ゴシック" panose="020B0609070205080204" pitchFamily="49" charset="-128"/>
                      </a:endParaRPr>
                    </a:p>
                  </a:txBody>
                  <a:tcPr anchor="b">
                    <a:solidFill>
                      <a:schemeClr val="accent6">
                        <a:lumMod val="20000"/>
                        <a:lumOff val="80000"/>
                      </a:schemeClr>
                    </a:solidFill>
                  </a:tcPr>
                </a:tc>
                <a:tc>
                  <a:txBody>
                    <a:bodyPr/>
                    <a:lstStyle/>
                    <a:p>
                      <a:pPr algn="ctr"/>
                      <a:r>
                        <a:rPr kumimoji="1" lang="ja-JP" altLang="en-US" sz="1800" dirty="0" smtClean="0">
                          <a:latin typeface="ＭＳ ゴシック" panose="020B0609070205080204" pitchFamily="49" charset="-128"/>
                          <a:ea typeface="ＭＳ ゴシック" panose="020B0609070205080204" pitchFamily="49" charset="-128"/>
                        </a:rPr>
                        <a:t>計画</a:t>
                      </a:r>
                      <a:endParaRPr kumimoji="1" lang="en-US" altLang="ja-JP" sz="1800" dirty="0" smtClean="0">
                        <a:latin typeface="ＭＳ ゴシック" panose="020B0609070205080204" pitchFamily="49" charset="-128"/>
                        <a:ea typeface="ＭＳ ゴシック" panose="020B0609070205080204" pitchFamily="49" charset="-128"/>
                      </a:endParaRPr>
                    </a:p>
                    <a:p>
                      <a:pPr algn="ctr"/>
                      <a:r>
                        <a:rPr kumimoji="1" lang="ja-JP" altLang="en-US" sz="1800" dirty="0" smtClean="0">
                          <a:latin typeface="ＭＳ ゴシック" panose="020B0609070205080204" pitchFamily="49" charset="-128"/>
                          <a:ea typeface="ＭＳ ゴシック" panose="020B0609070205080204" pitchFamily="49" charset="-128"/>
                        </a:rPr>
                        <a:t>検討</a:t>
                      </a:r>
                    </a:p>
                  </a:txBody>
                  <a:tcPr anchor="b">
                    <a:solidFill>
                      <a:schemeClr val="accent6">
                        <a:lumMod val="20000"/>
                        <a:lumOff val="80000"/>
                      </a:schemeClr>
                    </a:solidFill>
                  </a:tcPr>
                </a:tc>
                <a:tc>
                  <a:txBody>
                    <a:bodyPr/>
                    <a:lstStyle/>
                    <a:p>
                      <a:pPr algn="ctr"/>
                      <a:r>
                        <a:rPr kumimoji="1" lang="ja-JP" altLang="en-US" dirty="0" smtClean="0">
                          <a:solidFill>
                            <a:srgbClr val="1419EC"/>
                          </a:solidFill>
                          <a:latin typeface="ＭＳ ゴシック" panose="020B0609070205080204" pitchFamily="49" charset="-128"/>
                          <a:ea typeface="ＭＳ ゴシック" panose="020B0609070205080204" pitchFamily="49" charset="-128"/>
                        </a:rPr>
                        <a:t>８園</a:t>
                      </a:r>
                      <a:endParaRPr kumimoji="1" lang="en-US" altLang="ja-JP" dirty="0" smtClean="0">
                        <a:solidFill>
                          <a:srgbClr val="1419EC"/>
                        </a:solidFill>
                        <a:latin typeface="ＭＳ ゴシック" panose="020B0609070205080204" pitchFamily="49" charset="-128"/>
                        <a:ea typeface="ＭＳ ゴシック" panose="020B0609070205080204" pitchFamily="49" charset="-128"/>
                      </a:endParaRPr>
                    </a:p>
                    <a:p>
                      <a:pPr algn="ctr"/>
                      <a:r>
                        <a:rPr kumimoji="1" lang="ja-JP" altLang="en-US" dirty="0" smtClean="0">
                          <a:solidFill>
                            <a:srgbClr val="1419EC"/>
                          </a:solidFill>
                          <a:latin typeface="ＭＳ ゴシック" panose="020B0609070205080204" pitchFamily="49" charset="-128"/>
                          <a:ea typeface="ＭＳ ゴシック" panose="020B0609070205080204" pitchFamily="49" charset="-128"/>
                        </a:rPr>
                        <a:t>実施</a:t>
                      </a:r>
                      <a:endParaRPr kumimoji="1" lang="en-US" altLang="ja-JP" dirty="0" smtClean="0">
                        <a:solidFill>
                          <a:srgbClr val="1419EC"/>
                        </a:solidFill>
                        <a:latin typeface="ＭＳ ゴシック" panose="020B0609070205080204" pitchFamily="49" charset="-128"/>
                        <a:ea typeface="ＭＳ ゴシック" panose="020B0609070205080204" pitchFamily="49" charset="-128"/>
                      </a:endParaRPr>
                    </a:p>
                    <a:p>
                      <a:pPr algn="ctr"/>
                      <a:r>
                        <a:rPr kumimoji="1" lang="ja-JP" altLang="en-US" dirty="0" smtClean="0">
                          <a:solidFill>
                            <a:srgbClr val="1419EC"/>
                          </a:solidFill>
                          <a:latin typeface="ＭＳ ゴシック" panose="020B0609070205080204" pitchFamily="49" charset="-128"/>
                          <a:ea typeface="ＭＳ ゴシック" panose="020B0609070205080204" pitchFamily="49" charset="-128"/>
                        </a:rPr>
                        <a:t>予定</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a:txBody>
                  <a:tcPr anchor="ctr">
                    <a:solidFill>
                      <a:schemeClr val="accent6">
                        <a:lumMod val="20000"/>
                        <a:lumOff val="80000"/>
                      </a:schemeClr>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tr>
              <a:tr h="830312">
                <a:tc rowSpan="2">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対策委員会の関わり</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r h="720255">
                <a:tc vMerge="1">
                  <a:txBody>
                    <a:bodyPr/>
                    <a:lstStyle/>
                    <a:p>
                      <a:endParaRPr kumimoji="1" lang="ja-JP" altLang="en-US"/>
                    </a:p>
                  </a:txBody>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bl>
          </a:graphicData>
        </a:graphic>
      </p:graphicFrame>
      <p:sp>
        <p:nvSpPr>
          <p:cNvPr id="16" name="テキスト ボックス 15"/>
          <p:cNvSpPr txBox="1"/>
          <p:nvPr/>
        </p:nvSpPr>
        <p:spPr>
          <a:xfrm>
            <a:off x="4820339" y="5783394"/>
            <a:ext cx="4355976" cy="369332"/>
          </a:xfrm>
          <a:prstGeom prst="rect">
            <a:avLst/>
          </a:prstGeom>
          <a:noFill/>
          <a:ln w="12700" cmpd="sng">
            <a:noFill/>
          </a:ln>
        </p:spPr>
        <p:txBody>
          <a:bodyPr wrap="square" rtlCol="0">
            <a:spAutoFit/>
          </a:bodyPr>
          <a:lstStyle/>
          <a:p>
            <a:r>
              <a:rPr lang="ja-JP" altLang="en-US" dirty="0" smtClean="0">
                <a:solidFill>
                  <a:srgbClr val="FF0000"/>
                </a:solidFill>
                <a:latin typeface="ＭＳ ゴシック" panose="020B0609070205080204" pitchFamily="49" charset="-128"/>
                <a:ea typeface="ＭＳ ゴシック" panose="020B0609070205080204" pitchFamily="49" charset="-128"/>
              </a:rPr>
              <a:t>●ＫＹＴ事業の導入提案、実施法検討</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p:txBody>
      </p:sp>
      <p:sp>
        <p:nvSpPr>
          <p:cNvPr id="17" name="テキスト ボックス 16"/>
          <p:cNvSpPr txBox="1"/>
          <p:nvPr/>
        </p:nvSpPr>
        <p:spPr>
          <a:xfrm>
            <a:off x="1813415" y="4849837"/>
            <a:ext cx="3799396"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●安全教室</a:t>
            </a:r>
            <a:r>
              <a:rPr lang="ja-JP" altLang="en-US" dirty="0">
                <a:latin typeface="ＭＳ ゴシック" panose="020B0609070205080204" pitchFamily="49" charset="-128"/>
                <a:ea typeface="ＭＳ ゴシック" panose="020B0609070205080204" pitchFamily="49" charset="-128"/>
              </a:rPr>
              <a:t>へ</a:t>
            </a:r>
            <a:r>
              <a:rPr lang="ja-JP" altLang="en-US" dirty="0" smtClean="0">
                <a:latin typeface="ＭＳ ゴシック" panose="020B0609070205080204" pitchFamily="49" charset="-128"/>
                <a:ea typeface="ＭＳ ゴシック" panose="020B0609070205080204" pitchFamily="49" charset="-128"/>
              </a:rPr>
              <a:t>の協力、指導、啓発</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19" name="直線コネクタ 18"/>
          <p:cNvCxnSpPr/>
          <p:nvPr/>
        </p:nvCxnSpPr>
        <p:spPr>
          <a:xfrm>
            <a:off x="1989398" y="1989256"/>
            <a:ext cx="96651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980314" y="1846510"/>
            <a:ext cx="670669"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21" name="直線コネクタ 20"/>
          <p:cNvCxnSpPr/>
          <p:nvPr/>
        </p:nvCxnSpPr>
        <p:spPr>
          <a:xfrm>
            <a:off x="3669510" y="1994795"/>
            <a:ext cx="1988566" cy="21127"/>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5796136" y="2012899"/>
            <a:ext cx="720080"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6582824" y="1855392"/>
            <a:ext cx="697010"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24" name="直線コネクタ 23"/>
          <p:cNvCxnSpPr/>
          <p:nvPr/>
        </p:nvCxnSpPr>
        <p:spPr>
          <a:xfrm flipV="1">
            <a:off x="7356775" y="2012899"/>
            <a:ext cx="1566453" cy="3024"/>
          </a:xfrm>
          <a:prstGeom prst="line">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807459" y="5083374"/>
            <a:ext cx="4968552"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●ケガアンケートの作成、実施、集計、分析</a:t>
            </a:r>
            <a:endParaRPr kumimoji="1" lang="ja-JP" altLang="en-US" dirty="0">
              <a:latin typeface="ＭＳ ゴシック" panose="020B0609070205080204" pitchFamily="49" charset="-128"/>
              <a:ea typeface="ＭＳ ゴシック" panose="020B0609070205080204" pitchFamily="49" charset="-128"/>
            </a:endParaRPr>
          </a:p>
        </p:txBody>
      </p:sp>
      <p:sp>
        <p:nvSpPr>
          <p:cNvPr id="26" name="テキスト ボックス 25"/>
          <p:cNvSpPr txBox="1"/>
          <p:nvPr/>
        </p:nvSpPr>
        <p:spPr>
          <a:xfrm>
            <a:off x="5928342" y="6132088"/>
            <a:ext cx="3083245" cy="369332"/>
          </a:xfrm>
          <a:prstGeom prst="rect">
            <a:avLst/>
          </a:prstGeom>
          <a:noFill/>
          <a:ln w="12700" cmpd="sng">
            <a:noFill/>
          </a:ln>
        </p:spPr>
        <p:txBody>
          <a:bodyPr wrap="square" rtlCol="0">
            <a:spAutoFit/>
          </a:bodyPr>
          <a:lstStyle/>
          <a:p>
            <a:r>
              <a:rPr lang="ja-JP" altLang="en-US" dirty="0" smtClean="0">
                <a:solidFill>
                  <a:srgbClr val="1419EC"/>
                </a:solidFill>
                <a:latin typeface="ＭＳ ゴシック" panose="020B0609070205080204" pitchFamily="49" charset="-128"/>
                <a:ea typeface="ＭＳ ゴシック" panose="020B0609070205080204" pitchFamily="49" charset="-128"/>
              </a:rPr>
              <a:t>●アンケートの実施、分析</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p:txBody>
      </p:sp>
      <p:cxnSp>
        <p:nvCxnSpPr>
          <p:cNvPr id="27" name="直線コネクタ 26"/>
          <p:cNvCxnSpPr/>
          <p:nvPr/>
        </p:nvCxnSpPr>
        <p:spPr>
          <a:xfrm flipV="1">
            <a:off x="6701492" y="4365104"/>
            <a:ext cx="2221736" cy="2"/>
          </a:xfrm>
          <a:prstGeom prst="line">
            <a:avLst/>
          </a:prstGeom>
          <a:ln w="50800">
            <a:solidFill>
              <a:srgbClr val="1419EC"/>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1033639" y="6477845"/>
            <a:ext cx="3178321" cy="375723"/>
          </a:xfrm>
          <a:prstGeom prst="rect">
            <a:avLst/>
          </a:prstGeom>
        </p:spPr>
        <p:txBody>
          <a:bodyPr vert="horz" wrap="square" lIns="91440" tIns="45720" rIns="91440" bIns="45720" rtlCol="0" anchor="t">
            <a:noAutofit/>
          </a:bodyPr>
          <a:lstStyle/>
          <a:p>
            <a:pPr algn="l"/>
            <a:r>
              <a:rPr lang="en-US" altLang="ja-JP" sz="1600" dirty="0" smtClean="0">
                <a:latin typeface="ＭＳ ゴシック" panose="020B0609070205080204" pitchFamily="49" charset="-128"/>
                <a:ea typeface="ＭＳ ゴシック" panose="020B0609070205080204" pitchFamily="49" charset="-128"/>
              </a:rPr>
              <a:t>※</a:t>
            </a:r>
            <a:r>
              <a:rPr lang="ja-JP" altLang="en-US" sz="1600" dirty="0" smtClean="0">
                <a:latin typeface="ＭＳ ゴシック" panose="020B0609070205080204" pitchFamily="49" charset="-128"/>
                <a:ea typeface="ＭＳ ゴシック" panose="020B0609070205080204" pitchFamily="49" charset="-128"/>
              </a:rPr>
              <a:t>　ｎとはデータ数</a:t>
            </a:r>
            <a:endParaRPr kumimoji="1" lang="ja-JP" altLang="en-US" sz="1600" dirty="0" smtClean="0">
              <a:solidFill>
                <a:schemeClr val="tx1"/>
              </a:solidFill>
              <a:effectLst/>
              <a:latin typeface="ＭＳ ゴシック" panose="020B0609070205080204" pitchFamily="49" charset="-128"/>
              <a:ea typeface="ＭＳ ゴシック" panose="020B0609070205080204" pitchFamily="49" charset="-128"/>
            </a:endParaRPr>
          </a:p>
        </p:txBody>
      </p:sp>
      <p:cxnSp>
        <p:nvCxnSpPr>
          <p:cNvPr id="18" name="直線コネクタ 17"/>
          <p:cNvCxnSpPr/>
          <p:nvPr/>
        </p:nvCxnSpPr>
        <p:spPr>
          <a:xfrm>
            <a:off x="1989397" y="3068960"/>
            <a:ext cx="96651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2962629" y="2920506"/>
            <a:ext cx="670669"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29" name="直線コネクタ 28"/>
          <p:cNvCxnSpPr/>
          <p:nvPr/>
        </p:nvCxnSpPr>
        <p:spPr>
          <a:xfrm flipV="1">
            <a:off x="3629280" y="3068960"/>
            <a:ext cx="1950832" cy="1"/>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866874" y="3068961"/>
            <a:ext cx="720080"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6614500" y="2884294"/>
            <a:ext cx="697010"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32" name="直線コネクタ 31"/>
          <p:cNvCxnSpPr/>
          <p:nvPr/>
        </p:nvCxnSpPr>
        <p:spPr>
          <a:xfrm flipV="1">
            <a:off x="7388487" y="3087066"/>
            <a:ext cx="1534741" cy="18108"/>
          </a:xfrm>
          <a:prstGeom prst="line">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16</a:t>
            </a:fld>
            <a:endParaRPr kumimoji="1" lang="ja-JP" altLang="en-US" sz="1600" dirty="0"/>
          </a:p>
        </p:txBody>
      </p:sp>
      <p:sp>
        <p:nvSpPr>
          <p:cNvPr id="33" name="テキスト ボックス 32"/>
          <p:cNvSpPr txBox="1"/>
          <p:nvPr/>
        </p:nvSpPr>
        <p:spPr>
          <a:xfrm>
            <a:off x="2771800" y="5420440"/>
            <a:ext cx="4392488"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●学校・保育園便りを通じて広報・啓発</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28814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107504" y="0"/>
            <a:ext cx="9036496" cy="764704"/>
          </a:xfrm>
        </p:spPr>
        <p:txBody>
          <a:bodyPr/>
          <a:lstStyle/>
          <a:p>
            <a:r>
              <a:rPr lang="ja-JP" altLang="en-US" sz="3600" dirty="0" smtClean="0">
                <a:solidFill>
                  <a:schemeClr val="tx1"/>
                </a:solidFill>
                <a:effectLst/>
              </a:rPr>
              <a:t>プログラム評価結果（短期・中期・長期）</a:t>
            </a:r>
            <a:endParaRPr kumimoji="1" lang="ja-JP" altLang="en-US" sz="3600" dirty="0">
              <a:solidFill>
                <a:schemeClr val="tx1"/>
              </a:solidFill>
              <a:effectLst/>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816712172"/>
              </p:ext>
            </p:extLst>
          </p:nvPr>
        </p:nvGraphicFramePr>
        <p:xfrm>
          <a:off x="457200" y="1773238"/>
          <a:ext cx="8229600" cy="1905000"/>
        </p:xfrm>
        <a:graphic>
          <a:graphicData uri="http://schemas.openxmlformats.org/drawingml/2006/table">
            <a:tbl>
              <a:tblPr firstRow="1" bandRow="1">
                <a:tableStyleId>{7DF18680-E054-41AD-8BC1-D1AEF772440D}</a:tableStyleId>
              </a:tblPr>
              <a:tblGrid>
                <a:gridCol w="1594520"/>
                <a:gridCol w="1658770"/>
                <a:gridCol w="1658770"/>
                <a:gridCol w="1658770"/>
                <a:gridCol w="1658770"/>
              </a:tblGrid>
              <a:tr h="370840">
                <a:tc gridSpan="5">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表⑨　家庭でのケガ防止対策の実施率</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dirty="0"/>
                    </a:p>
                  </a:txBody>
                  <a:tcPr>
                    <a:noFill/>
                  </a:tcPr>
                </a:tc>
                <a:tc hMerge="1">
                  <a:txBody>
                    <a:bodyPr/>
                    <a:lstStyle/>
                    <a:p>
                      <a:endParaRPr kumimoji="1" lang="ja-JP" altLang="en-US"/>
                    </a:p>
                  </a:txBody>
                  <a:tcPr/>
                </a:tc>
              </a:tr>
              <a:tr h="370840">
                <a:tc>
                  <a:txBody>
                    <a:bodyPr/>
                    <a:lstStyle/>
                    <a:p>
                      <a:pPr algn="l"/>
                      <a:r>
                        <a:rPr kumimoji="1" lang="ja-JP" altLang="en-US" dirty="0" smtClean="0">
                          <a:solidFill>
                            <a:srgbClr val="1419EC"/>
                          </a:solidFill>
                          <a:latin typeface="ＭＳ ゴシック" panose="020B0609070205080204" pitchFamily="49" charset="-128"/>
                          <a:ea typeface="ＭＳ ゴシック" panose="020B0609070205080204" pitchFamily="49" charset="-128"/>
                        </a:rPr>
                        <a:t>中期</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b="0" dirty="0" smtClean="0">
                          <a:solidFill>
                            <a:schemeClr val="bg1"/>
                          </a:solidFill>
                          <a:latin typeface="ＭＳ ゴシック" panose="020B0609070205080204" pitchFamily="49" charset="-128"/>
                          <a:ea typeface="ＭＳ ゴシック" panose="020B0609070205080204" pitchFamily="49" charset="-128"/>
                        </a:rPr>
                        <a:t>よく行う</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b="0" dirty="0" smtClean="0">
                          <a:solidFill>
                            <a:schemeClr val="bg1"/>
                          </a:solidFill>
                          <a:latin typeface="ＭＳ ゴシック" panose="020B0609070205080204" pitchFamily="49" charset="-128"/>
                          <a:ea typeface="ＭＳ ゴシック" panose="020B0609070205080204" pitchFamily="49" charset="-128"/>
                        </a:rPr>
                        <a:t>少し行う</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sz="1600" dirty="0" smtClean="0">
                          <a:solidFill>
                            <a:schemeClr val="bg1"/>
                          </a:solidFill>
                          <a:latin typeface="ＭＳ ゴシック" panose="020B0609070205080204" pitchFamily="49" charset="-128"/>
                          <a:ea typeface="ＭＳ ゴシック" panose="020B0609070205080204" pitchFamily="49" charset="-128"/>
                        </a:rPr>
                        <a:t>あまり行わない</a:t>
                      </a:r>
                      <a:endParaRPr kumimoji="1" lang="ja-JP" altLang="en-US" sz="16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sz="1400" dirty="0" smtClean="0">
                          <a:solidFill>
                            <a:schemeClr val="bg1"/>
                          </a:solidFill>
                          <a:latin typeface="ＭＳ ゴシック" panose="020B0609070205080204" pitchFamily="49" charset="-128"/>
                          <a:ea typeface="ＭＳ ゴシック" panose="020B0609070205080204" pitchFamily="49" charset="-128"/>
                        </a:rPr>
                        <a:t>まったく行わない</a:t>
                      </a:r>
                      <a:endParaRPr kumimoji="1" lang="ja-JP" altLang="en-US" sz="14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7084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人数 ｎ＝</a:t>
                      </a:r>
                      <a:r>
                        <a:rPr kumimoji="1" lang="en-US" altLang="ja-JP" dirty="0" smtClean="0">
                          <a:solidFill>
                            <a:schemeClr val="bg1"/>
                          </a:solidFill>
                          <a:latin typeface="ＭＳ ゴシック" panose="020B0609070205080204" pitchFamily="49" charset="-128"/>
                          <a:ea typeface="ＭＳ ゴシック" panose="020B0609070205080204" pitchFamily="49" charset="-128"/>
                        </a:rPr>
                        <a:t>548</a:t>
                      </a:r>
                    </a:p>
                  </a:txBody>
                  <a:tcPr>
                    <a:solidFill>
                      <a:srgbClr val="669900"/>
                    </a:solidFill>
                  </a:tcPr>
                </a:tc>
                <a:tc>
                  <a:txBody>
                    <a:bodyPr/>
                    <a:lstStyle/>
                    <a:p>
                      <a:pPr algn="ctr"/>
                      <a:r>
                        <a:rPr kumimoji="1" lang="en-US" altLang="ja-JP" sz="2000" dirty="0" smtClean="0">
                          <a:latin typeface="ＭＳ ゴシック" panose="020B0609070205080204" pitchFamily="49" charset="-128"/>
                          <a:ea typeface="ＭＳ ゴシック" panose="020B0609070205080204" pitchFamily="49" charset="-128"/>
                        </a:rPr>
                        <a:t>348</a:t>
                      </a:r>
                      <a:endParaRPr kumimoji="1" lang="ja-JP" altLang="en-US" sz="20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z="2000" dirty="0" smtClean="0">
                          <a:latin typeface="ＭＳ ゴシック" panose="020B0609070205080204" pitchFamily="49" charset="-128"/>
                          <a:ea typeface="ＭＳ ゴシック" panose="020B0609070205080204" pitchFamily="49" charset="-128"/>
                        </a:rPr>
                        <a:t>174</a:t>
                      </a:r>
                      <a:endParaRPr kumimoji="1" lang="ja-JP" altLang="en-US" sz="20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z="2000" dirty="0" smtClean="0">
                          <a:latin typeface="ＭＳ ゴシック" panose="020B0609070205080204" pitchFamily="49" charset="-128"/>
                          <a:ea typeface="ＭＳ ゴシック" panose="020B0609070205080204" pitchFamily="49" charset="-128"/>
                        </a:rPr>
                        <a:t>25</a:t>
                      </a:r>
                      <a:endParaRPr kumimoji="1" lang="ja-JP" altLang="en-US" sz="20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z="2000" dirty="0" smtClean="0">
                          <a:latin typeface="ＭＳ ゴシック" panose="020B0609070205080204" pitchFamily="49" charset="-128"/>
                          <a:ea typeface="ＭＳ ゴシック" panose="020B0609070205080204" pitchFamily="49" charset="-128"/>
                        </a:rPr>
                        <a:t>4</a:t>
                      </a:r>
                      <a:endParaRPr kumimoji="1" lang="ja-JP" altLang="en-US" sz="2000" dirty="0">
                        <a:latin typeface="ＭＳ ゴシック" panose="020B0609070205080204" pitchFamily="49" charset="-128"/>
                        <a:ea typeface="ＭＳ ゴシック" panose="020B0609070205080204" pitchFamily="49" charset="-128"/>
                      </a:endParaRPr>
                    </a:p>
                  </a:txBody>
                  <a:tcPr/>
                </a:tc>
              </a:tr>
              <a:tr h="37084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2000" dirty="0" smtClean="0">
                          <a:solidFill>
                            <a:srgbClr val="FF0000"/>
                          </a:solidFill>
                          <a:latin typeface="ＭＳ ゴシック" panose="020B0609070205080204" pitchFamily="49" charset="-128"/>
                          <a:ea typeface="ＭＳ ゴシック" panose="020B0609070205080204" pitchFamily="49" charset="-128"/>
                        </a:rPr>
                        <a:t>63.2</a:t>
                      </a:r>
                      <a:r>
                        <a:rPr kumimoji="1" lang="ja-JP" altLang="en-US" sz="2000" dirty="0" smtClean="0">
                          <a:solidFill>
                            <a:srgbClr val="FF0000"/>
                          </a:solidFill>
                          <a:latin typeface="ＭＳ ゴシック" panose="020B0609070205080204" pitchFamily="49" charset="-128"/>
                          <a:ea typeface="ＭＳ ゴシック" panose="020B0609070205080204" pitchFamily="49" charset="-128"/>
                        </a:rPr>
                        <a:t> ％</a:t>
                      </a:r>
                      <a:endParaRPr kumimoji="1" lang="ja-JP" altLang="en-US" sz="2000" dirty="0">
                        <a:solidFill>
                          <a:srgbClr val="FF0000"/>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z="2000" dirty="0" smtClean="0">
                          <a:solidFill>
                            <a:srgbClr val="FF0000"/>
                          </a:solidFill>
                          <a:latin typeface="ＭＳ ゴシック" panose="020B0609070205080204" pitchFamily="49" charset="-128"/>
                          <a:ea typeface="ＭＳ ゴシック" panose="020B0609070205080204" pitchFamily="49" charset="-128"/>
                        </a:rPr>
                        <a:t>31.6</a:t>
                      </a:r>
                      <a:r>
                        <a:rPr kumimoji="1" lang="ja-JP" altLang="en-US" sz="2000" baseline="0" dirty="0" smtClean="0">
                          <a:solidFill>
                            <a:srgbClr val="FF0000"/>
                          </a:solidFill>
                          <a:latin typeface="ＭＳ ゴシック" panose="020B0609070205080204" pitchFamily="49" charset="-128"/>
                          <a:ea typeface="ＭＳ ゴシック" panose="020B0609070205080204" pitchFamily="49" charset="-128"/>
                        </a:rPr>
                        <a:t> </a:t>
                      </a:r>
                      <a:r>
                        <a:rPr kumimoji="1" lang="ja-JP" altLang="en-US" sz="2000" dirty="0" smtClean="0">
                          <a:solidFill>
                            <a:srgbClr val="FF0000"/>
                          </a:solidFill>
                          <a:latin typeface="ＭＳ ゴシック" panose="020B0609070205080204" pitchFamily="49" charset="-128"/>
                          <a:ea typeface="ＭＳ ゴシック" panose="020B0609070205080204" pitchFamily="49" charset="-128"/>
                        </a:rPr>
                        <a:t>％</a:t>
                      </a:r>
                      <a:endParaRPr kumimoji="1" lang="ja-JP" altLang="en-US" sz="2000" dirty="0">
                        <a:solidFill>
                          <a:srgbClr val="FF0000"/>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z="2000" dirty="0" smtClean="0">
                          <a:latin typeface="ＭＳ ゴシック" panose="020B0609070205080204" pitchFamily="49" charset="-128"/>
                          <a:ea typeface="ＭＳ ゴシック" panose="020B0609070205080204" pitchFamily="49" charset="-128"/>
                        </a:rPr>
                        <a:t>4.5</a:t>
                      </a:r>
                      <a:r>
                        <a:rPr kumimoji="1" lang="ja-JP" altLang="en-US" sz="2000" dirty="0" smtClean="0">
                          <a:latin typeface="ＭＳ ゴシック" panose="020B0609070205080204" pitchFamily="49" charset="-128"/>
                          <a:ea typeface="ＭＳ ゴシック" panose="020B0609070205080204" pitchFamily="49" charset="-128"/>
                        </a:rPr>
                        <a:t> ％</a:t>
                      </a:r>
                      <a:endParaRPr kumimoji="1" lang="ja-JP" altLang="en-US" sz="20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z="2000" dirty="0" smtClean="0">
                          <a:latin typeface="ＭＳ ゴシック" panose="020B0609070205080204" pitchFamily="49" charset="-128"/>
                          <a:ea typeface="ＭＳ ゴシック" panose="020B0609070205080204" pitchFamily="49" charset="-128"/>
                        </a:rPr>
                        <a:t>0.7</a:t>
                      </a:r>
                      <a:r>
                        <a:rPr kumimoji="1" lang="ja-JP" altLang="en-US" sz="2000" dirty="0" smtClean="0">
                          <a:latin typeface="ＭＳ ゴシック" panose="020B0609070205080204" pitchFamily="49" charset="-128"/>
                          <a:ea typeface="ＭＳ ゴシック" panose="020B0609070205080204" pitchFamily="49" charset="-128"/>
                        </a:rPr>
                        <a:t> ％</a:t>
                      </a:r>
                      <a:endParaRPr kumimoji="1" lang="ja-JP" altLang="en-US" sz="2000" dirty="0">
                        <a:latin typeface="ＭＳ ゴシック" panose="020B0609070205080204" pitchFamily="49" charset="-128"/>
                        <a:ea typeface="ＭＳ ゴシック" panose="020B0609070205080204" pitchFamily="49" charset="-128"/>
                      </a:endParaRPr>
                    </a:p>
                  </a:txBody>
                  <a:tcPr/>
                </a:tc>
              </a:tr>
              <a:tr h="370840">
                <a:tc gridSpan="5">
                  <a:txBody>
                    <a:bodyPr/>
                    <a:lstStyle/>
                    <a:p>
                      <a:r>
                        <a:rPr kumimoji="1" lang="ja-JP" altLang="en-US" sz="1400" dirty="0" smtClean="0">
                          <a:latin typeface="ＭＳ ゴシック" panose="020B0609070205080204" pitchFamily="49" charset="-128"/>
                          <a:ea typeface="ＭＳ ゴシック" panose="020B0609070205080204" pitchFamily="49" charset="-128"/>
                        </a:rPr>
                        <a:t>出典：</a:t>
                      </a:r>
                      <a:r>
                        <a:rPr kumimoji="1" lang="en-US" altLang="ja-JP" sz="1400" dirty="0" smtClean="0">
                          <a:latin typeface="ＭＳ ゴシック" panose="020B0609070205080204" pitchFamily="49" charset="-128"/>
                          <a:ea typeface="ＭＳ ゴシック" panose="020B0609070205080204" pitchFamily="49" charset="-128"/>
                        </a:rPr>
                        <a:t>2015</a:t>
                      </a:r>
                      <a:r>
                        <a:rPr kumimoji="1" lang="ja-JP" altLang="en-US" sz="1400" dirty="0" smtClean="0">
                          <a:latin typeface="ＭＳ ゴシック" panose="020B0609070205080204" pitchFamily="49" charset="-128"/>
                          <a:ea typeface="ＭＳ ゴシック" panose="020B0609070205080204" pitchFamily="49" charset="-128"/>
                        </a:rPr>
                        <a:t>年箕輪町セーフコミュニティ追加アンケート</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r>
            </a:tbl>
          </a:graphicData>
        </a:graphic>
      </p:graphicFrame>
      <p:sp>
        <p:nvSpPr>
          <p:cNvPr id="6" name="テキスト ボックス 5"/>
          <p:cNvSpPr txBox="1"/>
          <p:nvPr/>
        </p:nvSpPr>
        <p:spPr>
          <a:xfrm>
            <a:off x="395536" y="764704"/>
            <a:ext cx="8352928" cy="707886"/>
          </a:xfrm>
          <a:prstGeom prst="rect">
            <a:avLst/>
          </a:prstGeom>
          <a:noFill/>
        </p:spPr>
        <p:txBody>
          <a:bodyPr wrap="square" rtlCol="0">
            <a:spAutoFit/>
          </a:bodyPr>
          <a:lstStyle/>
          <a:p>
            <a:r>
              <a:rPr kumimoji="1" lang="ja-JP" altLang="en-US" sz="2000" dirty="0" smtClean="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家庭</a:t>
            </a:r>
            <a:r>
              <a:rPr lang="ja-JP" altLang="en-US" sz="2000" dirty="0" smtClean="0">
                <a:latin typeface="ＭＳ ゴシック" panose="020B0609070205080204" pitchFamily="49" charset="-128"/>
                <a:ea typeface="ＭＳ ゴシック" panose="020B0609070205080204" pitchFamily="49" charset="-128"/>
              </a:rPr>
              <a:t>で何らかのケガ防止対策を講じている方は</a:t>
            </a:r>
            <a:r>
              <a:rPr lang="ja-JP" altLang="en-US" sz="2000" dirty="0" smtClean="0">
                <a:solidFill>
                  <a:srgbClr val="FF0000"/>
                </a:solidFill>
                <a:latin typeface="ＭＳ ゴシック" panose="020B0609070205080204" pitchFamily="49" charset="-128"/>
                <a:ea typeface="ＭＳ ゴシック" panose="020B0609070205080204" pitchFamily="49" charset="-128"/>
              </a:rPr>
              <a:t>９割以上</a:t>
            </a:r>
            <a:endParaRPr kumimoji="1" lang="en-US" altLang="ja-JP" sz="2000" dirty="0" smtClean="0">
              <a:solidFill>
                <a:srgbClr val="FF0000"/>
              </a:solidFill>
              <a:latin typeface="ＭＳ ゴシック" panose="020B0609070205080204" pitchFamily="49" charset="-128"/>
              <a:ea typeface="ＭＳ ゴシック" panose="020B0609070205080204" pitchFamily="49" charset="-128"/>
            </a:endParaRPr>
          </a:p>
          <a:p>
            <a:r>
              <a:rPr lang="ja-JP" altLang="en-US" sz="2000" dirty="0" smtClean="0">
                <a:latin typeface="ＭＳ ゴシック" panose="020B0609070205080204" pitchFamily="49" charset="-128"/>
                <a:ea typeface="ＭＳ ゴシック" panose="020B0609070205080204" pitchFamily="49" charset="-128"/>
              </a:rPr>
              <a:t>●　</a:t>
            </a:r>
            <a:r>
              <a:rPr lang="en-US" altLang="ja-JP" sz="2000" dirty="0" smtClean="0">
                <a:latin typeface="ＭＳ ゴシック" panose="020B0609070205080204" pitchFamily="49" charset="-128"/>
                <a:ea typeface="ＭＳ ゴシック" panose="020B0609070205080204" pitchFamily="49" charset="-128"/>
              </a:rPr>
              <a:t>0</a:t>
            </a:r>
            <a:r>
              <a:rPr lang="ja-JP" altLang="en-US" sz="2000" dirty="0" smtClean="0">
                <a:latin typeface="ＭＳ ゴシック" panose="020B0609070205080204" pitchFamily="49" charset="-128"/>
                <a:ea typeface="ＭＳ ゴシック" panose="020B0609070205080204" pitchFamily="49" charset="-128"/>
              </a:rPr>
              <a:t>～</a:t>
            </a:r>
            <a:r>
              <a:rPr lang="en-US" altLang="ja-JP" sz="2000" dirty="0" smtClean="0">
                <a:latin typeface="ＭＳ ゴシック" panose="020B0609070205080204" pitchFamily="49" charset="-128"/>
                <a:ea typeface="ＭＳ ゴシック" panose="020B0609070205080204" pitchFamily="49" charset="-128"/>
              </a:rPr>
              <a:t>6</a:t>
            </a:r>
            <a:r>
              <a:rPr lang="ja-JP" altLang="en-US" sz="2000" dirty="0" smtClean="0">
                <a:latin typeface="ＭＳ ゴシック" panose="020B0609070205080204" pitchFamily="49" charset="-128"/>
                <a:ea typeface="ＭＳ ゴシック" panose="020B0609070205080204" pitchFamily="49" charset="-128"/>
              </a:rPr>
              <a:t>歳児の外傷による救急搬送件数は</a:t>
            </a:r>
            <a:r>
              <a:rPr lang="en-US" altLang="ja-JP" sz="2000" dirty="0" smtClean="0">
                <a:latin typeface="ＭＳ ゴシック" panose="020B0609070205080204" pitchFamily="49" charset="-128"/>
                <a:ea typeface="ＭＳ ゴシック" panose="020B0609070205080204" pitchFamily="49" charset="-128"/>
              </a:rPr>
              <a:t>2012</a:t>
            </a:r>
            <a:r>
              <a:rPr lang="ja-JP" altLang="en-US" sz="2000" dirty="0" smtClean="0">
                <a:latin typeface="ＭＳ ゴシック" panose="020B0609070205080204" pitchFamily="49" charset="-128"/>
                <a:ea typeface="ＭＳ ゴシック" panose="020B0609070205080204" pitchFamily="49" charset="-128"/>
              </a:rPr>
              <a:t>年をピークに</a:t>
            </a:r>
            <a:r>
              <a:rPr lang="ja-JP" altLang="en-US" sz="2000" dirty="0" smtClean="0">
                <a:solidFill>
                  <a:srgbClr val="FF0000"/>
                </a:solidFill>
                <a:latin typeface="ＭＳ ゴシック" panose="020B0609070205080204" pitchFamily="49" charset="-128"/>
                <a:ea typeface="ＭＳ ゴシック" panose="020B0609070205080204" pitchFamily="49" charset="-128"/>
              </a:rPr>
              <a:t>減少傾向</a:t>
            </a:r>
            <a:endParaRPr lang="en-US" altLang="ja-JP" sz="2000" dirty="0" smtClean="0">
              <a:solidFill>
                <a:srgbClr val="FF0000"/>
              </a:solidFill>
              <a:latin typeface="ＭＳ ゴシック" panose="020B0609070205080204" pitchFamily="49" charset="-128"/>
              <a:ea typeface="ＭＳ ゴシック" panose="020B0609070205080204" pitchFamily="49" charset="-128"/>
            </a:endParaRPr>
          </a:p>
        </p:txBody>
      </p:sp>
      <p:graphicFrame>
        <p:nvGraphicFramePr>
          <p:cNvPr id="8" name="コンテンツ プレースホルダー 6"/>
          <p:cNvGraphicFramePr>
            <a:graphicFrameLocks/>
          </p:cNvGraphicFramePr>
          <p:nvPr>
            <p:extLst>
              <p:ext uri="{D42A27DB-BD31-4B8C-83A1-F6EECF244321}">
                <p14:modId xmlns:p14="http://schemas.microsoft.com/office/powerpoint/2010/main" val="814425804"/>
              </p:ext>
            </p:extLst>
          </p:nvPr>
        </p:nvGraphicFramePr>
        <p:xfrm>
          <a:off x="430071" y="3933056"/>
          <a:ext cx="8229601" cy="2203440"/>
        </p:xfrm>
        <a:graphic>
          <a:graphicData uri="http://schemas.openxmlformats.org/drawingml/2006/table">
            <a:tbl>
              <a:tblPr firstRow="1" bandRow="1">
                <a:tableStyleId>{7DF18680-E054-41AD-8BC1-D1AEF772440D}</a:tableStyleId>
              </a:tblPr>
              <a:tblGrid>
                <a:gridCol w="1549641"/>
                <a:gridCol w="954280"/>
                <a:gridCol w="954280"/>
                <a:gridCol w="954280"/>
                <a:gridCol w="954280"/>
                <a:gridCol w="954280"/>
                <a:gridCol w="954280"/>
                <a:gridCol w="954280"/>
              </a:tblGrid>
              <a:tr h="550860">
                <a:tc gridSpan="8">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表⑩　</a:t>
                      </a:r>
                      <a:r>
                        <a:rPr kumimoji="1" lang="en-US" altLang="ja-JP" b="0" dirty="0" smtClean="0">
                          <a:solidFill>
                            <a:schemeClr val="tx1"/>
                          </a:solidFill>
                          <a:latin typeface="ＭＳ ゴシック" panose="020B0609070205080204" pitchFamily="49" charset="-128"/>
                          <a:ea typeface="ＭＳ ゴシック" panose="020B0609070205080204" pitchFamily="49" charset="-128"/>
                        </a:rPr>
                        <a:t>0</a:t>
                      </a:r>
                      <a:r>
                        <a:rPr kumimoji="1" lang="ja-JP" altLang="en-US" b="0"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b="0" dirty="0" smtClean="0">
                          <a:solidFill>
                            <a:schemeClr val="tx1"/>
                          </a:solidFill>
                          <a:latin typeface="ＭＳ ゴシック" panose="020B0609070205080204" pitchFamily="49" charset="-128"/>
                          <a:ea typeface="ＭＳ ゴシック" panose="020B0609070205080204" pitchFamily="49" charset="-128"/>
                        </a:rPr>
                        <a:t>6</a:t>
                      </a:r>
                      <a:r>
                        <a:rPr kumimoji="1" lang="ja-JP" altLang="en-US" b="0" dirty="0" smtClean="0">
                          <a:solidFill>
                            <a:schemeClr val="tx1"/>
                          </a:solidFill>
                          <a:latin typeface="ＭＳ ゴシック" panose="020B0609070205080204" pitchFamily="49" charset="-128"/>
                          <a:ea typeface="ＭＳ ゴシック" panose="020B0609070205080204" pitchFamily="49" charset="-128"/>
                        </a:rPr>
                        <a:t>歳児の外傷による救急搬送件数（</a:t>
                      </a:r>
                      <a:r>
                        <a:rPr kumimoji="1" lang="en-US" altLang="ja-JP" b="0" dirty="0" smtClean="0">
                          <a:solidFill>
                            <a:schemeClr val="tx1"/>
                          </a:solidFill>
                          <a:latin typeface="ＭＳ ゴシック" panose="020B0609070205080204" pitchFamily="49" charset="-128"/>
                          <a:ea typeface="ＭＳ ゴシック" panose="020B0609070205080204" pitchFamily="49" charset="-128"/>
                        </a:rPr>
                        <a:t>2009</a:t>
                      </a:r>
                      <a:r>
                        <a:rPr kumimoji="1" lang="ja-JP" altLang="en-US" b="0"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b="0" dirty="0" smtClean="0">
                          <a:solidFill>
                            <a:schemeClr val="tx1"/>
                          </a:solidFill>
                          <a:latin typeface="ＭＳ ゴシック" panose="020B0609070205080204" pitchFamily="49" charset="-128"/>
                          <a:ea typeface="ＭＳ ゴシック" panose="020B0609070205080204" pitchFamily="49" charset="-128"/>
                        </a:rPr>
                        <a:t>2015</a:t>
                      </a:r>
                      <a:r>
                        <a:rPr kumimoji="1" lang="ja-JP" altLang="en-US" b="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a:p>
                  </a:txBody>
                  <a:tcPr/>
                </a:tc>
              </a:tr>
              <a:tr h="550860">
                <a:tc>
                  <a:txBody>
                    <a:bodyPr/>
                    <a:lstStyle/>
                    <a:p>
                      <a:pPr algn="l"/>
                      <a:r>
                        <a:rPr kumimoji="1" lang="ja-JP" altLang="en-US" dirty="0" smtClean="0">
                          <a:solidFill>
                            <a:srgbClr val="1419EC"/>
                          </a:solidFill>
                          <a:latin typeface="ＭＳ ゴシック" panose="020B0609070205080204" pitchFamily="49" charset="-128"/>
                          <a:ea typeface="ＭＳ ゴシック" panose="020B0609070205080204" pitchFamily="49" charset="-128"/>
                        </a:rPr>
                        <a:t>長期</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sz="2000" b="0" dirty="0" smtClean="0">
                          <a:solidFill>
                            <a:schemeClr val="bg1"/>
                          </a:solidFill>
                          <a:latin typeface="ＭＳ ゴシック" panose="020B0609070205080204" pitchFamily="49" charset="-128"/>
                          <a:ea typeface="ＭＳ ゴシック" panose="020B0609070205080204" pitchFamily="49" charset="-128"/>
                        </a:rPr>
                        <a:t>2009</a:t>
                      </a:r>
                      <a:endParaRPr kumimoji="1" lang="ja-JP" altLang="en-US" sz="20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sz="2000" b="0" dirty="0" smtClean="0">
                          <a:solidFill>
                            <a:schemeClr val="bg1"/>
                          </a:solidFill>
                          <a:latin typeface="ＭＳ ゴシック" panose="020B0609070205080204" pitchFamily="49" charset="-128"/>
                          <a:ea typeface="ＭＳ ゴシック" panose="020B0609070205080204" pitchFamily="49" charset="-128"/>
                        </a:rPr>
                        <a:t>2010</a:t>
                      </a:r>
                      <a:endParaRPr kumimoji="1" lang="ja-JP" altLang="en-US" sz="20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sz="2000" b="0" dirty="0" smtClean="0">
                          <a:solidFill>
                            <a:schemeClr val="bg1"/>
                          </a:solidFill>
                          <a:latin typeface="ＭＳ ゴシック" panose="020B0609070205080204" pitchFamily="49" charset="-128"/>
                          <a:ea typeface="ＭＳ ゴシック" panose="020B0609070205080204" pitchFamily="49" charset="-128"/>
                        </a:rPr>
                        <a:t>2011</a:t>
                      </a:r>
                      <a:endParaRPr kumimoji="1" lang="ja-JP" altLang="en-US" sz="20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sz="2000" b="0" dirty="0" smtClean="0">
                          <a:solidFill>
                            <a:schemeClr val="bg1"/>
                          </a:solidFill>
                          <a:latin typeface="ＭＳ ゴシック" panose="020B0609070205080204" pitchFamily="49" charset="-128"/>
                          <a:ea typeface="ＭＳ ゴシック" panose="020B0609070205080204" pitchFamily="49" charset="-128"/>
                        </a:rPr>
                        <a:t>2012</a:t>
                      </a:r>
                      <a:endParaRPr kumimoji="1" lang="ja-JP" altLang="en-US" sz="20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sz="2000" b="0" dirty="0" smtClean="0">
                          <a:solidFill>
                            <a:schemeClr val="bg1"/>
                          </a:solidFill>
                          <a:latin typeface="ＭＳ ゴシック" panose="020B0609070205080204" pitchFamily="49" charset="-128"/>
                          <a:ea typeface="ＭＳ ゴシック" panose="020B0609070205080204" pitchFamily="49" charset="-128"/>
                        </a:rPr>
                        <a:t>2013</a:t>
                      </a:r>
                      <a:endParaRPr kumimoji="1" lang="ja-JP" altLang="en-US" sz="20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sz="2000" b="0" dirty="0" smtClean="0">
                          <a:solidFill>
                            <a:schemeClr val="bg1"/>
                          </a:solidFill>
                          <a:latin typeface="ＭＳ ゴシック" panose="020B0609070205080204" pitchFamily="49" charset="-128"/>
                          <a:ea typeface="ＭＳ ゴシック" panose="020B0609070205080204" pitchFamily="49" charset="-128"/>
                        </a:rPr>
                        <a:t>2014</a:t>
                      </a:r>
                      <a:endParaRPr kumimoji="1" lang="ja-JP" altLang="en-US" sz="20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sz="2000" b="0" dirty="0" smtClean="0">
                          <a:solidFill>
                            <a:schemeClr val="bg1"/>
                          </a:solidFill>
                          <a:latin typeface="ＭＳ ゴシック" panose="020B0609070205080204" pitchFamily="49" charset="-128"/>
                          <a:ea typeface="ＭＳ ゴシック" panose="020B0609070205080204" pitchFamily="49" charset="-128"/>
                        </a:rPr>
                        <a:t>2015</a:t>
                      </a:r>
                      <a:endParaRPr kumimoji="1" lang="ja-JP" altLang="en-US" sz="20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r>
              <a:tr h="55086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件数</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sz="2400" dirty="0" smtClean="0">
                          <a:latin typeface="ＭＳ ゴシック" panose="020B0609070205080204" pitchFamily="49" charset="-128"/>
                          <a:ea typeface="ＭＳ ゴシック" panose="020B0609070205080204" pitchFamily="49" charset="-128"/>
                        </a:rPr>
                        <a:t>6</a:t>
                      </a:r>
                      <a:endParaRPr kumimoji="1" lang="ja-JP" altLang="en-US" sz="24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2400" dirty="0" smtClean="0">
                          <a:latin typeface="ＭＳ ゴシック" panose="020B0609070205080204" pitchFamily="49" charset="-128"/>
                          <a:ea typeface="ＭＳ ゴシック" panose="020B0609070205080204" pitchFamily="49" charset="-128"/>
                        </a:rPr>
                        <a:t>9</a:t>
                      </a:r>
                      <a:endParaRPr kumimoji="1" lang="ja-JP" altLang="en-US" sz="24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2400" dirty="0" smtClean="0">
                          <a:latin typeface="ＭＳ ゴシック" panose="020B0609070205080204" pitchFamily="49" charset="-128"/>
                          <a:ea typeface="ＭＳ ゴシック" panose="020B0609070205080204" pitchFamily="49" charset="-128"/>
                        </a:rPr>
                        <a:t>12</a:t>
                      </a:r>
                      <a:endParaRPr kumimoji="1" lang="ja-JP" altLang="en-US" sz="24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2400" dirty="0" smtClean="0">
                          <a:latin typeface="ＭＳ ゴシック" panose="020B0609070205080204" pitchFamily="49" charset="-128"/>
                          <a:ea typeface="ＭＳ ゴシック" panose="020B0609070205080204" pitchFamily="49" charset="-128"/>
                        </a:rPr>
                        <a:t>14</a:t>
                      </a:r>
                      <a:endParaRPr kumimoji="1" lang="ja-JP" altLang="en-US" sz="24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2400" dirty="0" smtClean="0">
                          <a:solidFill>
                            <a:srgbClr val="FF0000"/>
                          </a:solidFill>
                          <a:latin typeface="ＭＳ ゴシック" panose="020B0609070205080204" pitchFamily="49" charset="-128"/>
                          <a:ea typeface="ＭＳ ゴシック" panose="020B0609070205080204" pitchFamily="49" charset="-128"/>
                        </a:rPr>
                        <a:t>3</a:t>
                      </a:r>
                      <a:endParaRPr kumimoji="1" lang="ja-JP" altLang="en-US" sz="2400" dirty="0">
                        <a:solidFill>
                          <a:srgbClr val="FF0000"/>
                        </a:solidFill>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2400" dirty="0" smtClean="0">
                          <a:solidFill>
                            <a:srgbClr val="FF0000"/>
                          </a:solidFill>
                          <a:latin typeface="ＭＳ ゴシック" panose="020B0609070205080204" pitchFamily="49" charset="-128"/>
                          <a:ea typeface="ＭＳ ゴシック" panose="020B0609070205080204" pitchFamily="49" charset="-128"/>
                        </a:rPr>
                        <a:t>8</a:t>
                      </a:r>
                      <a:endParaRPr kumimoji="1" lang="ja-JP" altLang="en-US" sz="2400" dirty="0">
                        <a:solidFill>
                          <a:srgbClr val="FF0000"/>
                        </a:solidFill>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2400" dirty="0" smtClean="0">
                          <a:solidFill>
                            <a:srgbClr val="FF0000"/>
                          </a:solidFill>
                          <a:latin typeface="ＭＳ ゴシック" panose="020B0609070205080204" pitchFamily="49" charset="-128"/>
                          <a:ea typeface="ＭＳ ゴシック" panose="020B0609070205080204" pitchFamily="49" charset="-128"/>
                        </a:rPr>
                        <a:t>6</a:t>
                      </a:r>
                      <a:endParaRPr kumimoji="1" lang="ja-JP" altLang="en-US" sz="2400" dirty="0">
                        <a:solidFill>
                          <a:srgbClr val="FF0000"/>
                        </a:solidFill>
                        <a:latin typeface="ＭＳ ゴシック" panose="020B0609070205080204" pitchFamily="49" charset="-128"/>
                        <a:ea typeface="ＭＳ ゴシック" panose="020B0609070205080204" pitchFamily="49" charset="-128"/>
                      </a:endParaRPr>
                    </a:p>
                  </a:txBody>
                  <a:tcPr anchor="ctr"/>
                </a:tc>
              </a:tr>
              <a:tr h="550860">
                <a:tc gridSpan="8">
                  <a:txBody>
                    <a:bodyPr/>
                    <a:lstStyle/>
                    <a:p>
                      <a:r>
                        <a:rPr kumimoji="1" lang="ja-JP" altLang="en-US" sz="1400" dirty="0" smtClean="0">
                          <a:latin typeface="ＭＳ ゴシック" panose="020B0609070205080204" pitchFamily="49" charset="-128"/>
                          <a:ea typeface="ＭＳ ゴシック" panose="020B0609070205080204" pitchFamily="49" charset="-128"/>
                        </a:rPr>
                        <a:t>出典：箕輪消防署救急搬送データ</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17</a:t>
            </a:fld>
            <a:endParaRPr kumimoji="1" lang="ja-JP" altLang="en-US" sz="1600" dirty="0"/>
          </a:p>
        </p:txBody>
      </p:sp>
    </p:spTree>
    <p:extLst>
      <p:ext uri="{BB962C8B-B14F-4D97-AF65-F5344CB8AC3E}">
        <p14:creationId xmlns:p14="http://schemas.microsoft.com/office/powerpoint/2010/main" val="209282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836712"/>
          </a:xfrm>
        </p:spPr>
        <p:txBody>
          <a:bodyPr/>
          <a:lstStyle/>
          <a:p>
            <a:r>
              <a:rPr lang="ja-JP" altLang="en-US" sz="4400" dirty="0" smtClean="0">
                <a:solidFill>
                  <a:schemeClr val="tx1"/>
                </a:solidFill>
                <a:effectLst/>
              </a:rPr>
              <a:t>③地域</a:t>
            </a:r>
            <a:r>
              <a:rPr lang="ja-JP" altLang="en-US" sz="4400" dirty="0">
                <a:solidFill>
                  <a:schemeClr val="tx1"/>
                </a:solidFill>
                <a:effectLst/>
              </a:rPr>
              <a:t>安</a:t>
            </a:r>
            <a:r>
              <a:rPr lang="ja-JP" altLang="en-US" sz="4400" dirty="0" smtClean="0">
                <a:solidFill>
                  <a:schemeClr val="tx1"/>
                </a:solidFill>
                <a:effectLst/>
              </a:rPr>
              <a:t>全力</a:t>
            </a:r>
            <a:r>
              <a:rPr lang="ja-JP" altLang="en-US" sz="4400" dirty="0">
                <a:solidFill>
                  <a:schemeClr val="tx1"/>
                </a:solidFill>
                <a:effectLst/>
              </a:rPr>
              <a:t>向上</a:t>
            </a:r>
            <a:r>
              <a:rPr lang="ja-JP" altLang="en-US" sz="4400" dirty="0" smtClean="0">
                <a:solidFill>
                  <a:schemeClr val="tx1"/>
                </a:solidFill>
                <a:effectLst/>
              </a:rPr>
              <a:t>プログラム</a:t>
            </a:r>
            <a:endParaRPr kumimoji="1" lang="ja-JP" altLang="en-US" sz="44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547071412"/>
              </p:ext>
            </p:extLst>
          </p:nvPr>
        </p:nvGraphicFramePr>
        <p:xfrm>
          <a:off x="457200" y="1052513"/>
          <a:ext cx="8229600" cy="5375840"/>
        </p:xfrm>
        <a:graphic>
          <a:graphicData uri="http://schemas.openxmlformats.org/drawingml/2006/table">
            <a:tbl>
              <a:tblPr firstRow="1" bandRow="1">
                <a:tableStyleId>{7DF18680-E054-41AD-8BC1-D1AEF772440D}</a:tableStyleId>
              </a:tblPr>
              <a:tblGrid>
                <a:gridCol w="2057400"/>
                <a:gridCol w="905272"/>
                <a:gridCol w="2736304"/>
                <a:gridCol w="2530624"/>
              </a:tblGrid>
              <a:tr h="504279">
                <a:tc>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課　題</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gridSpan="3">
                  <a:txBody>
                    <a:bodyPr/>
                    <a:lstStyle/>
                    <a:p>
                      <a:r>
                        <a:rPr kumimoji="1" lang="ja-JP" altLang="en-US" b="0" dirty="0" smtClean="0">
                          <a:solidFill>
                            <a:schemeClr val="bg1"/>
                          </a:solidFill>
                          <a:latin typeface="ＭＳ ゴシック" panose="020B0609070205080204" pitchFamily="49" charset="-128"/>
                          <a:ea typeface="ＭＳ ゴシック" panose="020B0609070205080204" pitchFamily="49" charset="-128"/>
                        </a:rPr>
                        <a:t>不審者等に関わる危険抑制のため、通学パトロール隊等の活動継続が必要</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r h="432048">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目　標</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3">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登下校時の事故及び不審者を減少させる</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rowSpan="5">
                  <a:txBody>
                    <a:bodyPr/>
                    <a:lstStyle/>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内容等</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3">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通学路の危険箇所マップの整備、通学パトロール隊等の活動支援などにより地域の安全力を高める</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財源</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小中学校、保護者、町など</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対象</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小中学生、保護者、通学パトロール隊等</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活動</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危険箇所マップ整備・啓発、通学パトロール隊等</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人材</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小中学生、学校、保護者、パトロール隊など</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655280">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短期</a:t>
                      </a:r>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認識や知識の変化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①危険箇所マップ整備数</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②危険箇所の把握数と対策済数</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①②学校教育課</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txBody>
                  <a:tcPr/>
                </a:tc>
              </a:tr>
              <a:tr h="576064">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中期）</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態度や行動の変化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①通学パトロール隊員数</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②小中学校における負傷件数　</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　</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①②学校教育課</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txBody>
                  <a:tcPr/>
                </a:tc>
              </a:tr>
              <a:tr h="504056">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長期）</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状態や状況の変化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①声かけ事案発生件数</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②子ども対象犯罪発生件数</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①②伊那警察署生活安全課</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r>
            </a:tbl>
          </a:graphicData>
        </a:graphic>
      </p:graphicFrame>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800" smtClean="0"/>
              <a:t>18</a:t>
            </a:fld>
            <a:endParaRPr kumimoji="1" lang="ja-JP" altLang="en-US" sz="1800" dirty="0"/>
          </a:p>
        </p:txBody>
      </p:sp>
    </p:spTree>
    <p:extLst>
      <p:ext uri="{BB962C8B-B14F-4D97-AF65-F5344CB8AC3E}">
        <p14:creationId xmlns:p14="http://schemas.microsoft.com/office/powerpoint/2010/main" val="1341510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144087"/>
            <a:ext cx="3233355" cy="2405594"/>
          </a:xfrm>
          <a:prstGeom prst="ellipse">
            <a:avLst/>
          </a:prstGeom>
          <a:ln w="0">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764704"/>
          </a:xfrm>
        </p:spPr>
        <p:txBody>
          <a:bodyPr/>
          <a:lstStyle/>
          <a:p>
            <a:r>
              <a:rPr lang="ja-JP" altLang="en-US" sz="4400" dirty="0" smtClean="0">
                <a:solidFill>
                  <a:schemeClr val="tx1"/>
                </a:solidFill>
                <a:effectLst/>
              </a:rPr>
              <a:t>地域安全力向上活動の状況</a:t>
            </a:r>
            <a:endParaRPr kumimoji="1" lang="ja-JP" altLang="en-US" sz="4400" dirty="0">
              <a:solidFill>
                <a:schemeClr val="tx1"/>
              </a:solidFill>
              <a:effectLst/>
            </a:endParaRPr>
          </a:p>
        </p:txBody>
      </p:sp>
      <p:sp>
        <p:nvSpPr>
          <p:cNvPr id="8" name="テキスト ボックス 7"/>
          <p:cNvSpPr txBox="1"/>
          <p:nvPr/>
        </p:nvSpPr>
        <p:spPr>
          <a:xfrm>
            <a:off x="249940" y="1145511"/>
            <a:ext cx="3509468" cy="461665"/>
          </a:xfrm>
          <a:prstGeom prst="rect">
            <a:avLst/>
          </a:prstGeom>
          <a:noFill/>
        </p:spPr>
        <p:txBody>
          <a:bodyPr wrap="square" rtlCol="0">
            <a:spAutoFit/>
          </a:bodyPr>
          <a:lstStyle/>
          <a:p>
            <a:pPr algn="ctr"/>
            <a:r>
              <a:rPr kumimoji="1" lang="ja-JP" altLang="en-US" sz="2400" dirty="0" smtClean="0">
                <a:solidFill>
                  <a:srgbClr val="008000"/>
                </a:solidFill>
              </a:rPr>
              <a:t>通学路危険箇所マップ</a:t>
            </a:r>
            <a:endParaRPr kumimoji="1" lang="ja-JP" altLang="en-US" sz="2400" dirty="0">
              <a:solidFill>
                <a:srgbClr val="008000"/>
              </a:solidFill>
            </a:endParaRPr>
          </a:p>
        </p:txBody>
      </p:sp>
      <p:sp>
        <p:nvSpPr>
          <p:cNvPr id="16" name="テキスト ボックス 15"/>
          <p:cNvSpPr txBox="1"/>
          <p:nvPr/>
        </p:nvSpPr>
        <p:spPr>
          <a:xfrm>
            <a:off x="5303999" y="735087"/>
            <a:ext cx="3509468" cy="461665"/>
          </a:xfrm>
          <a:prstGeom prst="rect">
            <a:avLst/>
          </a:prstGeom>
          <a:noFill/>
        </p:spPr>
        <p:txBody>
          <a:bodyPr wrap="square" rtlCol="0">
            <a:spAutoFit/>
          </a:bodyPr>
          <a:lstStyle/>
          <a:p>
            <a:pPr algn="ctr"/>
            <a:r>
              <a:rPr kumimoji="1" lang="ja-JP" altLang="en-US" sz="2400" dirty="0" smtClean="0">
                <a:solidFill>
                  <a:srgbClr val="008000"/>
                </a:solidFill>
              </a:rPr>
              <a:t>通学パトロール隊</a:t>
            </a:r>
            <a:endParaRPr kumimoji="1" lang="ja-JP" altLang="en-US" sz="2400" dirty="0">
              <a:solidFill>
                <a:srgbClr val="008000"/>
              </a:solidFill>
            </a:endParaRPr>
          </a:p>
        </p:txBody>
      </p:sp>
      <p:sp>
        <p:nvSpPr>
          <p:cNvPr id="17" name="テキスト ボックス 16"/>
          <p:cNvSpPr txBox="1"/>
          <p:nvPr/>
        </p:nvSpPr>
        <p:spPr>
          <a:xfrm>
            <a:off x="4060068" y="3602346"/>
            <a:ext cx="3509468" cy="461665"/>
          </a:xfrm>
          <a:prstGeom prst="rect">
            <a:avLst/>
          </a:prstGeom>
          <a:noFill/>
        </p:spPr>
        <p:txBody>
          <a:bodyPr wrap="square" rtlCol="0">
            <a:spAutoFit/>
          </a:bodyPr>
          <a:lstStyle/>
          <a:p>
            <a:pPr algn="ctr"/>
            <a:r>
              <a:rPr lang="ja-JP" altLang="en-US" sz="2400" dirty="0" smtClean="0">
                <a:solidFill>
                  <a:srgbClr val="008000"/>
                </a:solidFill>
              </a:rPr>
              <a:t>青色パトロール隊</a:t>
            </a:r>
            <a:endParaRPr kumimoji="1" lang="ja-JP" altLang="en-US" sz="2400" dirty="0">
              <a:solidFill>
                <a:srgbClr val="008000"/>
              </a:solidFill>
            </a:endParaRPr>
          </a:p>
        </p:txBody>
      </p:sp>
      <p:pic>
        <p:nvPicPr>
          <p:cNvPr id="18" name="Picture 5" descr="東小安心の家-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556792"/>
            <a:ext cx="3297910" cy="4918168"/>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9952" y="4098771"/>
            <a:ext cx="3419872" cy="25649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スライド番号プレースホルダー 2"/>
          <p:cNvSpPr>
            <a:spLocks noGrp="1"/>
          </p:cNvSpPr>
          <p:nvPr>
            <p:ph type="sldNum" sz="quarter" idx="12"/>
          </p:nvPr>
        </p:nvSpPr>
        <p:spPr>
          <a:xfrm>
            <a:off x="683568" y="6381328"/>
            <a:ext cx="561975" cy="365125"/>
          </a:xfrm>
        </p:spPr>
        <p:txBody>
          <a:bodyPr/>
          <a:lstStyle/>
          <a:p>
            <a:fld id="{D2D8002D-B5B0-4BAC-B1F6-782DDCCE6D9C}" type="slidenum">
              <a:rPr kumimoji="1" lang="ja-JP" altLang="en-US" sz="1600" smtClean="0"/>
              <a:t>19</a:t>
            </a:fld>
            <a:endParaRPr kumimoji="1" lang="ja-JP" altLang="en-US" sz="1600" dirty="0"/>
          </a:p>
        </p:txBody>
      </p:sp>
    </p:spTree>
    <p:extLst>
      <p:ext uri="{BB962C8B-B14F-4D97-AF65-F5344CB8AC3E}">
        <p14:creationId xmlns:p14="http://schemas.microsoft.com/office/powerpoint/2010/main" val="3387774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107504" y="116632"/>
            <a:ext cx="8928992" cy="864096"/>
          </a:xfrm>
        </p:spPr>
        <p:txBody>
          <a:bodyPr/>
          <a:lstStyle/>
          <a:p>
            <a:r>
              <a:rPr lang="ja-JP" altLang="en-US" sz="5000" dirty="0" smtClean="0">
                <a:solidFill>
                  <a:schemeClr val="tx1"/>
                </a:solidFill>
                <a:effectLst>
                  <a:outerShdw blurRad="63500" dist="38100" dir="5400000" algn="t" rotWithShape="0">
                    <a:prstClr val="black">
                      <a:alpha val="0"/>
                    </a:prstClr>
                  </a:outerShdw>
                </a:effectLst>
              </a:rPr>
              <a:t>子どもの</a:t>
            </a:r>
            <a:r>
              <a:rPr kumimoji="1" lang="ja-JP" altLang="en-US" sz="5000" dirty="0" smtClean="0">
                <a:solidFill>
                  <a:schemeClr val="tx1"/>
                </a:solidFill>
                <a:effectLst>
                  <a:outerShdw blurRad="63500" dist="38100" dir="5400000" algn="t" rotWithShape="0">
                    <a:prstClr val="black">
                      <a:alpha val="0"/>
                    </a:prstClr>
                  </a:outerShdw>
                </a:effectLst>
              </a:rPr>
              <a:t>安全対策委員会名簿</a:t>
            </a:r>
            <a:endParaRPr kumimoji="1" lang="ja-JP" altLang="en-US" sz="5000" dirty="0">
              <a:solidFill>
                <a:schemeClr val="tx1"/>
              </a:solidFill>
              <a:effectLst>
                <a:outerShdw blurRad="63500" dist="38100" dir="5400000" algn="t" rotWithShape="0">
                  <a:prstClr val="black">
                    <a:alpha val="0"/>
                  </a:prstClr>
                </a:outerShdw>
              </a:effectLst>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908674644"/>
              </p:ext>
            </p:extLst>
          </p:nvPr>
        </p:nvGraphicFramePr>
        <p:xfrm>
          <a:off x="457200" y="1196758"/>
          <a:ext cx="8229599" cy="5188248"/>
        </p:xfrm>
        <a:graphic>
          <a:graphicData uri="http://schemas.openxmlformats.org/drawingml/2006/table">
            <a:tbl>
              <a:tblPr firstRow="1" bandRow="1">
                <a:tableStyleId>{7DF18680-E054-41AD-8BC1-D1AEF772440D}</a:tableStyleId>
              </a:tblPr>
              <a:tblGrid>
                <a:gridCol w="946448"/>
                <a:gridCol w="504056"/>
                <a:gridCol w="3888432"/>
                <a:gridCol w="1440160"/>
                <a:gridCol w="1450503"/>
              </a:tblGrid>
              <a:tr h="401874">
                <a:tc gridSpan="2">
                  <a:txBody>
                    <a:bodyPr/>
                    <a:lstStyle/>
                    <a:p>
                      <a:pPr algn="ctr"/>
                      <a:r>
                        <a:rPr kumimoji="1" lang="ja-JP" altLang="en-US" dirty="0" smtClean="0"/>
                        <a:t>区　分</a:t>
                      </a:r>
                      <a:endParaRPr kumimoji="1" lang="ja-JP" altLang="en-US" dirty="0"/>
                    </a:p>
                  </a:txBody>
                  <a:tcPr anchor="ctr"/>
                </a:tc>
                <a:tc hMerge="1">
                  <a:txBody>
                    <a:bodyPr/>
                    <a:lstStyle/>
                    <a:p>
                      <a:endParaRPr kumimoji="1" lang="ja-JP" altLang="en-US" dirty="0"/>
                    </a:p>
                  </a:txBody>
                  <a:tcPr/>
                </a:tc>
                <a:tc>
                  <a:txBody>
                    <a:bodyPr/>
                    <a:lstStyle/>
                    <a:p>
                      <a:pPr algn="ctr"/>
                      <a:r>
                        <a:rPr kumimoji="1" lang="ja-JP" altLang="en-US" dirty="0" smtClean="0"/>
                        <a:t>構　　成</a:t>
                      </a:r>
                      <a:endParaRPr kumimoji="1" lang="ja-JP" altLang="en-US" dirty="0"/>
                    </a:p>
                  </a:txBody>
                  <a:tcPr anchor="ctr"/>
                </a:tc>
                <a:tc>
                  <a:txBody>
                    <a:bodyPr/>
                    <a:lstStyle/>
                    <a:p>
                      <a:pPr algn="ctr"/>
                      <a:r>
                        <a:rPr kumimoji="1" lang="ja-JP" altLang="en-US" dirty="0" smtClean="0"/>
                        <a:t>役職</a:t>
                      </a:r>
                      <a:endParaRPr kumimoji="1" lang="ja-JP" altLang="en-US" dirty="0"/>
                    </a:p>
                  </a:txBody>
                  <a:tcPr anchor="ctr"/>
                </a:tc>
                <a:tc>
                  <a:txBody>
                    <a:bodyPr/>
                    <a:lstStyle/>
                    <a:p>
                      <a:pPr algn="ctr"/>
                      <a:r>
                        <a:rPr kumimoji="1" lang="ja-JP" altLang="en-US" dirty="0" smtClean="0"/>
                        <a:t>名前</a:t>
                      </a:r>
                      <a:endParaRPr kumimoji="1" lang="ja-JP" altLang="en-US" dirty="0"/>
                    </a:p>
                  </a:txBody>
                  <a:tcPr anchor="ctr"/>
                </a:tc>
              </a:tr>
              <a:tr h="401874">
                <a:tc rowSpan="4">
                  <a:txBody>
                    <a:bodyPr/>
                    <a:lstStyle/>
                    <a:p>
                      <a:pPr algn="ctr"/>
                      <a:r>
                        <a:rPr kumimoji="1" lang="ja-JP" altLang="en-US" dirty="0" smtClean="0"/>
                        <a:t>町民団体等</a:t>
                      </a:r>
                      <a:endParaRPr kumimoji="1" lang="ja-JP" altLang="en-US" dirty="0"/>
                    </a:p>
                  </a:txBody>
                  <a:tcPr anchor="ctr"/>
                </a:tc>
                <a:tc>
                  <a:txBody>
                    <a:bodyPr/>
                    <a:lstStyle/>
                    <a:p>
                      <a:pPr algn="ctr"/>
                      <a:r>
                        <a:rPr kumimoji="1" lang="ja-JP" altLang="en-US" dirty="0" smtClean="0"/>
                        <a:t>１</a:t>
                      </a:r>
                      <a:endParaRPr kumimoji="1" lang="ja-JP" altLang="en-US" dirty="0"/>
                    </a:p>
                  </a:txBody>
                  <a:tcPr anchor="ctr"/>
                </a:tc>
                <a:tc>
                  <a:txBody>
                    <a:bodyPr/>
                    <a:lstStyle/>
                    <a:p>
                      <a:r>
                        <a:rPr kumimoji="1" lang="ja-JP" altLang="en-US" dirty="0" smtClean="0"/>
                        <a:t>南小見守り隊</a:t>
                      </a:r>
                      <a:endParaRPr kumimoji="1" lang="ja-JP" altLang="en-US" dirty="0"/>
                    </a:p>
                  </a:txBody>
                  <a:tcPr anchor="ctr"/>
                </a:tc>
                <a:tc>
                  <a:txBody>
                    <a:bodyPr/>
                    <a:lstStyle/>
                    <a:p>
                      <a:pPr algn="ctr"/>
                      <a:r>
                        <a:rPr kumimoji="1" lang="ja-JP" altLang="en-US" dirty="0" smtClean="0"/>
                        <a:t>隊　長</a:t>
                      </a:r>
                      <a:endParaRPr kumimoji="1" lang="ja-JP" altLang="en-US" dirty="0"/>
                    </a:p>
                  </a:txBody>
                  <a:tcPr anchor="ctr"/>
                </a:tc>
                <a:tc>
                  <a:txBody>
                    <a:bodyPr/>
                    <a:lstStyle/>
                    <a:p>
                      <a:pPr algn="ctr"/>
                      <a:r>
                        <a:rPr kumimoji="1" lang="ja-JP" altLang="en-US" dirty="0" smtClean="0"/>
                        <a:t>中村　喜男　</a:t>
                      </a:r>
                      <a:endParaRPr kumimoji="1" lang="ja-JP" altLang="en-US" dirty="0"/>
                    </a:p>
                  </a:txBody>
                  <a:tcPr anchor="ctr"/>
                </a:tc>
              </a:tr>
              <a:tr h="401874">
                <a:tc vMerge="1">
                  <a:txBody>
                    <a:bodyPr/>
                    <a:lstStyle/>
                    <a:p>
                      <a:endParaRPr kumimoji="1" lang="ja-JP" altLang="en-US" dirty="0"/>
                    </a:p>
                  </a:txBody>
                  <a:tcPr/>
                </a:tc>
                <a:tc>
                  <a:txBody>
                    <a:bodyPr/>
                    <a:lstStyle/>
                    <a:p>
                      <a:pPr algn="ctr"/>
                      <a:r>
                        <a:rPr kumimoji="1" lang="ja-JP" altLang="en-US" dirty="0" smtClean="0"/>
                        <a:t>２</a:t>
                      </a:r>
                      <a:endParaRPr kumimoji="1" lang="ja-JP" altLang="en-US" dirty="0"/>
                    </a:p>
                  </a:txBody>
                  <a:tcPr anchor="ctr"/>
                </a:tc>
                <a:tc>
                  <a:txBody>
                    <a:bodyPr/>
                    <a:lstStyle/>
                    <a:p>
                      <a:r>
                        <a:rPr kumimoji="1" lang="ja-JP" altLang="en-US" dirty="0" smtClean="0"/>
                        <a:t>伊那少年警察ボランティア協会</a:t>
                      </a:r>
                      <a:endParaRPr kumimoji="1" lang="ja-JP" altLang="en-US" dirty="0"/>
                    </a:p>
                  </a:txBody>
                  <a:tcPr anchor="ctr"/>
                </a:tc>
                <a:tc>
                  <a:txBody>
                    <a:bodyPr/>
                    <a:lstStyle/>
                    <a:p>
                      <a:pPr algn="ctr"/>
                      <a:r>
                        <a:rPr kumimoji="1" lang="ja-JP" altLang="en-US" dirty="0" smtClean="0"/>
                        <a:t>箕輪ﾌﾞﾛｯｸ長</a:t>
                      </a:r>
                      <a:endParaRPr kumimoji="1" lang="ja-JP" altLang="en-US" dirty="0"/>
                    </a:p>
                  </a:txBody>
                  <a:tcPr anchor="ctr"/>
                </a:tc>
                <a:tc>
                  <a:txBody>
                    <a:bodyPr/>
                    <a:lstStyle/>
                    <a:p>
                      <a:pPr algn="ctr"/>
                      <a:r>
                        <a:rPr kumimoji="1" lang="ja-JP" altLang="en-US" dirty="0" smtClean="0"/>
                        <a:t>藤澤　照穂</a:t>
                      </a:r>
                      <a:endParaRPr kumimoji="1" lang="ja-JP" altLang="en-US" dirty="0"/>
                    </a:p>
                  </a:txBody>
                  <a:tcPr anchor="ctr"/>
                </a:tc>
              </a:tr>
              <a:tr h="321499">
                <a:tc vMerge="1">
                  <a:txBody>
                    <a:bodyPr/>
                    <a:lstStyle/>
                    <a:p>
                      <a:endParaRPr kumimoji="1" lang="ja-JP" altLang="en-US" dirty="0"/>
                    </a:p>
                  </a:txBody>
                  <a:tcPr/>
                </a:tc>
                <a:tc>
                  <a:txBody>
                    <a:bodyPr/>
                    <a:lstStyle/>
                    <a:p>
                      <a:pPr algn="ctr"/>
                      <a:r>
                        <a:rPr kumimoji="1" lang="ja-JP" altLang="en-US" dirty="0" smtClean="0"/>
                        <a:t>３</a:t>
                      </a:r>
                      <a:endParaRPr kumimoji="1" lang="ja-JP" altLang="en-US" dirty="0"/>
                    </a:p>
                  </a:txBody>
                  <a:tcPr anchor="ctr"/>
                </a:tc>
                <a:tc>
                  <a:txBody>
                    <a:bodyPr/>
                    <a:lstStyle/>
                    <a:p>
                      <a:r>
                        <a:rPr kumimoji="1" lang="ja-JP" altLang="en-US" dirty="0" smtClean="0"/>
                        <a:t>小中学校ＰＴＡ連合会</a:t>
                      </a:r>
                      <a:endParaRPr kumimoji="1" lang="ja-JP" altLang="en-US" dirty="0"/>
                    </a:p>
                  </a:txBody>
                  <a:tcPr anchor="ctr"/>
                </a:tc>
                <a:tc>
                  <a:txBody>
                    <a:bodyPr/>
                    <a:lstStyle/>
                    <a:p>
                      <a:pPr algn="ctr"/>
                      <a:r>
                        <a:rPr kumimoji="1" lang="ja-JP" altLang="en-US" dirty="0" smtClean="0"/>
                        <a:t>会　長</a:t>
                      </a:r>
                      <a:endParaRPr kumimoji="1" lang="ja-JP" altLang="en-US" dirty="0"/>
                    </a:p>
                  </a:txBody>
                  <a:tcPr anchor="ctr"/>
                </a:tc>
                <a:tc>
                  <a:txBody>
                    <a:bodyPr/>
                    <a:lstStyle/>
                    <a:p>
                      <a:pPr algn="ctr"/>
                      <a:r>
                        <a:rPr kumimoji="1" lang="ja-JP" altLang="en-US" dirty="0" smtClean="0"/>
                        <a:t>那須　政幸</a:t>
                      </a:r>
                      <a:endParaRPr kumimoji="1" lang="ja-JP" altLang="en-US" dirty="0"/>
                    </a:p>
                  </a:txBody>
                  <a:tcPr anchor="ctr"/>
                </a:tc>
              </a:tr>
              <a:tr h="401874">
                <a:tc vMerge="1">
                  <a:txBody>
                    <a:bodyPr/>
                    <a:lstStyle/>
                    <a:p>
                      <a:endParaRPr kumimoji="1" lang="ja-JP" altLang="en-US" dirty="0"/>
                    </a:p>
                  </a:txBody>
                  <a:tcPr/>
                </a:tc>
                <a:tc>
                  <a:txBody>
                    <a:bodyPr/>
                    <a:lstStyle/>
                    <a:p>
                      <a:pPr algn="ctr"/>
                      <a:r>
                        <a:rPr kumimoji="1" lang="ja-JP" altLang="en-US" dirty="0" smtClean="0"/>
                        <a:t>４</a:t>
                      </a:r>
                      <a:endParaRPr kumimoji="1" lang="ja-JP" altLang="en-US" dirty="0"/>
                    </a:p>
                  </a:txBody>
                  <a:tcPr anchor="ctr"/>
                </a:tc>
                <a:tc>
                  <a:txBody>
                    <a:bodyPr/>
                    <a:lstStyle/>
                    <a:p>
                      <a:r>
                        <a:rPr kumimoji="1" lang="ja-JP" altLang="en-US" dirty="0" smtClean="0"/>
                        <a:t>保育園保護者会</a:t>
                      </a:r>
                      <a:endParaRPr kumimoji="1" lang="ja-JP" altLang="en-US" dirty="0"/>
                    </a:p>
                  </a:txBody>
                  <a:tcPr anchor="ctr"/>
                </a:tc>
                <a:tc>
                  <a:txBody>
                    <a:bodyPr/>
                    <a:lstStyle/>
                    <a:p>
                      <a:pPr algn="ctr"/>
                      <a:r>
                        <a:rPr kumimoji="1" lang="ja-JP" altLang="en-US" dirty="0" smtClean="0"/>
                        <a:t>会　長</a:t>
                      </a:r>
                      <a:endParaRPr kumimoji="1" lang="ja-JP" altLang="en-US" dirty="0"/>
                    </a:p>
                  </a:txBody>
                  <a:tcPr anchor="ctr"/>
                </a:tc>
                <a:tc>
                  <a:txBody>
                    <a:bodyPr/>
                    <a:lstStyle/>
                    <a:p>
                      <a:pPr algn="ctr"/>
                      <a:r>
                        <a:rPr kumimoji="1" lang="ja-JP" altLang="en-US" dirty="0" smtClean="0"/>
                        <a:t>有賀</a:t>
                      </a:r>
                      <a:r>
                        <a:rPr kumimoji="1" lang="ja-JP" altLang="en-US" smtClean="0"/>
                        <a:t>　嗣宜</a:t>
                      </a:r>
                      <a:endParaRPr kumimoji="1" lang="ja-JP" altLang="en-US" dirty="0"/>
                    </a:p>
                  </a:txBody>
                  <a:tcPr anchor="ctr"/>
                </a:tc>
              </a:tr>
              <a:tr h="401874">
                <a:tc rowSpan="5">
                  <a:txBody>
                    <a:bodyPr/>
                    <a:lstStyle/>
                    <a:p>
                      <a:pPr algn="ctr"/>
                      <a:r>
                        <a:rPr kumimoji="1" lang="ja-JP" altLang="en-US" dirty="0" smtClean="0"/>
                        <a:t>関係機関等</a:t>
                      </a:r>
                      <a:endParaRPr kumimoji="1" lang="ja-JP" altLang="en-US" dirty="0"/>
                    </a:p>
                  </a:txBody>
                  <a:tcPr anchor="ctr">
                    <a:solidFill>
                      <a:schemeClr val="accent5">
                        <a:lumMod val="20000"/>
                        <a:lumOff val="80000"/>
                        <a:alpha val="77000"/>
                      </a:schemeClr>
                    </a:solidFill>
                  </a:tcPr>
                </a:tc>
                <a:tc>
                  <a:txBody>
                    <a:bodyPr/>
                    <a:lstStyle/>
                    <a:p>
                      <a:pPr algn="ctr"/>
                      <a:r>
                        <a:rPr kumimoji="1" lang="ja-JP" altLang="en-US" dirty="0" smtClean="0"/>
                        <a:t>５</a:t>
                      </a:r>
                      <a:endParaRPr kumimoji="1" lang="ja-JP" altLang="en-US" dirty="0"/>
                    </a:p>
                  </a:txBody>
                  <a:tcPr anchor="ctr"/>
                </a:tc>
                <a:tc>
                  <a:txBody>
                    <a:bodyPr/>
                    <a:lstStyle/>
                    <a:p>
                      <a:r>
                        <a:rPr kumimoji="1" lang="ja-JP" altLang="en-US" dirty="0" smtClean="0"/>
                        <a:t>箕輪町社会教育委員会</a:t>
                      </a:r>
                      <a:endParaRPr kumimoji="1" lang="ja-JP" altLang="en-US" dirty="0"/>
                    </a:p>
                  </a:txBody>
                  <a:tcPr anchor="ctr"/>
                </a:tc>
                <a:tc>
                  <a:txBody>
                    <a:bodyPr/>
                    <a:lstStyle/>
                    <a:p>
                      <a:pPr algn="ctr"/>
                      <a:r>
                        <a:rPr kumimoji="1" lang="ja-JP" altLang="en-US" dirty="0" smtClean="0"/>
                        <a:t>委員長</a:t>
                      </a:r>
                      <a:endParaRPr kumimoji="1" lang="ja-JP" altLang="en-US" dirty="0"/>
                    </a:p>
                  </a:txBody>
                  <a:tcPr anchor="ctr"/>
                </a:tc>
                <a:tc>
                  <a:txBody>
                    <a:bodyPr/>
                    <a:lstStyle/>
                    <a:p>
                      <a:pPr algn="ctr"/>
                      <a:r>
                        <a:rPr kumimoji="1" lang="ja-JP" altLang="en-US" dirty="0" smtClean="0"/>
                        <a:t>日岐　正明</a:t>
                      </a:r>
                      <a:endParaRPr kumimoji="1" lang="ja-JP" altLang="en-US" dirty="0"/>
                    </a:p>
                  </a:txBody>
                  <a:tcPr anchor="ctr"/>
                </a:tc>
              </a:tr>
              <a:tr h="401874">
                <a:tc vMerge="1">
                  <a:txBody>
                    <a:bodyPr/>
                    <a:lstStyle/>
                    <a:p>
                      <a:endParaRPr kumimoji="1" lang="ja-JP" altLang="en-US" dirty="0"/>
                    </a:p>
                  </a:txBody>
                  <a:tcPr/>
                </a:tc>
                <a:tc>
                  <a:txBody>
                    <a:bodyPr/>
                    <a:lstStyle/>
                    <a:p>
                      <a:pPr algn="ctr"/>
                      <a:r>
                        <a:rPr kumimoji="1" lang="ja-JP" altLang="en-US" dirty="0" smtClean="0"/>
                        <a:t>６</a:t>
                      </a:r>
                      <a:endParaRPr kumimoji="1" lang="ja-JP" altLang="en-US" dirty="0"/>
                    </a:p>
                  </a:txBody>
                  <a:tcPr anchor="ctr"/>
                </a:tc>
                <a:tc>
                  <a:txBody>
                    <a:bodyPr/>
                    <a:lstStyle/>
                    <a:p>
                      <a:r>
                        <a:rPr kumimoji="1" lang="ja-JP" altLang="en-US" dirty="0" smtClean="0"/>
                        <a:t>箕輪町民生児童委員協議会</a:t>
                      </a:r>
                      <a:endParaRPr kumimoji="1" lang="ja-JP" altLang="en-US" dirty="0"/>
                    </a:p>
                  </a:txBody>
                  <a:tcPr anchor="ctr"/>
                </a:tc>
                <a:tc>
                  <a:txBody>
                    <a:bodyPr/>
                    <a:lstStyle/>
                    <a:p>
                      <a:pPr algn="ctr"/>
                      <a:r>
                        <a:rPr kumimoji="1" lang="ja-JP" altLang="en-US" dirty="0" smtClean="0"/>
                        <a:t>副会長</a:t>
                      </a:r>
                      <a:endParaRPr kumimoji="1" lang="ja-JP" altLang="en-US" dirty="0"/>
                    </a:p>
                  </a:txBody>
                  <a:tcPr anchor="ctr"/>
                </a:tc>
                <a:tc>
                  <a:txBody>
                    <a:bodyPr/>
                    <a:lstStyle/>
                    <a:p>
                      <a:pPr algn="ctr"/>
                      <a:r>
                        <a:rPr kumimoji="1" lang="ja-JP" altLang="en-US" dirty="0" smtClean="0"/>
                        <a:t>小松　和彦</a:t>
                      </a:r>
                      <a:endParaRPr kumimoji="1" lang="ja-JP" altLang="en-US" dirty="0"/>
                    </a:p>
                  </a:txBody>
                  <a:tcPr anchor="ctr"/>
                </a:tc>
              </a:tr>
              <a:tr h="401874">
                <a:tc vMerge="1">
                  <a:txBody>
                    <a:bodyPr/>
                    <a:lstStyle/>
                    <a:p>
                      <a:pPr algn="ctr"/>
                      <a:endParaRPr kumimoji="1" lang="ja-JP" altLang="en-US" dirty="0"/>
                    </a:p>
                  </a:txBody>
                  <a:tcPr anchor="ctr"/>
                </a:tc>
                <a:tc>
                  <a:txBody>
                    <a:bodyPr/>
                    <a:lstStyle/>
                    <a:p>
                      <a:pPr algn="ctr"/>
                      <a:r>
                        <a:rPr kumimoji="1" lang="ja-JP" altLang="en-US" dirty="0" smtClean="0"/>
                        <a:t>７</a:t>
                      </a:r>
                      <a:endParaRPr kumimoji="1" lang="ja-JP" altLang="en-US" dirty="0"/>
                    </a:p>
                  </a:txBody>
                  <a:tcPr anchor="ctr"/>
                </a:tc>
                <a:tc>
                  <a:txBody>
                    <a:bodyPr/>
                    <a:lstStyle/>
                    <a:p>
                      <a:r>
                        <a:rPr kumimoji="1" lang="ja-JP" altLang="en-US" dirty="0" smtClean="0"/>
                        <a:t>長野県箕輪進修高等学校</a:t>
                      </a:r>
                      <a:endParaRPr kumimoji="1" lang="ja-JP" altLang="en-US" dirty="0"/>
                    </a:p>
                  </a:txBody>
                  <a:tcPr anchor="ctr"/>
                </a:tc>
                <a:tc>
                  <a:txBody>
                    <a:bodyPr/>
                    <a:lstStyle/>
                    <a:p>
                      <a:pPr algn="ctr"/>
                      <a:r>
                        <a:rPr kumimoji="1" lang="ja-JP" altLang="en-US" dirty="0" smtClean="0"/>
                        <a:t>教　頭</a:t>
                      </a:r>
                      <a:endParaRPr kumimoji="1" lang="ja-JP" altLang="en-US" dirty="0"/>
                    </a:p>
                  </a:txBody>
                  <a:tcPr anchor="ctr"/>
                </a:tc>
                <a:tc>
                  <a:txBody>
                    <a:bodyPr/>
                    <a:lstStyle/>
                    <a:p>
                      <a:pPr algn="ctr"/>
                      <a:r>
                        <a:rPr kumimoji="1" lang="ja-JP" altLang="en-US" dirty="0" smtClean="0"/>
                        <a:t>岩田　学</a:t>
                      </a:r>
                      <a:endParaRPr kumimoji="1" lang="ja-JP" altLang="en-US" dirty="0"/>
                    </a:p>
                  </a:txBody>
                  <a:tcPr anchor="ctr"/>
                </a:tc>
              </a:tr>
              <a:tr h="401874">
                <a:tc vMerge="1">
                  <a:txBody>
                    <a:bodyPr/>
                    <a:lstStyle/>
                    <a:p>
                      <a:endParaRPr kumimoji="1" lang="ja-JP" altLang="en-US" dirty="0"/>
                    </a:p>
                  </a:txBody>
                  <a:tcPr/>
                </a:tc>
                <a:tc>
                  <a:txBody>
                    <a:bodyPr/>
                    <a:lstStyle/>
                    <a:p>
                      <a:pPr algn="ctr"/>
                      <a:r>
                        <a:rPr kumimoji="1" lang="ja-JP" altLang="en-US" dirty="0" smtClean="0"/>
                        <a:t>８</a:t>
                      </a:r>
                      <a:endParaRPr kumimoji="1" lang="ja-JP" altLang="en-US" dirty="0"/>
                    </a:p>
                  </a:txBody>
                  <a:tcPr anchor="ctr"/>
                </a:tc>
                <a:tc>
                  <a:txBody>
                    <a:bodyPr/>
                    <a:lstStyle/>
                    <a:p>
                      <a:r>
                        <a:rPr kumimoji="1" lang="ja-JP" altLang="en-US" dirty="0" smtClean="0"/>
                        <a:t>小中学校校長会</a:t>
                      </a:r>
                      <a:endParaRPr kumimoji="1" lang="ja-JP" altLang="en-US" dirty="0"/>
                    </a:p>
                  </a:txBody>
                  <a:tcPr anchor="ctr"/>
                </a:tc>
                <a:tc>
                  <a:txBody>
                    <a:bodyPr/>
                    <a:lstStyle/>
                    <a:p>
                      <a:pPr algn="ctr"/>
                      <a:r>
                        <a:rPr kumimoji="1" lang="ja-JP" altLang="en-US" dirty="0" smtClean="0"/>
                        <a:t>代　表</a:t>
                      </a:r>
                      <a:endParaRPr kumimoji="1" lang="ja-JP" altLang="en-US" dirty="0"/>
                    </a:p>
                  </a:txBody>
                  <a:tcPr anchor="ctr"/>
                </a:tc>
                <a:tc>
                  <a:txBody>
                    <a:bodyPr/>
                    <a:lstStyle/>
                    <a:p>
                      <a:pPr algn="ctr"/>
                      <a:r>
                        <a:rPr kumimoji="1" lang="ja-JP" altLang="en-US" dirty="0" smtClean="0"/>
                        <a:t>今井　良一</a:t>
                      </a:r>
                      <a:endParaRPr kumimoji="1" lang="ja-JP" altLang="en-US" dirty="0"/>
                    </a:p>
                  </a:txBody>
                  <a:tcPr anchor="ctr"/>
                </a:tc>
              </a:tr>
              <a:tr h="401874">
                <a:tc vMerge="1">
                  <a:txBody>
                    <a:bodyPr/>
                    <a:lstStyle/>
                    <a:p>
                      <a:pPr algn="ctr"/>
                      <a:endParaRPr kumimoji="1" lang="ja-JP" altLang="en-US" dirty="0"/>
                    </a:p>
                  </a:txBody>
                  <a:tcPr anchor="ctr">
                    <a:solidFill>
                      <a:srgbClr val="F2F3F4"/>
                    </a:solidFill>
                  </a:tcPr>
                </a:tc>
                <a:tc>
                  <a:txBody>
                    <a:bodyPr/>
                    <a:lstStyle/>
                    <a:p>
                      <a:pPr algn="ctr"/>
                      <a:r>
                        <a:rPr kumimoji="1" lang="ja-JP" altLang="en-US" dirty="0" smtClean="0"/>
                        <a:t>９</a:t>
                      </a:r>
                      <a:endParaRPr kumimoji="1" lang="ja-JP" altLang="en-US" dirty="0"/>
                    </a:p>
                  </a:txBody>
                  <a:tcPr anchor="ctr"/>
                </a:tc>
                <a:tc>
                  <a:txBody>
                    <a:bodyPr/>
                    <a:lstStyle/>
                    <a:p>
                      <a:r>
                        <a:rPr kumimoji="1" lang="ja-JP" altLang="en-US" dirty="0" smtClean="0"/>
                        <a:t>保育園長会</a:t>
                      </a:r>
                      <a:endParaRPr kumimoji="1" lang="ja-JP" altLang="en-US" dirty="0"/>
                    </a:p>
                  </a:txBody>
                  <a:tcPr anchor="ctr"/>
                </a:tc>
                <a:tc>
                  <a:txBody>
                    <a:bodyPr/>
                    <a:lstStyle/>
                    <a:p>
                      <a:pPr algn="ctr"/>
                      <a:r>
                        <a:rPr kumimoji="1" lang="ja-JP" altLang="en-US" dirty="0" smtClean="0"/>
                        <a:t>会　長</a:t>
                      </a:r>
                      <a:endParaRPr kumimoji="1" lang="ja-JP" altLang="en-US" dirty="0"/>
                    </a:p>
                  </a:txBody>
                  <a:tcPr anchor="ctr"/>
                </a:tc>
                <a:tc>
                  <a:txBody>
                    <a:bodyPr/>
                    <a:lstStyle/>
                    <a:p>
                      <a:pPr algn="ctr"/>
                      <a:r>
                        <a:rPr kumimoji="1" lang="ja-JP" altLang="en-US" dirty="0" smtClean="0"/>
                        <a:t>山下</a:t>
                      </a:r>
                      <a:r>
                        <a:rPr kumimoji="1" lang="ja-JP" altLang="en-US" dirty="0" err="1" smtClean="0"/>
                        <a:t>いち</a:t>
                      </a:r>
                      <a:r>
                        <a:rPr kumimoji="1" lang="ja-JP" altLang="en-US" dirty="0" smtClean="0"/>
                        <a:t>子</a:t>
                      </a:r>
                      <a:endParaRPr kumimoji="1" lang="ja-JP" altLang="en-US" dirty="0"/>
                    </a:p>
                  </a:txBody>
                  <a:tcPr anchor="ctr"/>
                </a:tc>
              </a:tr>
              <a:tr h="401874">
                <a:tc rowSpan="3">
                  <a:txBody>
                    <a:bodyPr/>
                    <a:lstStyle/>
                    <a:p>
                      <a:pPr algn="ctr"/>
                      <a:r>
                        <a:rPr kumimoji="1" lang="ja-JP" altLang="en-US" dirty="0" smtClean="0"/>
                        <a:t>行政関係</a:t>
                      </a:r>
                      <a:endParaRPr kumimoji="1" lang="ja-JP" altLang="en-US" dirty="0"/>
                    </a:p>
                  </a:txBody>
                  <a:tcPr anchor="ctr">
                    <a:solidFill>
                      <a:srgbClr val="DBECD4"/>
                    </a:solidFill>
                  </a:tcPr>
                </a:tc>
                <a:tc>
                  <a:txBody>
                    <a:bodyPr/>
                    <a:lstStyle/>
                    <a:p>
                      <a:pPr algn="ctr"/>
                      <a:r>
                        <a:rPr kumimoji="1" lang="en-US" altLang="ja-JP" dirty="0" smtClean="0"/>
                        <a:t>10</a:t>
                      </a:r>
                      <a:endParaRPr kumimoji="1" lang="ja-JP" altLang="en-US" dirty="0"/>
                    </a:p>
                  </a:txBody>
                  <a:tcPr anchor="ctr"/>
                </a:tc>
                <a:tc>
                  <a:txBody>
                    <a:bodyPr/>
                    <a:lstStyle/>
                    <a:p>
                      <a:r>
                        <a:rPr kumimoji="1" lang="ja-JP" altLang="en-US" dirty="0" smtClean="0"/>
                        <a:t>伊那警察署生活安全課</a:t>
                      </a:r>
                      <a:endParaRPr kumimoji="1" lang="ja-JP" altLang="en-US" dirty="0"/>
                    </a:p>
                  </a:txBody>
                  <a:tcPr anchor="ctr"/>
                </a:tc>
                <a:tc>
                  <a:txBody>
                    <a:bodyPr/>
                    <a:lstStyle/>
                    <a:p>
                      <a:pPr algn="ctr"/>
                      <a:r>
                        <a:rPr kumimoji="1" lang="ja-JP" altLang="en-US" dirty="0" smtClean="0"/>
                        <a:t>係　長</a:t>
                      </a:r>
                      <a:endParaRPr kumimoji="1" lang="ja-JP" altLang="en-US" dirty="0"/>
                    </a:p>
                  </a:txBody>
                  <a:tcPr anchor="ctr"/>
                </a:tc>
                <a:tc>
                  <a:txBody>
                    <a:bodyPr/>
                    <a:lstStyle/>
                    <a:p>
                      <a:pPr algn="ctr"/>
                      <a:r>
                        <a:rPr kumimoji="1" lang="ja-JP" altLang="en-US" dirty="0" smtClean="0"/>
                        <a:t>大澤　久男</a:t>
                      </a:r>
                      <a:endParaRPr kumimoji="1" lang="ja-JP" altLang="en-US" dirty="0"/>
                    </a:p>
                  </a:txBody>
                  <a:tcPr anchor="ctr"/>
                </a:tc>
              </a:tr>
              <a:tr h="401874">
                <a:tc vMerge="1">
                  <a:txBody>
                    <a:bodyPr/>
                    <a:lstStyle/>
                    <a:p>
                      <a:endParaRPr kumimoji="1" lang="ja-JP" altLang="en-US" dirty="0"/>
                    </a:p>
                  </a:txBody>
                  <a:tcPr/>
                </a:tc>
                <a:tc>
                  <a:txBody>
                    <a:bodyPr/>
                    <a:lstStyle/>
                    <a:p>
                      <a:pPr algn="ctr"/>
                      <a:r>
                        <a:rPr kumimoji="1" lang="en-US" altLang="ja-JP" dirty="0" smtClean="0"/>
                        <a:t>11</a:t>
                      </a:r>
                      <a:endParaRPr kumimoji="1" lang="ja-JP" altLang="en-US" dirty="0"/>
                    </a:p>
                  </a:txBody>
                  <a:tcPr anchor="ctr"/>
                </a:tc>
                <a:tc>
                  <a:txBody>
                    <a:bodyPr/>
                    <a:lstStyle/>
                    <a:p>
                      <a:r>
                        <a:rPr kumimoji="1" lang="ja-JP" altLang="en-US" dirty="0" smtClean="0"/>
                        <a:t>箕輪町子ども未来課</a:t>
                      </a:r>
                      <a:endParaRPr kumimoji="1" lang="ja-JP" altLang="en-US" dirty="0"/>
                    </a:p>
                  </a:txBody>
                  <a:tcPr anchor="ctr"/>
                </a:tc>
                <a:tc>
                  <a:txBody>
                    <a:bodyPr/>
                    <a:lstStyle/>
                    <a:p>
                      <a:pPr algn="ctr"/>
                      <a:r>
                        <a:rPr kumimoji="1" lang="ja-JP" altLang="en-US" dirty="0" smtClean="0"/>
                        <a:t>課　長</a:t>
                      </a:r>
                      <a:endParaRPr kumimoji="1" lang="ja-JP" altLang="en-US" dirty="0"/>
                    </a:p>
                  </a:txBody>
                  <a:tcPr anchor="ctr"/>
                </a:tc>
                <a:tc>
                  <a:txBody>
                    <a:bodyPr/>
                    <a:lstStyle/>
                    <a:p>
                      <a:pPr algn="ctr"/>
                      <a:r>
                        <a:rPr kumimoji="1" lang="ja-JP" altLang="en-US" dirty="0" smtClean="0"/>
                        <a:t>北條　治美</a:t>
                      </a:r>
                      <a:endParaRPr kumimoji="1" lang="ja-JP" altLang="en-US" dirty="0"/>
                    </a:p>
                  </a:txBody>
                  <a:tcPr anchor="ctr"/>
                </a:tc>
              </a:tr>
              <a:tr h="401874">
                <a:tc vMerge="1">
                  <a:txBody>
                    <a:bodyPr/>
                    <a:lstStyle/>
                    <a:p>
                      <a:endParaRPr kumimoji="1" lang="ja-JP" altLang="en-US" dirty="0"/>
                    </a:p>
                  </a:txBody>
                  <a:tcPr/>
                </a:tc>
                <a:tc>
                  <a:txBody>
                    <a:bodyPr/>
                    <a:lstStyle/>
                    <a:p>
                      <a:pPr algn="ctr"/>
                      <a:r>
                        <a:rPr kumimoji="1" lang="en-US" altLang="ja-JP" dirty="0" smtClean="0"/>
                        <a:t>12</a:t>
                      </a:r>
                      <a:endParaRPr kumimoji="1" lang="ja-JP" altLang="en-US" dirty="0"/>
                    </a:p>
                  </a:txBody>
                  <a:tcPr anchor="ctr"/>
                </a:tc>
                <a:tc>
                  <a:txBody>
                    <a:bodyPr/>
                    <a:lstStyle/>
                    <a:p>
                      <a:r>
                        <a:rPr kumimoji="1" lang="ja-JP" altLang="en-US" dirty="0" smtClean="0"/>
                        <a:t>箕輪町学校教育課</a:t>
                      </a:r>
                      <a:endParaRPr kumimoji="1" lang="ja-JP" altLang="en-US" dirty="0"/>
                    </a:p>
                  </a:txBody>
                  <a:tcPr anchor="ctr"/>
                </a:tc>
                <a:tc>
                  <a:txBody>
                    <a:bodyPr/>
                    <a:lstStyle/>
                    <a:p>
                      <a:pPr algn="ctr"/>
                      <a:r>
                        <a:rPr kumimoji="1" lang="ja-JP" altLang="en-US" dirty="0" smtClean="0"/>
                        <a:t>課　長</a:t>
                      </a:r>
                      <a:endParaRPr kumimoji="1" lang="ja-JP" altLang="en-US" dirty="0"/>
                    </a:p>
                  </a:txBody>
                  <a:tcPr anchor="ctr"/>
                </a:tc>
                <a:tc>
                  <a:txBody>
                    <a:bodyPr/>
                    <a:lstStyle/>
                    <a:p>
                      <a:pPr algn="ctr"/>
                      <a:r>
                        <a:rPr kumimoji="1" lang="ja-JP" altLang="en-US" dirty="0" smtClean="0"/>
                        <a:t>日野　和政　</a:t>
                      </a:r>
                      <a:endParaRPr kumimoji="1" lang="ja-JP" altLang="en-US" dirty="0"/>
                    </a:p>
                  </a:txBody>
                  <a:tcPr anchor="ctr"/>
                </a:tc>
              </a:tr>
            </a:tbl>
          </a:graphicData>
        </a:graphic>
      </p:graphicFrame>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2</a:t>
            </a:fld>
            <a:endParaRPr kumimoji="1" lang="ja-JP" altLang="en-US" sz="1600" dirty="0"/>
          </a:p>
        </p:txBody>
      </p:sp>
    </p:spTree>
    <p:extLst>
      <p:ext uri="{BB962C8B-B14F-4D97-AF65-F5344CB8AC3E}">
        <p14:creationId xmlns:p14="http://schemas.microsoft.com/office/powerpoint/2010/main" val="3684881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764704"/>
          </a:xfrm>
        </p:spPr>
        <p:txBody>
          <a:bodyPr/>
          <a:lstStyle/>
          <a:p>
            <a:r>
              <a:rPr lang="ja-JP" altLang="en-US" sz="4400" dirty="0">
                <a:solidFill>
                  <a:schemeClr val="tx1"/>
                </a:solidFill>
                <a:effectLst/>
              </a:rPr>
              <a:t>実績</a:t>
            </a:r>
            <a:r>
              <a:rPr lang="ja-JP" altLang="en-US" sz="4400" dirty="0" smtClean="0">
                <a:solidFill>
                  <a:schemeClr val="tx1"/>
                </a:solidFill>
                <a:effectLst/>
              </a:rPr>
              <a:t>と</a:t>
            </a:r>
            <a:r>
              <a:rPr lang="ja-JP" altLang="en-US" sz="4400" dirty="0">
                <a:solidFill>
                  <a:schemeClr val="tx1"/>
                </a:solidFill>
                <a:effectLst/>
              </a:rPr>
              <a:t>計画</a:t>
            </a:r>
            <a:endParaRPr kumimoji="1" lang="ja-JP" altLang="en-US" sz="44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887633019"/>
              </p:ext>
            </p:extLst>
          </p:nvPr>
        </p:nvGraphicFramePr>
        <p:xfrm>
          <a:off x="299129" y="616466"/>
          <a:ext cx="8552943" cy="6063256"/>
        </p:xfrm>
        <a:graphic>
          <a:graphicData uri="http://schemas.openxmlformats.org/drawingml/2006/table">
            <a:tbl>
              <a:tblPr firstRow="1" bandRow="1">
                <a:tableStyleId>{7DF18680-E054-41AD-8BC1-D1AEF772440D}</a:tableStyleId>
              </a:tblPr>
              <a:tblGrid>
                <a:gridCol w="1594520"/>
                <a:gridCol w="943936"/>
                <a:gridCol w="943936"/>
                <a:gridCol w="943936"/>
                <a:gridCol w="943936"/>
                <a:gridCol w="936105"/>
                <a:gridCol w="748858"/>
                <a:gridCol w="748858"/>
                <a:gridCol w="748858"/>
              </a:tblGrid>
              <a:tr h="550824">
                <a:tc rowSpan="2">
                  <a:txBody>
                    <a:bodyPr/>
                    <a:lstStyle/>
                    <a:p>
                      <a:r>
                        <a:rPr kumimoji="1" lang="ja-JP" altLang="en-US" sz="1800" b="0" dirty="0" smtClean="0">
                          <a:solidFill>
                            <a:schemeClr val="bg1"/>
                          </a:solidFill>
                          <a:latin typeface="ＭＳ ゴシック" panose="020B0609070205080204" pitchFamily="49" charset="-128"/>
                          <a:ea typeface="ＭＳ ゴシック" panose="020B0609070205080204" pitchFamily="49" charset="-128"/>
                        </a:rPr>
                        <a:t>実績と今後の計画</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4">
                  <a:txBody>
                    <a:bodyPr/>
                    <a:lstStyle/>
                    <a:p>
                      <a:pPr algn="ctr"/>
                      <a:r>
                        <a:rPr kumimoji="1" lang="ja-JP" altLang="en-US" sz="2400" b="0" dirty="0" smtClean="0">
                          <a:latin typeface="ＭＳ ゴシック" panose="020B0609070205080204" pitchFamily="49" charset="-128"/>
                          <a:ea typeface="ＭＳ ゴシック" panose="020B0609070205080204" pitchFamily="49" charset="-128"/>
                        </a:rPr>
                        <a:t>実　績</a:t>
                      </a:r>
                      <a:endParaRPr kumimoji="1" lang="ja-JP" altLang="en-US" sz="2400"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gridSpan="4">
                  <a:txBody>
                    <a:bodyPr/>
                    <a:lstStyle/>
                    <a:p>
                      <a:pPr algn="ctr"/>
                      <a:r>
                        <a:rPr kumimoji="1" lang="ja-JP" altLang="en-US" sz="2400" b="0" dirty="0" smtClean="0">
                          <a:latin typeface="ＭＳ ゴシック" panose="020B0609070205080204" pitchFamily="49" charset="-128"/>
                          <a:ea typeface="ＭＳ ゴシック" panose="020B0609070205080204" pitchFamily="49" charset="-128"/>
                        </a:rPr>
                        <a:t>計画（予定）</a:t>
                      </a:r>
                      <a:endParaRPr kumimoji="1" lang="ja-JP" altLang="en-US" sz="2400"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pPr algn="ct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r h="551425">
                <a:tc vMerge="1">
                  <a:txBody>
                    <a:bodyPr/>
                    <a:lstStyle/>
                    <a:p>
                      <a:endParaRPr kumimoji="1" lang="ja-JP" altLang="en-US" dirty="0"/>
                    </a:p>
                  </a:txBody>
                  <a:tcP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2012</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2013</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2014</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2015</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2016</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gridSpan="3">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2017</a:t>
                      </a:r>
                      <a:r>
                        <a:rPr kumimoji="1" lang="ja-JP" altLang="en-US" sz="1800" dirty="0" smtClean="0">
                          <a:latin typeface="ＭＳ ゴシック" panose="020B0609070205080204" pitchFamily="49" charset="-128"/>
                          <a:ea typeface="ＭＳ ゴシック" panose="020B0609070205080204" pitchFamily="49" charset="-128"/>
                        </a:rPr>
                        <a:t>～</a:t>
                      </a:r>
                      <a:r>
                        <a:rPr kumimoji="1" lang="en-US" altLang="ja-JP" sz="1800" dirty="0" smtClean="0">
                          <a:latin typeface="ＭＳ ゴシック" panose="020B0609070205080204" pitchFamily="49" charset="-128"/>
                          <a:ea typeface="ＭＳ ゴシック" panose="020B0609070205080204" pitchFamily="49" charset="-128"/>
                        </a:rPr>
                        <a:t>2021</a:t>
                      </a:r>
                    </a:p>
                    <a:p>
                      <a:pPr algn="ctr"/>
                      <a:r>
                        <a:rPr kumimoji="1" lang="ja-JP" altLang="en-US" sz="1800" dirty="0" smtClean="0">
                          <a:latin typeface="ＭＳ ゴシック" panose="020B0609070205080204" pitchFamily="49" charset="-128"/>
                          <a:ea typeface="ＭＳ ゴシック" panose="020B0609070205080204" pitchFamily="49" charset="-128"/>
                        </a:rPr>
                        <a:t>（５年間）</a:t>
                      </a:r>
                      <a:endParaRPr kumimoji="1" lang="ja-JP" altLang="en-US" sz="18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tc>
              </a:tr>
              <a:tr h="1234847">
                <a:tc>
                  <a:txBody>
                    <a:bodyPr/>
                    <a:lstStyle/>
                    <a:p>
                      <a:pPr algn="ctr"/>
                      <a:r>
                        <a:rPr kumimoji="1" lang="ja-JP" altLang="en-US" b="0" i="1" dirty="0" smtClean="0">
                          <a:solidFill>
                            <a:schemeClr val="bg1"/>
                          </a:solidFill>
                          <a:latin typeface="ＭＳ ゴシック" panose="020B0609070205080204" pitchFamily="49" charset="-128"/>
                          <a:ea typeface="ＭＳ ゴシック" panose="020B0609070205080204" pitchFamily="49" charset="-128"/>
                        </a:rPr>
                        <a:t>通学路の危険箇所マップ</a:t>
                      </a:r>
                      <a:endParaRPr kumimoji="1" lang="ja-JP" altLang="en-US" b="0"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5</a:t>
                      </a:r>
                    </a:p>
                    <a:p>
                      <a:pPr algn="ctr"/>
                      <a:r>
                        <a:rPr kumimoji="1" lang="ja-JP" altLang="en-US" sz="1800" dirty="0" smtClean="0">
                          <a:latin typeface="ＭＳ ゴシック" panose="020B0609070205080204" pitchFamily="49" charset="-128"/>
                          <a:ea typeface="ＭＳ ゴシック" panose="020B0609070205080204" pitchFamily="49" charset="-128"/>
                        </a:rPr>
                        <a:t>小学校</a:t>
                      </a:r>
                      <a:endParaRPr kumimoji="1" lang="en-US" altLang="ja-JP" sz="1800" dirty="0" smtClean="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5</a:t>
                      </a:r>
                    </a:p>
                    <a:p>
                      <a:pPr algn="ctr"/>
                      <a:r>
                        <a:rPr kumimoji="1" lang="ja-JP" altLang="en-US" sz="1800" dirty="0" smtClean="0">
                          <a:latin typeface="ＭＳ ゴシック" panose="020B0609070205080204" pitchFamily="49" charset="-128"/>
                          <a:ea typeface="ＭＳ ゴシック" panose="020B0609070205080204" pitchFamily="49" charset="-128"/>
                        </a:rPr>
                        <a:t>小学校</a:t>
                      </a:r>
                      <a:endParaRPr kumimoji="1" lang="en-US" altLang="ja-JP" sz="1800" dirty="0" smtClean="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5</a:t>
                      </a:r>
                    </a:p>
                    <a:p>
                      <a:pPr algn="ctr"/>
                      <a:r>
                        <a:rPr kumimoji="1" lang="ja-JP" altLang="en-US" sz="1800" dirty="0" smtClean="0">
                          <a:latin typeface="ＭＳ ゴシック" panose="020B0609070205080204" pitchFamily="49" charset="-128"/>
                          <a:ea typeface="ＭＳ ゴシック" panose="020B0609070205080204" pitchFamily="49" charset="-128"/>
                        </a:rPr>
                        <a:t>小学校</a:t>
                      </a:r>
                      <a:endParaRPr kumimoji="1" lang="en-US" altLang="ja-JP" sz="1800" dirty="0" smtClean="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5</a:t>
                      </a:r>
                    </a:p>
                    <a:p>
                      <a:pPr algn="ctr"/>
                      <a:r>
                        <a:rPr kumimoji="1" lang="ja-JP" altLang="en-US" sz="1800" dirty="0" smtClean="0">
                          <a:latin typeface="ＭＳ ゴシック" panose="020B0609070205080204" pitchFamily="49" charset="-128"/>
                          <a:ea typeface="ＭＳ ゴシック" panose="020B0609070205080204" pitchFamily="49" charset="-128"/>
                        </a:rPr>
                        <a:t>小学校</a:t>
                      </a:r>
                      <a:endParaRPr kumimoji="1" lang="en-US" altLang="ja-JP" sz="1800" dirty="0" smtClean="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r>
              <a:tr h="1152128">
                <a:tc>
                  <a:txBody>
                    <a:bodyPr/>
                    <a:lstStyle/>
                    <a:p>
                      <a:pPr algn="ctr"/>
                      <a:r>
                        <a:rPr kumimoji="1" lang="ja-JP" altLang="en-US" b="0" i="1" dirty="0" smtClean="0">
                          <a:solidFill>
                            <a:schemeClr val="bg1"/>
                          </a:solidFill>
                          <a:latin typeface="ＭＳ ゴシック" panose="020B0609070205080204" pitchFamily="49" charset="-128"/>
                          <a:ea typeface="ＭＳ ゴシック" panose="020B0609070205080204" pitchFamily="49" charset="-128"/>
                        </a:rPr>
                        <a:t>危険把握数</a:t>
                      </a:r>
                      <a:r>
                        <a:rPr kumimoji="1" lang="en-US" altLang="ja-JP" b="0" i="1"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b="0" i="1" dirty="0" smtClean="0">
                          <a:solidFill>
                            <a:schemeClr val="bg1"/>
                          </a:solidFill>
                          <a:latin typeface="ＭＳ ゴシック" panose="020B0609070205080204" pitchFamily="49" charset="-128"/>
                          <a:ea typeface="ＭＳ ゴシック" panose="020B0609070205080204" pitchFamily="49" charset="-128"/>
                        </a:rPr>
                        <a:t>累計）</a:t>
                      </a:r>
                      <a:endParaRPr kumimoji="1" lang="ja-JP" altLang="en-US" b="0"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72</a:t>
                      </a:r>
                    </a:p>
                    <a:p>
                      <a:pPr algn="ctr"/>
                      <a:r>
                        <a:rPr kumimoji="1" lang="ja-JP" altLang="en-US" sz="1800" dirty="0" smtClean="0">
                          <a:latin typeface="ＭＳ ゴシック" panose="020B0609070205080204" pitchFamily="49" charset="-128"/>
                          <a:ea typeface="ＭＳ ゴシック" panose="020B0609070205080204" pitchFamily="49" charset="-128"/>
                        </a:rPr>
                        <a:t>箇所</a:t>
                      </a:r>
                      <a:endParaRPr kumimoji="1" lang="en-US" altLang="ja-JP" sz="1800" dirty="0" smtClean="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80</a:t>
                      </a:r>
                    </a:p>
                    <a:p>
                      <a:pPr algn="ctr"/>
                      <a:r>
                        <a:rPr kumimoji="1" lang="ja-JP" altLang="en-US" dirty="0" smtClean="0">
                          <a:latin typeface="ＭＳ ゴシック" panose="020B0609070205080204" pitchFamily="49" charset="-128"/>
                          <a:ea typeface="ＭＳ ゴシック" panose="020B0609070205080204" pitchFamily="49" charset="-128"/>
                        </a:rPr>
                        <a:t>箇所</a:t>
                      </a:r>
                      <a:endParaRPr kumimoji="1" lang="en-US" altLang="ja-JP" dirty="0" smtClean="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91</a:t>
                      </a:r>
                    </a:p>
                    <a:p>
                      <a:pPr algn="ctr"/>
                      <a:r>
                        <a:rPr kumimoji="1" lang="ja-JP" altLang="en-US" dirty="0" smtClean="0">
                          <a:latin typeface="ＭＳ ゴシック" panose="020B0609070205080204" pitchFamily="49" charset="-128"/>
                          <a:ea typeface="ＭＳ ゴシック" panose="020B0609070205080204" pitchFamily="49" charset="-128"/>
                        </a:rPr>
                        <a:t>箇所</a:t>
                      </a:r>
                      <a:endParaRPr kumimoji="1" lang="en-US" altLang="ja-JP" dirty="0" smtClean="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97</a:t>
                      </a:r>
                    </a:p>
                    <a:p>
                      <a:pPr algn="ctr"/>
                      <a:r>
                        <a:rPr kumimoji="1" lang="ja-JP" altLang="en-US" dirty="0" smtClean="0">
                          <a:latin typeface="ＭＳ ゴシック" panose="020B0609070205080204" pitchFamily="49" charset="-128"/>
                          <a:ea typeface="ＭＳ ゴシック" panose="020B0609070205080204" pitchFamily="49" charset="-128"/>
                        </a:rPr>
                        <a:t>箇所</a:t>
                      </a:r>
                      <a:endParaRPr kumimoji="1" lang="en-US" altLang="ja-JP" dirty="0" smtClean="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r>
              <a:tr h="1008112">
                <a:tc>
                  <a:txBody>
                    <a:bodyPr/>
                    <a:lstStyle/>
                    <a:p>
                      <a:pPr algn="ctr"/>
                      <a:r>
                        <a:rPr kumimoji="1" lang="ja-JP" altLang="en-US" b="0" i="1" dirty="0" smtClean="0">
                          <a:solidFill>
                            <a:schemeClr val="bg1"/>
                          </a:solidFill>
                          <a:latin typeface="ＭＳ ゴシック" panose="020B0609070205080204" pitchFamily="49" charset="-128"/>
                          <a:ea typeface="ＭＳ ゴシック" panose="020B0609070205080204" pitchFamily="49" charset="-128"/>
                        </a:rPr>
                        <a:t>通学パトロール隊員数</a:t>
                      </a:r>
                      <a:endParaRPr kumimoji="1" lang="ja-JP" altLang="en-US" b="0"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392</a:t>
                      </a:r>
                    </a:p>
                    <a:p>
                      <a:pPr algn="ctr"/>
                      <a:r>
                        <a:rPr kumimoji="1" lang="ja-JP" altLang="en-US" dirty="0" smtClean="0">
                          <a:latin typeface="ＭＳ ゴシック" panose="020B0609070205080204" pitchFamily="49" charset="-128"/>
                          <a:ea typeface="ＭＳ ゴシック" panose="020B0609070205080204" pitchFamily="49" charset="-128"/>
                        </a:rPr>
                        <a:t>人</a:t>
                      </a:r>
                      <a:endParaRPr kumimoji="1" lang="en-US" altLang="ja-JP" dirty="0" smtClean="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390</a:t>
                      </a:r>
                    </a:p>
                    <a:p>
                      <a:pPr algn="ctr"/>
                      <a:r>
                        <a:rPr kumimoji="1" lang="ja-JP" altLang="en-US" dirty="0" smtClean="0">
                          <a:latin typeface="ＭＳ ゴシック" panose="020B0609070205080204" pitchFamily="49" charset="-128"/>
                          <a:ea typeface="ＭＳ ゴシック" panose="020B0609070205080204" pitchFamily="49" charset="-128"/>
                        </a:rPr>
                        <a:t>人</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341</a:t>
                      </a:r>
                    </a:p>
                    <a:p>
                      <a:pPr algn="ctr"/>
                      <a:r>
                        <a:rPr kumimoji="1" lang="ja-JP" altLang="en-US" dirty="0" smtClean="0">
                          <a:latin typeface="ＭＳ ゴシック" panose="020B0609070205080204" pitchFamily="49" charset="-128"/>
                          <a:ea typeface="ＭＳ ゴシック" panose="020B0609070205080204" pitchFamily="49" charset="-128"/>
                        </a:rPr>
                        <a:t>人</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332</a:t>
                      </a:r>
                    </a:p>
                    <a:p>
                      <a:pPr algn="ctr"/>
                      <a:r>
                        <a:rPr kumimoji="1" lang="ja-JP" altLang="en-US" dirty="0" smtClean="0">
                          <a:latin typeface="ＭＳ ゴシック" panose="020B0609070205080204" pitchFamily="49" charset="-128"/>
                          <a:ea typeface="ＭＳ ゴシック" panose="020B0609070205080204" pitchFamily="49" charset="-128"/>
                        </a:rPr>
                        <a:t>人</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r>
              <a:tr h="313697">
                <a:tc rowSpan="4">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対策委員会の関わり</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r h="379985">
                <a:tc vMerge="1">
                  <a:txBody>
                    <a:bodyPr/>
                    <a:lstStyle/>
                    <a:p>
                      <a:endParaRPr kumimoji="1" lang="ja-JP" altLang="en-US"/>
                    </a:p>
                  </a:txBody>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a:p>
                  </a:txBody>
                  <a:tcPr/>
                </a:tc>
                <a:tc hMerge="1">
                  <a:txBody>
                    <a:bodyPr/>
                    <a:lstStyle/>
                    <a:p>
                      <a:endParaRPr kumimoji="1" lang="ja-JP" altLang="en-US"/>
                    </a:p>
                  </a:txBody>
                  <a:tcPr/>
                </a:tc>
              </a:tr>
              <a:tr h="288032">
                <a:tc vMerge="1">
                  <a:txBody>
                    <a:bodyPr/>
                    <a:lstStyle/>
                    <a:p>
                      <a:endParaRPr kumimoji="1" lang="ja-JP" altLang="en-US"/>
                    </a:p>
                  </a:txBody>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a:p>
                  </a:txBody>
                  <a:tcPr/>
                </a:tc>
                <a:tc hMerge="1">
                  <a:txBody>
                    <a:bodyPr/>
                    <a:lstStyle/>
                    <a:p>
                      <a:endParaRPr kumimoji="1" lang="ja-JP" altLang="en-US"/>
                    </a:p>
                  </a:txBody>
                  <a:tcPr/>
                </a:tc>
              </a:tr>
              <a:tr h="210304">
                <a:tc vMerge="1">
                  <a:txBody>
                    <a:bodyPr/>
                    <a:lstStyle/>
                    <a:p>
                      <a:endParaRPr kumimoji="1" lang="ja-JP" altLang="en-US"/>
                    </a:p>
                  </a:txBody>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bl>
          </a:graphicData>
        </a:graphic>
      </p:graphicFrame>
      <p:cxnSp>
        <p:nvCxnSpPr>
          <p:cNvPr id="7" name="直線コネクタ 6"/>
          <p:cNvCxnSpPr/>
          <p:nvPr/>
        </p:nvCxnSpPr>
        <p:spPr>
          <a:xfrm>
            <a:off x="2057525" y="1988840"/>
            <a:ext cx="129614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356187" y="1876182"/>
            <a:ext cx="670669"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9" name="直線コネクタ 8"/>
          <p:cNvCxnSpPr/>
          <p:nvPr/>
        </p:nvCxnSpPr>
        <p:spPr>
          <a:xfrm>
            <a:off x="4026856" y="2010828"/>
            <a:ext cx="1399481" cy="0"/>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724128" y="1988840"/>
            <a:ext cx="710984" cy="21988"/>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6435112" y="1876182"/>
            <a:ext cx="697010"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15" name="直線コネクタ 14"/>
          <p:cNvCxnSpPr/>
          <p:nvPr/>
        </p:nvCxnSpPr>
        <p:spPr>
          <a:xfrm>
            <a:off x="7164288" y="2010828"/>
            <a:ext cx="1687996" cy="0"/>
          </a:xfrm>
          <a:prstGeom prst="line">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903217" y="5899534"/>
            <a:ext cx="6840761" cy="369332"/>
          </a:xfrm>
          <a:prstGeom prst="rect">
            <a:avLst/>
          </a:prstGeom>
          <a:noFill/>
          <a:ln w="12700" cmpd="sng">
            <a:noFill/>
          </a:ln>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●通学パトロール隊への勧誘、協力、キャップやベストの配布</a:t>
            </a:r>
            <a:endParaRPr kumimoji="1" lang="ja-JP" altLang="en-US" dirty="0">
              <a:latin typeface="ＭＳ ゴシック" panose="020B0609070205080204" pitchFamily="49" charset="-128"/>
              <a:ea typeface="ＭＳ ゴシック" panose="020B0609070205080204" pitchFamily="49" charset="-128"/>
            </a:endParaRPr>
          </a:p>
        </p:txBody>
      </p:sp>
      <p:sp>
        <p:nvSpPr>
          <p:cNvPr id="17" name="テキスト ボックス 16"/>
          <p:cNvSpPr txBox="1"/>
          <p:nvPr/>
        </p:nvSpPr>
        <p:spPr>
          <a:xfrm>
            <a:off x="4306073" y="5516232"/>
            <a:ext cx="4536503"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●通学路交通安全プログラムの評価・検証</a:t>
            </a:r>
            <a:endParaRPr kumimoji="1" lang="ja-JP" altLang="en-US" dirty="0">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1903218" y="5171873"/>
            <a:ext cx="5257415"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●学校にマップ作成依頼・通学路確認</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19" name="直線コネクタ 18"/>
          <p:cNvCxnSpPr/>
          <p:nvPr/>
        </p:nvCxnSpPr>
        <p:spPr>
          <a:xfrm>
            <a:off x="5724128" y="3212976"/>
            <a:ext cx="659607"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435112" y="3076167"/>
            <a:ext cx="697010"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21" name="直線コネクタ 20"/>
          <p:cNvCxnSpPr/>
          <p:nvPr/>
        </p:nvCxnSpPr>
        <p:spPr>
          <a:xfrm>
            <a:off x="7168187" y="3215568"/>
            <a:ext cx="1575792" cy="0"/>
          </a:xfrm>
          <a:prstGeom prst="line">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5775505" y="4365104"/>
            <a:ext cx="659607"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6529106" y="4207597"/>
            <a:ext cx="697010"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27" name="直線コネクタ 26"/>
          <p:cNvCxnSpPr/>
          <p:nvPr/>
        </p:nvCxnSpPr>
        <p:spPr>
          <a:xfrm>
            <a:off x="7276492" y="4365104"/>
            <a:ext cx="1530527" cy="0"/>
          </a:xfrm>
          <a:prstGeom prst="line">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341302" y="6262249"/>
            <a:ext cx="4339305"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●街頭あいさつ運動の実施とアンケート</a:t>
            </a:r>
            <a:endParaRPr kumimoji="1" lang="ja-JP" altLang="en-US" dirty="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481633" y="6376243"/>
            <a:ext cx="561975" cy="365125"/>
          </a:xfrm>
        </p:spPr>
        <p:txBody>
          <a:bodyPr/>
          <a:lstStyle/>
          <a:p>
            <a:fld id="{D2D8002D-B5B0-4BAC-B1F6-782DDCCE6D9C}" type="slidenum">
              <a:rPr kumimoji="1" lang="ja-JP" altLang="en-US" sz="1600" smtClean="0"/>
              <a:t>20</a:t>
            </a:fld>
            <a:endParaRPr kumimoji="1" lang="ja-JP" altLang="en-US" sz="1600" dirty="0"/>
          </a:p>
        </p:txBody>
      </p:sp>
    </p:spTree>
    <p:extLst>
      <p:ext uri="{BB962C8B-B14F-4D97-AF65-F5344CB8AC3E}">
        <p14:creationId xmlns:p14="http://schemas.microsoft.com/office/powerpoint/2010/main" val="2244069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107504" y="0"/>
            <a:ext cx="9036496" cy="764704"/>
          </a:xfrm>
        </p:spPr>
        <p:txBody>
          <a:bodyPr/>
          <a:lstStyle/>
          <a:p>
            <a:r>
              <a:rPr lang="ja-JP" altLang="en-US" sz="3600" dirty="0" smtClean="0">
                <a:solidFill>
                  <a:schemeClr val="tx1"/>
                </a:solidFill>
                <a:effectLst/>
              </a:rPr>
              <a:t>プログラム評価結果（短期・中期・長期）</a:t>
            </a:r>
            <a:endParaRPr kumimoji="1" lang="ja-JP" altLang="en-US" sz="3600" dirty="0">
              <a:solidFill>
                <a:schemeClr val="tx1"/>
              </a:solidFill>
              <a:effectLst/>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756618736"/>
              </p:ext>
            </p:extLst>
          </p:nvPr>
        </p:nvGraphicFramePr>
        <p:xfrm>
          <a:off x="457200" y="1544018"/>
          <a:ext cx="8229600" cy="1854200"/>
        </p:xfrm>
        <a:graphic>
          <a:graphicData uri="http://schemas.openxmlformats.org/drawingml/2006/table">
            <a:tbl>
              <a:tblPr firstRow="1" bandRow="1">
                <a:tableStyleId>{7DF18680-E054-41AD-8BC1-D1AEF772440D}</a:tableStyleId>
              </a:tblPr>
              <a:tblGrid>
                <a:gridCol w="1371600"/>
                <a:gridCol w="1879104"/>
                <a:gridCol w="1244724"/>
                <a:gridCol w="1244724"/>
                <a:gridCol w="1244724"/>
                <a:gridCol w="1244724"/>
              </a:tblGrid>
              <a:tr h="370840">
                <a:tc gridSpan="6">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表⑪　通学路危険箇所マップ整備数と危険箇所把握数及び対策済数</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a:p>
                  </a:txBody>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dirty="0"/>
                    </a:p>
                  </a:txBody>
                  <a:tcPr>
                    <a:noFill/>
                  </a:tcPr>
                </a:tc>
                <a:tc hMerge="1">
                  <a:txBody>
                    <a:bodyPr/>
                    <a:lstStyle/>
                    <a:p>
                      <a:endParaRPr kumimoji="1" lang="ja-JP" altLang="en-US"/>
                    </a:p>
                  </a:txBody>
                  <a:tcPr/>
                </a:tc>
              </a:tr>
              <a:tr h="370840">
                <a:tc>
                  <a:txBody>
                    <a:bodyPr/>
                    <a:lstStyle/>
                    <a:p>
                      <a:pPr algn="l"/>
                      <a:r>
                        <a:rPr kumimoji="1" lang="ja-JP" altLang="en-US" dirty="0" smtClean="0">
                          <a:solidFill>
                            <a:srgbClr val="1419EC"/>
                          </a:solidFill>
                          <a:latin typeface="ＭＳ ゴシック" panose="020B0609070205080204" pitchFamily="49" charset="-128"/>
                          <a:ea typeface="ＭＳ ゴシック" panose="020B0609070205080204" pitchFamily="49" charset="-128"/>
                        </a:rPr>
                        <a:t>短期</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区分</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chemeClr val="accent5">
                        <a:lumMod val="60000"/>
                        <a:lumOff val="40000"/>
                      </a:schemeClr>
                    </a:solidFill>
                  </a:tcPr>
                </a:tc>
                <a:tc>
                  <a:txBody>
                    <a:bodyPr/>
                    <a:lstStyle/>
                    <a:p>
                      <a:pPr algn="ctr"/>
                      <a:r>
                        <a:rPr kumimoji="1" lang="en-US" altLang="ja-JP" b="0" dirty="0" smtClean="0">
                          <a:solidFill>
                            <a:schemeClr val="bg1"/>
                          </a:solidFill>
                          <a:latin typeface="ＭＳ ゴシック" panose="020B0609070205080204" pitchFamily="49" charset="-128"/>
                          <a:ea typeface="ＭＳ ゴシック" panose="020B0609070205080204" pitchFamily="49" charset="-128"/>
                        </a:rPr>
                        <a:t>2012</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chemeClr val="accent5">
                        <a:lumMod val="60000"/>
                        <a:lumOff val="40000"/>
                      </a:schemeClr>
                    </a:solidFill>
                  </a:tcPr>
                </a:tc>
                <a:tc>
                  <a:txBody>
                    <a:bodyPr/>
                    <a:lstStyle/>
                    <a:p>
                      <a:pPr algn="ctr"/>
                      <a:r>
                        <a:rPr kumimoji="1" lang="en-US" altLang="ja-JP" b="0" dirty="0" smtClean="0">
                          <a:solidFill>
                            <a:schemeClr val="bg1"/>
                          </a:solidFill>
                          <a:latin typeface="ＭＳ ゴシック" panose="020B0609070205080204" pitchFamily="49" charset="-128"/>
                          <a:ea typeface="ＭＳ ゴシック" panose="020B0609070205080204" pitchFamily="49" charset="-128"/>
                        </a:rPr>
                        <a:t>2013</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chemeClr val="accent5">
                        <a:lumMod val="60000"/>
                        <a:lumOff val="40000"/>
                      </a:schemeClr>
                    </a:solidFill>
                  </a:tcPr>
                </a:tc>
                <a:tc>
                  <a:txBody>
                    <a:bodyPr/>
                    <a:lstStyle/>
                    <a:p>
                      <a:pPr algn="ctr"/>
                      <a:r>
                        <a:rPr kumimoji="1" lang="en-US" altLang="ja-JP" dirty="0" smtClean="0">
                          <a:solidFill>
                            <a:schemeClr val="bg1"/>
                          </a:solidFill>
                          <a:latin typeface="ＭＳ ゴシック" panose="020B0609070205080204" pitchFamily="49" charset="-128"/>
                          <a:ea typeface="ＭＳ ゴシック" panose="020B0609070205080204" pitchFamily="49" charset="-128"/>
                        </a:rPr>
                        <a:t>2014</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chemeClr val="accent5">
                        <a:lumMod val="60000"/>
                        <a:lumOff val="40000"/>
                      </a:schemeClr>
                    </a:solidFill>
                  </a:tcPr>
                </a:tc>
                <a:tc>
                  <a:txBody>
                    <a:bodyPr/>
                    <a:lstStyle/>
                    <a:p>
                      <a:pPr algn="ctr"/>
                      <a:r>
                        <a:rPr kumimoji="1" lang="en-US" altLang="ja-JP" dirty="0" smtClean="0">
                          <a:solidFill>
                            <a:schemeClr val="bg1"/>
                          </a:solidFill>
                          <a:latin typeface="ＭＳ ゴシック" panose="020B0609070205080204" pitchFamily="49" charset="-128"/>
                          <a:ea typeface="ＭＳ ゴシック" panose="020B0609070205080204" pitchFamily="49" charset="-128"/>
                        </a:rPr>
                        <a:t>2015</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chemeClr val="accent5">
                        <a:lumMod val="60000"/>
                        <a:lumOff val="40000"/>
                      </a:schemeClr>
                    </a:solidFill>
                  </a:tcPr>
                </a:tc>
              </a:tr>
              <a:tr h="37084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整備数</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危険箇所把握数</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9DD33D"/>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72</a:t>
                      </a:r>
                      <a:r>
                        <a:rPr kumimoji="1" lang="ja-JP" altLang="en-US" dirty="0" smtClean="0">
                          <a:latin typeface="ＭＳ ゴシック" panose="020B0609070205080204" pitchFamily="49" charset="-128"/>
                          <a:ea typeface="ＭＳ ゴシック" panose="020B0609070205080204" pitchFamily="49" charset="-128"/>
                        </a:rPr>
                        <a:t> 箇所</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80</a:t>
                      </a:r>
                      <a:r>
                        <a:rPr kumimoji="1" lang="ja-JP" altLang="en-US" dirty="0" smtClean="0">
                          <a:latin typeface="ＭＳ ゴシック" panose="020B0609070205080204" pitchFamily="49" charset="-128"/>
                          <a:ea typeface="ＭＳ ゴシック" panose="020B0609070205080204" pitchFamily="49" charset="-128"/>
                        </a:rPr>
                        <a:t> 箇所</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91</a:t>
                      </a:r>
                      <a:r>
                        <a:rPr kumimoji="1" lang="ja-JP" altLang="en-US" dirty="0" smtClean="0">
                          <a:latin typeface="ＭＳ ゴシック" panose="020B0609070205080204" pitchFamily="49" charset="-128"/>
                          <a:ea typeface="ＭＳ ゴシック" panose="020B0609070205080204" pitchFamily="49" charset="-128"/>
                        </a:rPr>
                        <a:t> 箇所</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rgbClr val="FF0000"/>
                          </a:solidFill>
                          <a:latin typeface="ＭＳ ゴシック" panose="020B0609070205080204" pitchFamily="49" charset="-128"/>
                          <a:ea typeface="ＭＳ ゴシック" panose="020B0609070205080204" pitchFamily="49" charset="-128"/>
                        </a:rPr>
                        <a:t>97</a:t>
                      </a:r>
                      <a:r>
                        <a:rPr kumimoji="1" lang="ja-JP" altLang="en-US" dirty="0" smtClean="0">
                          <a:solidFill>
                            <a:srgbClr val="FF0000"/>
                          </a:solidFill>
                          <a:latin typeface="ＭＳ ゴシック" panose="020B0609070205080204" pitchFamily="49" charset="-128"/>
                          <a:ea typeface="ＭＳ ゴシック" panose="020B0609070205080204" pitchFamily="49" charset="-128"/>
                        </a:rPr>
                        <a:t> 箇所</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a:txBody>
                  <a:tcPr/>
                </a:tc>
              </a:tr>
              <a:tr h="370840">
                <a:tc>
                  <a:txBody>
                    <a:bodyPr/>
                    <a:lstStyle/>
                    <a:p>
                      <a:pPr algn="ctr"/>
                      <a:r>
                        <a:rPr kumimoji="1" lang="ja-JP" altLang="en-US" dirty="0" smtClean="0">
                          <a:solidFill>
                            <a:schemeClr val="tx1"/>
                          </a:solidFill>
                          <a:latin typeface="ＭＳ ゴシック" panose="020B0609070205080204" pitchFamily="49" charset="-128"/>
                          <a:ea typeface="ＭＳ ゴシック" panose="020B0609070205080204" pitchFamily="49" charset="-128"/>
                        </a:rPr>
                        <a:t>５小学校</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うち対策済数</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9DD33D"/>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3</a:t>
                      </a:r>
                      <a:r>
                        <a:rPr kumimoji="1" lang="ja-JP" altLang="en-US" dirty="0" smtClean="0">
                          <a:latin typeface="ＭＳ ゴシック" panose="020B0609070205080204" pitchFamily="49" charset="-128"/>
                          <a:ea typeface="ＭＳ ゴシック" panose="020B0609070205080204" pitchFamily="49" charset="-128"/>
                        </a:rPr>
                        <a:t> 箇所</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9</a:t>
                      </a:r>
                      <a:r>
                        <a:rPr kumimoji="1" lang="ja-JP" altLang="en-US" dirty="0" smtClean="0">
                          <a:latin typeface="ＭＳ ゴシック" panose="020B0609070205080204" pitchFamily="49" charset="-128"/>
                          <a:ea typeface="ＭＳ ゴシック" panose="020B0609070205080204" pitchFamily="49" charset="-128"/>
                        </a:rPr>
                        <a:t> 箇所</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16</a:t>
                      </a:r>
                      <a:r>
                        <a:rPr kumimoji="1" lang="ja-JP" altLang="en-US" dirty="0" smtClean="0">
                          <a:latin typeface="ＭＳ ゴシック" panose="020B0609070205080204" pitchFamily="49" charset="-128"/>
                          <a:ea typeface="ＭＳ ゴシック" panose="020B0609070205080204" pitchFamily="49" charset="-128"/>
                        </a:rPr>
                        <a:t> 箇所</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rgbClr val="FF0000"/>
                          </a:solidFill>
                          <a:latin typeface="ＭＳ ゴシック" panose="020B0609070205080204" pitchFamily="49" charset="-128"/>
                          <a:ea typeface="ＭＳ ゴシック" panose="020B0609070205080204" pitchFamily="49" charset="-128"/>
                        </a:rPr>
                        <a:t>17</a:t>
                      </a:r>
                      <a:r>
                        <a:rPr kumimoji="1" lang="ja-JP" altLang="en-US" dirty="0" smtClean="0">
                          <a:solidFill>
                            <a:srgbClr val="FF0000"/>
                          </a:solidFill>
                          <a:latin typeface="ＭＳ ゴシック" panose="020B0609070205080204" pitchFamily="49" charset="-128"/>
                          <a:ea typeface="ＭＳ ゴシック" panose="020B0609070205080204" pitchFamily="49" charset="-128"/>
                        </a:rPr>
                        <a:t> 箇所</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a:txBody>
                  <a:tcPr/>
                </a:tc>
              </a:tr>
              <a:tr h="370840">
                <a:tc gridSpan="6">
                  <a:txBody>
                    <a:bodyPr/>
                    <a:lstStyle/>
                    <a:p>
                      <a:r>
                        <a:rPr kumimoji="1" lang="ja-JP" altLang="en-US" sz="1400" dirty="0" smtClean="0">
                          <a:latin typeface="ＭＳ ゴシック" panose="020B0609070205080204" pitchFamily="49" charset="-128"/>
                          <a:ea typeface="ＭＳ ゴシック" panose="020B0609070205080204" pitchFamily="49" charset="-128"/>
                        </a:rPr>
                        <a:t>出典：学校教育課調べ</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r>
            </a:tbl>
          </a:graphicData>
        </a:graphic>
      </p:graphicFrame>
      <p:sp>
        <p:nvSpPr>
          <p:cNvPr id="6" name="テキスト ボックス 5"/>
          <p:cNvSpPr txBox="1"/>
          <p:nvPr/>
        </p:nvSpPr>
        <p:spPr>
          <a:xfrm>
            <a:off x="395536" y="620688"/>
            <a:ext cx="8352928" cy="923330"/>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　</a:t>
            </a:r>
            <a:r>
              <a:rPr lang="ja-JP" altLang="en-US" dirty="0">
                <a:latin typeface="ＭＳ ゴシック" panose="020B0609070205080204" pitchFamily="49" charset="-128"/>
                <a:ea typeface="ＭＳ ゴシック" panose="020B0609070205080204" pitchFamily="49" charset="-128"/>
              </a:rPr>
              <a:t>通学</a:t>
            </a:r>
            <a:r>
              <a:rPr lang="ja-JP" altLang="en-US" dirty="0" smtClean="0">
                <a:latin typeface="ＭＳ ゴシック" panose="020B0609070205080204" pitchFamily="49" charset="-128"/>
                <a:ea typeface="ＭＳ ゴシック" panose="020B0609070205080204" pitchFamily="49" charset="-128"/>
              </a:rPr>
              <a:t>路危険箇所マップは全学校で</a:t>
            </a:r>
            <a:r>
              <a:rPr lang="ja-JP" altLang="en-US" dirty="0" smtClean="0">
                <a:solidFill>
                  <a:srgbClr val="FF0000"/>
                </a:solidFill>
                <a:latin typeface="ＭＳ ゴシック" panose="020B0609070205080204" pitchFamily="49" charset="-128"/>
                <a:ea typeface="ＭＳ ゴシック" panose="020B0609070205080204" pitchFamily="49" charset="-128"/>
              </a:rPr>
              <a:t>整備済み</a:t>
            </a:r>
            <a:r>
              <a:rPr lang="ja-JP" altLang="en-US" dirty="0" smtClean="0">
                <a:latin typeface="ＭＳ ゴシック" panose="020B0609070205080204" pitchFamily="49" charset="-128"/>
                <a:ea typeface="ＭＳ ゴシック" panose="020B0609070205080204" pitchFamily="49" charset="-128"/>
              </a:rPr>
              <a:t>。対策済数も増やしている</a:t>
            </a:r>
            <a:endParaRPr kumimoji="1"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学校管理下における負傷件数は年によって</a:t>
            </a:r>
            <a:r>
              <a:rPr lang="ja-JP" altLang="en-US" dirty="0" smtClean="0">
                <a:solidFill>
                  <a:srgbClr val="FF0000"/>
                </a:solidFill>
                <a:latin typeface="ＭＳ ゴシック" panose="020B0609070205080204" pitchFamily="49" charset="-128"/>
                <a:ea typeface="ＭＳ ゴシック" panose="020B0609070205080204" pitchFamily="49" charset="-128"/>
              </a:rPr>
              <a:t>増減を繰り返し</a:t>
            </a:r>
            <a:r>
              <a:rPr lang="ja-JP" altLang="en-US" dirty="0" smtClean="0">
                <a:latin typeface="ＭＳ ゴシック" panose="020B0609070205080204" pitchFamily="49" charset="-128"/>
                <a:ea typeface="ＭＳ ゴシック" panose="020B0609070205080204" pitchFamily="49" charset="-128"/>
              </a:rPr>
              <a:t>ている</a:t>
            </a:r>
            <a:endParaRPr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声かけ事案の発生件数は少ないながらも</a:t>
            </a:r>
            <a:r>
              <a:rPr lang="ja-JP" altLang="en-US" dirty="0" smtClean="0">
                <a:solidFill>
                  <a:srgbClr val="FF0000"/>
                </a:solidFill>
                <a:latin typeface="ＭＳ ゴシック" panose="020B0609070205080204" pitchFamily="49" charset="-128"/>
                <a:ea typeface="ＭＳ ゴシック" panose="020B0609070205080204" pitchFamily="49" charset="-128"/>
              </a:rPr>
              <a:t>毎年発生</a:t>
            </a:r>
            <a:r>
              <a:rPr lang="ja-JP" altLang="en-US" dirty="0" smtClean="0">
                <a:latin typeface="ＭＳ ゴシック" panose="020B0609070205080204" pitchFamily="49" charset="-128"/>
                <a:ea typeface="ＭＳ ゴシック" panose="020B0609070205080204" pitchFamily="49" charset="-128"/>
              </a:rPr>
              <a:t>している</a:t>
            </a:r>
            <a:endParaRPr kumimoji="1" lang="ja-JP" altLang="en-US" dirty="0">
              <a:latin typeface="ＭＳ ゴシック" panose="020B0609070205080204" pitchFamily="49" charset="-128"/>
              <a:ea typeface="ＭＳ ゴシック" panose="020B0609070205080204" pitchFamily="49" charset="-128"/>
            </a:endParaRPr>
          </a:p>
        </p:txBody>
      </p:sp>
      <p:graphicFrame>
        <p:nvGraphicFramePr>
          <p:cNvPr id="8" name="コンテンツ プレースホルダー 6"/>
          <p:cNvGraphicFramePr>
            <a:graphicFrameLocks/>
          </p:cNvGraphicFramePr>
          <p:nvPr>
            <p:extLst>
              <p:ext uri="{D42A27DB-BD31-4B8C-83A1-F6EECF244321}">
                <p14:modId xmlns:p14="http://schemas.microsoft.com/office/powerpoint/2010/main" val="4145119052"/>
              </p:ext>
            </p:extLst>
          </p:nvPr>
        </p:nvGraphicFramePr>
        <p:xfrm>
          <a:off x="457200" y="3356992"/>
          <a:ext cx="8229599" cy="1483360"/>
        </p:xfrm>
        <a:graphic>
          <a:graphicData uri="http://schemas.openxmlformats.org/drawingml/2006/table">
            <a:tbl>
              <a:tblPr firstRow="1" bandRow="1">
                <a:tableStyleId>{7DF18680-E054-41AD-8BC1-D1AEF772440D}</a:tableStyleId>
              </a:tblPr>
              <a:tblGrid>
                <a:gridCol w="1378496"/>
                <a:gridCol w="978729"/>
                <a:gridCol w="978729"/>
                <a:gridCol w="978729"/>
                <a:gridCol w="978729"/>
                <a:gridCol w="978729"/>
                <a:gridCol w="978729"/>
                <a:gridCol w="978729"/>
              </a:tblGrid>
              <a:tr h="370840">
                <a:tc gridSpan="8">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表⑫　小中学校における負傷件数</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oFill/>
                  </a:tcPr>
                </a:tc>
              </a:tr>
              <a:tr h="370840">
                <a:tc>
                  <a:txBody>
                    <a:bodyPr/>
                    <a:lstStyle/>
                    <a:p>
                      <a:pPr algn="l"/>
                      <a:r>
                        <a:rPr kumimoji="1" lang="ja-JP" altLang="en-US" dirty="0" smtClean="0">
                          <a:solidFill>
                            <a:srgbClr val="1419EC"/>
                          </a:solidFill>
                          <a:latin typeface="ＭＳ ゴシック" panose="020B0609070205080204" pitchFamily="49" charset="-128"/>
                          <a:ea typeface="ＭＳ ゴシック" panose="020B0609070205080204" pitchFamily="49" charset="-128"/>
                        </a:rPr>
                        <a:t>中期</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2009</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2010</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2011</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2012</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2013</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2014</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dirty="0" smtClean="0">
                          <a:solidFill>
                            <a:schemeClr val="bg1"/>
                          </a:solidFill>
                          <a:latin typeface="ＭＳ ゴシック" panose="020B0609070205080204" pitchFamily="49" charset="-128"/>
                          <a:ea typeface="ＭＳ ゴシック" panose="020B0609070205080204" pitchFamily="49" charset="-128"/>
                        </a:rPr>
                        <a:t>2015</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7084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件数</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117</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166</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124</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101</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161</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107</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142</a:t>
                      </a:r>
                      <a:endParaRPr kumimoji="1" lang="ja-JP" altLang="en-US" dirty="0">
                        <a:latin typeface="ＭＳ ゴシック" panose="020B0609070205080204" pitchFamily="49" charset="-128"/>
                        <a:ea typeface="ＭＳ ゴシック" panose="020B0609070205080204" pitchFamily="49" charset="-128"/>
                      </a:endParaRPr>
                    </a:p>
                  </a:txBody>
                  <a:tcPr/>
                </a:tc>
              </a:tr>
              <a:tr h="370840">
                <a:tc gridSpan="8">
                  <a:txBody>
                    <a:bodyPr/>
                    <a:lstStyle/>
                    <a:p>
                      <a:r>
                        <a:rPr kumimoji="1" lang="ja-JP" altLang="en-US" sz="1400" dirty="0" smtClean="0">
                          <a:latin typeface="ＭＳ ゴシック" panose="020B0609070205080204" pitchFamily="49" charset="-128"/>
                          <a:ea typeface="ＭＳ ゴシック" panose="020B0609070205080204" pitchFamily="49" charset="-128"/>
                        </a:rPr>
                        <a:t>出典：学校教育課調べ</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bl>
          </a:graphicData>
        </a:graphic>
      </p:graphicFrame>
      <p:graphicFrame>
        <p:nvGraphicFramePr>
          <p:cNvPr id="10" name="コンテンツ プレースホルダー 6"/>
          <p:cNvGraphicFramePr>
            <a:graphicFrameLocks/>
          </p:cNvGraphicFramePr>
          <p:nvPr>
            <p:extLst>
              <p:ext uri="{D42A27DB-BD31-4B8C-83A1-F6EECF244321}">
                <p14:modId xmlns:p14="http://schemas.microsoft.com/office/powerpoint/2010/main" val="3403054244"/>
              </p:ext>
            </p:extLst>
          </p:nvPr>
        </p:nvGraphicFramePr>
        <p:xfrm>
          <a:off x="457200" y="4810277"/>
          <a:ext cx="8229599" cy="1483360"/>
        </p:xfrm>
        <a:graphic>
          <a:graphicData uri="http://schemas.openxmlformats.org/drawingml/2006/table">
            <a:tbl>
              <a:tblPr firstRow="1" bandRow="1">
                <a:tableStyleId>{7DF18680-E054-41AD-8BC1-D1AEF772440D}</a:tableStyleId>
              </a:tblPr>
              <a:tblGrid>
                <a:gridCol w="1378496"/>
                <a:gridCol w="978729"/>
                <a:gridCol w="978729"/>
                <a:gridCol w="978729"/>
                <a:gridCol w="978729"/>
                <a:gridCol w="978729"/>
                <a:gridCol w="978729"/>
                <a:gridCol w="978729"/>
              </a:tblGrid>
              <a:tr h="370840">
                <a:tc gridSpan="8">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表⑬　声かけ事案発生件数</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oFill/>
                  </a:tcPr>
                </a:tc>
              </a:tr>
              <a:tr h="370840">
                <a:tc>
                  <a:txBody>
                    <a:bodyPr/>
                    <a:lstStyle/>
                    <a:p>
                      <a:pPr algn="l"/>
                      <a:r>
                        <a:rPr kumimoji="1" lang="ja-JP" altLang="en-US" dirty="0" smtClean="0">
                          <a:solidFill>
                            <a:srgbClr val="1419EC"/>
                          </a:solidFill>
                          <a:latin typeface="ＭＳ ゴシック" panose="020B0609070205080204" pitchFamily="49" charset="-128"/>
                          <a:ea typeface="ＭＳ ゴシック" panose="020B0609070205080204" pitchFamily="49" charset="-128"/>
                        </a:rPr>
                        <a:t>長期</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2009</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2010</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2011</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2012</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2013</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2014</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dirty="0" smtClean="0">
                          <a:solidFill>
                            <a:schemeClr val="bg1"/>
                          </a:solidFill>
                          <a:latin typeface="ＭＳ ゴシック" panose="020B0609070205080204" pitchFamily="49" charset="-128"/>
                          <a:ea typeface="ＭＳ ゴシック" panose="020B0609070205080204" pitchFamily="49" charset="-128"/>
                        </a:rPr>
                        <a:t>2015</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7084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件数</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rgbClr val="1419EC"/>
                          </a:solidFill>
                          <a:latin typeface="ＭＳ ゴシック" panose="020B0609070205080204" pitchFamily="49" charset="-128"/>
                          <a:ea typeface="ＭＳ ゴシック" panose="020B0609070205080204" pitchFamily="49" charset="-128"/>
                        </a:rPr>
                        <a:t>9</a:t>
                      </a:r>
                      <a:endParaRPr kumimoji="1" lang="ja-JP" altLang="en-US" dirty="0">
                        <a:solidFill>
                          <a:srgbClr val="1419EC"/>
                        </a:solidFill>
                        <a:latin typeface="ＭＳ ゴシック" panose="020B0609070205080204" pitchFamily="49" charset="-128"/>
                        <a:ea typeface="ＭＳ ゴシック" panose="020B0609070205080204" pitchFamily="49" charset="-128"/>
                      </a:endParaRPr>
                    </a:p>
                  </a:txBody>
                  <a:tcPr/>
                </a:tc>
              </a:tr>
              <a:tr h="370840">
                <a:tc gridSpan="8">
                  <a:txBody>
                    <a:bodyPr/>
                    <a:lstStyle/>
                    <a:p>
                      <a:r>
                        <a:rPr kumimoji="1" lang="ja-JP" altLang="en-US" sz="1400" dirty="0" smtClean="0">
                          <a:latin typeface="ＭＳ ゴシック" panose="020B0609070205080204" pitchFamily="49" charset="-128"/>
                          <a:ea typeface="ＭＳ ゴシック" panose="020B0609070205080204" pitchFamily="49" charset="-128"/>
                        </a:rPr>
                        <a:t>出典：伊那警察署　生活安全課</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bl>
          </a:graphicData>
        </a:graphic>
      </p:graphicFrame>
      <p:sp>
        <p:nvSpPr>
          <p:cNvPr id="9" name="テキスト ボックス 8"/>
          <p:cNvSpPr txBox="1"/>
          <p:nvPr/>
        </p:nvSpPr>
        <p:spPr>
          <a:xfrm>
            <a:off x="395536" y="6165304"/>
            <a:ext cx="7719838" cy="369332"/>
          </a:xfrm>
          <a:prstGeom prst="rect">
            <a:avLst/>
          </a:prstGeom>
          <a:noFill/>
        </p:spPr>
        <p:txBody>
          <a:bodyPr wrap="square" rtlCol="0">
            <a:spAutoFit/>
          </a:bodyPr>
          <a:lstStyle/>
          <a:p>
            <a:r>
              <a:rPr kumimoji="1" lang="en-US" altLang="ja-JP" dirty="0" smtClean="0">
                <a:solidFill>
                  <a:srgbClr val="1419EC"/>
                </a:solidFill>
                <a:latin typeface="ＭＳ Ｐゴシック" panose="020B0600070205080204" pitchFamily="50" charset="-128"/>
                <a:ea typeface="ＭＳ Ｐゴシック" panose="020B0600070205080204" pitchFamily="50" charset="-128"/>
              </a:rPr>
              <a:t>※2015</a:t>
            </a:r>
            <a:r>
              <a:rPr kumimoji="1" lang="ja-JP" altLang="en-US" dirty="0" smtClean="0">
                <a:solidFill>
                  <a:srgbClr val="1419EC"/>
                </a:solidFill>
                <a:latin typeface="ＭＳ Ｐゴシック" panose="020B0600070205080204" pitchFamily="50" charset="-128"/>
                <a:ea typeface="ＭＳ Ｐゴシック" panose="020B0600070205080204" pitchFamily="50" charset="-128"/>
              </a:rPr>
              <a:t>年の急増は、強制</a:t>
            </a:r>
            <a:r>
              <a:rPr lang="ja-JP" altLang="en-US" dirty="0">
                <a:solidFill>
                  <a:srgbClr val="1419EC"/>
                </a:solidFill>
                <a:latin typeface="ＭＳ Ｐゴシック" panose="020B0600070205080204" pitchFamily="50" charset="-128"/>
                <a:ea typeface="ＭＳ Ｐゴシック" panose="020B0600070205080204" pitchFamily="50" charset="-128"/>
              </a:rPr>
              <a:t>わいせつ</a:t>
            </a:r>
            <a:r>
              <a:rPr kumimoji="1" lang="ja-JP" altLang="en-US" dirty="0" smtClean="0">
                <a:solidFill>
                  <a:srgbClr val="1419EC"/>
                </a:solidFill>
                <a:latin typeface="ＭＳ Ｐゴシック" panose="020B0600070205080204" pitchFamily="50" charset="-128"/>
                <a:ea typeface="ＭＳ Ｐゴシック" panose="020B0600070205080204" pitchFamily="50" charset="-128"/>
              </a:rPr>
              <a:t>で逮捕された被疑者の余罪数件あり</a:t>
            </a:r>
            <a:endParaRPr kumimoji="1" lang="ja-JP" altLang="en-US" dirty="0">
              <a:solidFill>
                <a:srgbClr val="1419EC"/>
              </a:solidFill>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21</a:t>
            </a:fld>
            <a:endParaRPr kumimoji="1" lang="ja-JP" altLang="en-US" sz="1600" dirty="0"/>
          </a:p>
        </p:txBody>
      </p:sp>
      <p:sp>
        <p:nvSpPr>
          <p:cNvPr id="5" name="星 6 4"/>
          <p:cNvSpPr/>
          <p:nvPr/>
        </p:nvSpPr>
        <p:spPr>
          <a:xfrm>
            <a:off x="7812360" y="5517232"/>
            <a:ext cx="792088" cy="432048"/>
          </a:xfrm>
          <a:prstGeom prst="star6">
            <a:avLst/>
          </a:prstGeom>
          <a:noFill/>
          <a:ln w="63500">
            <a:solidFill>
              <a:srgbClr val="1419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6249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836712"/>
          </a:xfrm>
        </p:spPr>
        <p:txBody>
          <a:bodyPr/>
          <a:lstStyle/>
          <a:p>
            <a:r>
              <a:rPr lang="ja-JP" altLang="en-US" dirty="0">
                <a:solidFill>
                  <a:schemeClr val="tx1"/>
                </a:solidFill>
                <a:effectLst/>
              </a:rPr>
              <a:t>その他</a:t>
            </a:r>
            <a:endParaRPr kumimoji="1" lang="ja-JP" altLang="en-US" dirty="0">
              <a:solidFill>
                <a:schemeClr val="tx1"/>
              </a:solidFill>
              <a:effectLst/>
            </a:endParaRPr>
          </a:p>
        </p:txBody>
      </p:sp>
      <p:sp>
        <p:nvSpPr>
          <p:cNvPr id="5" name="タイトル 1"/>
          <p:cNvSpPr txBox="1">
            <a:spLocks/>
          </p:cNvSpPr>
          <p:nvPr/>
        </p:nvSpPr>
        <p:spPr>
          <a:xfrm>
            <a:off x="426293" y="764704"/>
            <a:ext cx="8229600" cy="57606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3600" dirty="0" smtClean="0">
                <a:solidFill>
                  <a:srgbClr val="008000"/>
                </a:solidFill>
                <a:effectLst/>
              </a:rPr>
              <a:t>●あいさつ運動プログラム</a:t>
            </a:r>
            <a:endParaRPr lang="ja-JP" altLang="en-US" sz="3600" dirty="0">
              <a:solidFill>
                <a:srgbClr val="008000"/>
              </a:solidFill>
              <a:effectLst/>
            </a:endParaRPr>
          </a:p>
        </p:txBody>
      </p:sp>
      <p:sp>
        <p:nvSpPr>
          <p:cNvPr id="7" name="テキスト ボックス 6"/>
          <p:cNvSpPr txBox="1"/>
          <p:nvPr/>
        </p:nvSpPr>
        <p:spPr>
          <a:xfrm>
            <a:off x="179511" y="1268760"/>
            <a:ext cx="8760879" cy="1938992"/>
          </a:xfrm>
          <a:prstGeom prst="rect">
            <a:avLst/>
          </a:prstGeom>
          <a:noFill/>
        </p:spPr>
        <p:txBody>
          <a:bodyPr wrap="square" rtlCol="0">
            <a:spAutoFit/>
          </a:bodyPr>
          <a:lstStyle/>
          <a:p>
            <a:r>
              <a:rPr lang="ja-JP" altLang="en-US" sz="2400" dirty="0" smtClean="0">
                <a:latin typeface="ＭＳ ゴシック" panose="020B0609070205080204" pitchFamily="49" charset="-128"/>
                <a:ea typeface="ＭＳ ゴシック" panose="020B0609070205080204" pitchFamily="49" charset="-128"/>
              </a:rPr>
              <a:t>地域のコミュニケーションの活性化を図り、住みよい環境を築き、犯罪を抑止するため、</a:t>
            </a:r>
            <a:r>
              <a:rPr lang="en-US" altLang="ja-JP" sz="2400" dirty="0" smtClean="0">
                <a:latin typeface="ＭＳ ゴシック" panose="020B0609070205080204" pitchFamily="49" charset="-128"/>
                <a:ea typeface="ＭＳ ゴシック" panose="020B0609070205080204" pitchFamily="49" charset="-128"/>
              </a:rPr>
              <a:t>2014</a:t>
            </a:r>
            <a:r>
              <a:rPr lang="ja-JP" altLang="en-US" sz="2400" dirty="0" smtClean="0">
                <a:latin typeface="ＭＳ ゴシック" panose="020B0609070205080204" pitchFamily="49" charset="-128"/>
                <a:ea typeface="ＭＳ ゴシック" panose="020B0609070205080204" pitchFamily="49" charset="-128"/>
              </a:rPr>
              <a:t>年から「くらし</a:t>
            </a:r>
            <a:r>
              <a:rPr lang="ja-JP" altLang="en-US" sz="2400" dirty="0">
                <a:latin typeface="ＭＳ ゴシック" panose="020B0609070205080204" pitchFamily="49" charset="-128"/>
                <a:ea typeface="ＭＳ ゴシック" panose="020B0609070205080204" pitchFamily="49" charset="-128"/>
              </a:rPr>
              <a:t>の安全対策</a:t>
            </a:r>
            <a:r>
              <a:rPr lang="ja-JP" altLang="en-US" sz="2400" dirty="0" smtClean="0">
                <a:latin typeface="ＭＳ ゴシック" panose="020B0609070205080204" pitchFamily="49" charset="-128"/>
                <a:ea typeface="ＭＳ ゴシック" panose="020B0609070205080204" pitchFamily="49" charset="-128"/>
              </a:rPr>
              <a:t>委員会」と</a:t>
            </a:r>
            <a:r>
              <a:rPr lang="ja-JP" altLang="en-US" sz="2400" dirty="0">
                <a:latin typeface="ＭＳ ゴシック" panose="020B0609070205080204" pitchFamily="49" charset="-128"/>
                <a:ea typeface="ＭＳ ゴシック" panose="020B0609070205080204" pitchFamily="49" charset="-128"/>
              </a:rPr>
              <a:t>共同</a:t>
            </a:r>
            <a:r>
              <a:rPr lang="ja-JP" altLang="en-US" sz="2400" dirty="0" smtClean="0">
                <a:latin typeface="ＭＳ ゴシック" panose="020B0609070205080204" pitchFamily="49" charset="-128"/>
                <a:ea typeface="ＭＳ ゴシック" panose="020B0609070205080204" pitchFamily="49" charset="-128"/>
              </a:rPr>
              <a:t>して「あいさつ運動」に取り組んで</a:t>
            </a:r>
            <a:r>
              <a:rPr lang="ja-JP" altLang="en-US" sz="2400" dirty="0">
                <a:latin typeface="ＭＳ ゴシック" panose="020B0609070205080204" pitchFamily="49" charset="-128"/>
                <a:ea typeface="ＭＳ ゴシック" panose="020B0609070205080204" pitchFamily="49" charset="-128"/>
              </a:rPr>
              <a:t>いる。</a:t>
            </a:r>
          </a:p>
          <a:p>
            <a:r>
              <a:rPr lang="ja-JP" altLang="en-US" sz="2400" dirty="0" smtClean="0">
                <a:latin typeface="ＭＳ ゴシック" panose="020B0609070205080204" pitchFamily="49" charset="-128"/>
                <a:ea typeface="ＭＳ ゴシック" panose="020B0609070205080204" pitchFamily="49" charset="-128"/>
              </a:rPr>
              <a:t>「</a:t>
            </a:r>
            <a:r>
              <a:rPr lang="ja-JP" altLang="en-US" sz="2400" dirty="0" smtClean="0">
                <a:solidFill>
                  <a:srgbClr val="FF0000"/>
                </a:solidFill>
                <a:latin typeface="ＭＳ ゴシック" panose="020B0609070205080204" pitchFamily="49" charset="-128"/>
                <a:ea typeface="ＭＳ ゴシック" panose="020B0609070205080204" pitchFamily="49" charset="-128"/>
              </a:rPr>
              <a:t>あいさつで広げよう地域の絆</a:t>
            </a:r>
            <a:r>
              <a:rPr lang="ja-JP" altLang="en-US" sz="2400" dirty="0" smtClean="0">
                <a:latin typeface="ＭＳ ゴシック" panose="020B0609070205080204" pitchFamily="49" charset="-128"/>
                <a:ea typeface="ＭＳ ゴシック" panose="020B0609070205080204" pitchFamily="49" charset="-128"/>
              </a:rPr>
              <a:t>」を共通・共感テーマに、誰でもが簡単に取組める活動として全町展開を目指している。</a:t>
            </a:r>
            <a:endParaRPr kumimoji="1" lang="ja-JP" altLang="en-US" sz="2400" dirty="0">
              <a:latin typeface="ＭＳ ゴシック" panose="020B0609070205080204" pitchFamily="49" charset="-128"/>
              <a:ea typeface="ＭＳ ゴシック" panose="020B0609070205080204" pitchFamily="49" charset="-128"/>
            </a:endParaRP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016" y="3279760"/>
            <a:ext cx="4355976" cy="32669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6339" y="3265704"/>
            <a:ext cx="4374717" cy="32810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1" name="表 10"/>
          <p:cNvGraphicFramePr>
            <a:graphicFrameLocks noGrp="1"/>
          </p:cNvGraphicFramePr>
          <p:nvPr>
            <p:extLst>
              <p:ext uri="{D42A27DB-BD31-4B8C-83A1-F6EECF244321}">
                <p14:modId xmlns:p14="http://schemas.microsoft.com/office/powerpoint/2010/main" val="4151207584"/>
              </p:ext>
            </p:extLst>
          </p:nvPr>
        </p:nvGraphicFramePr>
        <p:xfrm>
          <a:off x="4211960" y="5661248"/>
          <a:ext cx="2808312" cy="741680"/>
        </p:xfrm>
        <a:graphic>
          <a:graphicData uri="http://schemas.openxmlformats.org/drawingml/2006/table">
            <a:tbl>
              <a:tblPr firstRow="1" bandRow="1">
                <a:tableStyleId>{7DF18680-E054-41AD-8BC1-D1AEF772440D}</a:tableStyleId>
              </a:tblPr>
              <a:tblGrid>
                <a:gridCol w="1656184"/>
                <a:gridCol w="1152128"/>
              </a:tblGrid>
              <a:tr h="370840">
                <a:tc>
                  <a:txBody>
                    <a:bodyPr/>
                    <a:lstStyle/>
                    <a:p>
                      <a:pPr algn="ctr"/>
                      <a:r>
                        <a:rPr kumimoji="1" lang="en-US" altLang="ja-JP" b="0" dirty="0" smtClean="0">
                          <a:latin typeface="ＭＳ ゴシック" panose="020B0609070205080204" pitchFamily="49" charset="-128"/>
                          <a:ea typeface="ＭＳ ゴシック" panose="020B0609070205080204" pitchFamily="49" charset="-128"/>
                        </a:rPr>
                        <a:t>2015</a:t>
                      </a:r>
                      <a:r>
                        <a:rPr kumimoji="1" lang="ja-JP" altLang="en-US" b="0" dirty="0" smtClean="0">
                          <a:latin typeface="ＭＳ ゴシック" panose="020B0609070205080204" pitchFamily="49" charset="-128"/>
                          <a:ea typeface="ＭＳ ゴシック" panose="020B0609070205080204" pitchFamily="49" charset="-128"/>
                        </a:rPr>
                        <a:t>実施回数</a:t>
                      </a:r>
                      <a:endParaRPr kumimoji="1" lang="ja-JP" altLang="en-US" b="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b="0" dirty="0" smtClean="0">
                          <a:latin typeface="ＭＳ ゴシック" panose="020B0609070205080204" pitchFamily="49" charset="-128"/>
                          <a:ea typeface="ＭＳ ゴシック" panose="020B0609070205080204" pitchFamily="49" charset="-128"/>
                        </a:rPr>
                        <a:t>12</a:t>
                      </a:r>
                      <a:r>
                        <a:rPr kumimoji="1" lang="ja-JP" altLang="en-US" b="0" dirty="0" smtClean="0">
                          <a:latin typeface="ＭＳ ゴシック" panose="020B0609070205080204" pitchFamily="49" charset="-128"/>
                          <a:ea typeface="ＭＳ ゴシック" panose="020B0609070205080204" pitchFamily="49" charset="-128"/>
                        </a:rPr>
                        <a:t> 回</a:t>
                      </a:r>
                      <a:endParaRPr kumimoji="1" lang="ja-JP" altLang="en-US" b="0" dirty="0">
                        <a:latin typeface="ＭＳ ゴシック" panose="020B0609070205080204" pitchFamily="49" charset="-128"/>
                        <a:ea typeface="ＭＳ ゴシック" panose="020B0609070205080204" pitchFamily="49" charset="-128"/>
                      </a:endParaRPr>
                    </a:p>
                  </a:txBody>
                  <a:tcPr/>
                </a:tc>
              </a:tr>
              <a:tr h="370840">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参加者数</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185</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r>
            </a:tbl>
          </a:graphicData>
        </a:graphic>
      </p:graphicFrame>
      <p:sp>
        <p:nvSpPr>
          <p:cNvPr id="3" name="スライド番号プレースホルダー 2"/>
          <p:cNvSpPr>
            <a:spLocks noGrp="1"/>
          </p:cNvSpPr>
          <p:nvPr>
            <p:ph type="sldNum" sz="quarter" idx="12"/>
          </p:nvPr>
        </p:nvSpPr>
        <p:spPr>
          <a:xfrm>
            <a:off x="481633" y="6520259"/>
            <a:ext cx="561975" cy="365125"/>
          </a:xfrm>
        </p:spPr>
        <p:txBody>
          <a:bodyPr/>
          <a:lstStyle/>
          <a:p>
            <a:fld id="{D2D8002D-B5B0-4BAC-B1F6-782DDCCE6D9C}" type="slidenum">
              <a:rPr kumimoji="1" lang="ja-JP" altLang="en-US" sz="1600" smtClean="0"/>
              <a:t>22</a:t>
            </a:fld>
            <a:endParaRPr kumimoji="1" lang="ja-JP" altLang="en-US" sz="1600" dirty="0"/>
          </a:p>
        </p:txBody>
      </p:sp>
    </p:spTree>
    <p:extLst>
      <p:ext uri="{BB962C8B-B14F-4D97-AF65-F5344CB8AC3E}">
        <p14:creationId xmlns:p14="http://schemas.microsoft.com/office/powerpoint/2010/main" val="849795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836712"/>
          </a:xfrm>
        </p:spPr>
        <p:txBody>
          <a:bodyPr/>
          <a:lstStyle/>
          <a:p>
            <a:r>
              <a:rPr lang="ja-JP" altLang="en-US" dirty="0" smtClean="0">
                <a:solidFill>
                  <a:schemeClr val="tx1"/>
                </a:solidFill>
                <a:effectLst/>
              </a:rPr>
              <a:t>気付きや変化</a:t>
            </a:r>
            <a:endParaRPr kumimoji="1" lang="ja-JP" altLang="en-US" dirty="0">
              <a:solidFill>
                <a:schemeClr val="tx1"/>
              </a:solidFill>
              <a:effectLst/>
            </a:endParaRPr>
          </a:p>
        </p:txBody>
      </p:sp>
      <p:sp>
        <p:nvSpPr>
          <p:cNvPr id="5" name="タイトル 1"/>
          <p:cNvSpPr txBox="1">
            <a:spLocks/>
          </p:cNvSpPr>
          <p:nvPr/>
        </p:nvSpPr>
        <p:spPr>
          <a:xfrm>
            <a:off x="205833" y="980728"/>
            <a:ext cx="8712968" cy="4969003"/>
          </a:xfrm>
          <a:prstGeom prst="rect">
            <a:avLst/>
          </a:prstGeom>
        </p:spPr>
        <p:txBody>
          <a:bodyPr vert="horz" lIns="91440" tIns="45720" rIns="91440" bIns="45720" rtlCol="0" anchor="t">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lnSpc>
                <a:spcPct val="100000"/>
              </a:lnSpc>
            </a:pPr>
            <a:r>
              <a:rPr lang="ja-JP" altLang="en-US" sz="3000" dirty="0" smtClean="0">
                <a:solidFill>
                  <a:schemeClr val="tx1"/>
                </a:solidFill>
                <a:effectLst/>
                <a:latin typeface="ＭＳ ゴシック" panose="020B0609070205080204" pitchFamily="49" charset="-128"/>
                <a:ea typeface="ＭＳ ゴシック" panose="020B0609070205080204" pitchFamily="49" charset="-128"/>
              </a:rPr>
              <a:t>●当対策委員会発の新取組みとして保育園児を対象としたＫＹＴ事業の導入により、ＳＣの関心が薄い</a:t>
            </a:r>
            <a:r>
              <a:rPr lang="en-US" altLang="ja-JP" sz="3000" dirty="0" smtClean="0">
                <a:solidFill>
                  <a:schemeClr val="tx1"/>
                </a:solidFill>
                <a:effectLst/>
                <a:latin typeface="ＭＳ ゴシック" panose="020B0609070205080204" pitchFamily="49" charset="-128"/>
                <a:ea typeface="ＭＳ ゴシック" panose="020B0609070205080204" pitchFamily="49" charset="-128"/>
              </a:rPr>
              <a:t>20</a:t>
            </a:r>
            <a:r>
              <a:rPr lang="ja-JP" altLang="en-US" sz="3000" dirty="0" smtClean="0">
                <a:solidFill>
                  <a:schemeClr val="tx1"/>
                </a:solidFill>
                <a:effectLst/>
                <a:latin typeface="ＭＳ ゴシック" panose="020B0609070205080204" pitchFamily="49" charset="-128"/>
                <a:ea typeface="ＭＳ ゴシック" panose="020B0609070205080204" pitchFamily="49" charset="-128"/>
              </a:rPr>
              <a:t>～</a:t>
            </a:r>
            <a:r>
              <a:rPr lang="en-US" altLang="ja-JP" sz="3000" dirty="0" smtClean="0">
                <a:solidFill>
                  <a:schemeClr val="tx1"/>
                </a:solidFill>
                <a:effectLst/>
                <a:latin typeface="ＭＳ ゴシック" panose="020B0609070205080204" pitchFamily="49" charset="-128"/>
                <a:ea typeface="ＭＳ ゴシック" panose="020B0609070205080204" pitchFamily="49" charset="-128"/>
              </a:rPr>
              <a:t>30</a:t>
            </a:r>
            <a:r>
              <a:rPr lang="ja-JP" altLang="en-US" sz="3000" dirty="0" smtClean="0">
                <a:solidFill>
                  <a:schemeClr val="tx1"/>
                </a:solidFill>
                <a:effectLst/>
                <a:latin typeface="ＭＳ ゴシック" panose="020B0609070205080204" pitchFamily="49" charset="-128"/>
                <a:ea typeface="ＭＳ ゴシック" panose="020B0609070205080204" pitchFamily="49" charset="-128"/>
              </a:rPr>
              <a:t>歳代の保護者に対し、子どもを通じて地域の安全づくりへの参加を促す副次的効果も得られる可能性に気付いた。</a:t>
            </a:r>
            <a:endParaRPr lang="en-US" altLang="ja-JP" sz="3000" dirty="0" smtClean="0">
              <a:solidFill>
                <a:schemeClr val="tx1"/>
              </a:solidFill>
              <a:effectLst/>
              <a:latin typeface="ＭＳ ゴシック" panose="020B0609070205080204" pitchFamily="49" charset="-128"/>
              <a:ea typeface="ＭＳ ゴシック" panose="020B0609070205080204" pitchFamily="49" charset="-128"/>
            </a:endParaRPr>
          </a:p>
          <a:p>
            <a:pPr algn="l">
              <a:lnSpc>
                <a:spcPct val="100000"/>
              </a:lnSpc>
            </a:pPr>
            <a:endParaRPr lang="en-US" altLang="ja-JP" sz="3000" dirty="0" smtClean="0">
              <a:solidFill>
                <a:schemeClr val="tx1"/>
              </a:solidFill>
              <a:effectLst/>
              <a:latin typeface="ＭＳ ゴシック" panose="020B0609070205080204" pitchFamily="49" charset="-128"/>
              <a:ea typeface="ＭＳ ゴシック" panose="020B0609070205080204" pitchFamily="49" charset="-128"/>
            </a:endParaRPr>
          </a:p>
          <a:p>
            <a:pPr algn="l">
              <a:lnSpc>
                <a:spcPct val="100000"/>
              </a:lnSpc>
            </a:pPr>
            <a:r>
              <a:rPr lang="ja-JP" altLang="en-US" sz="3000" dirty="0" smtClean="0">
                <a:solidFill>
                  <a:schemeClr val="tx1"/>
                </a:solidFill>
                <a:effectLst/>
                <a:latin typeface="ＭＳ ゴシック" panose="020B0609070205080204" pitchFamily="49" charset="-128"/>
                <a:ea typeface="ＭＳ ゴシック" panose="020B0609070205080204" pitchFamily="49" charset="-128"/>
              </a:rPr>
              <a:t>●「あいさつ運動」の取組みは、県が推進する「信州あいさつ運動」に同調する形ではじめた結果、中学校同窓会や箕輪進修高校さらには地域のＳＣ推進地区にも広まっている。</a:t>
            </a:r>
            <a:endParaRPr lang="en-US" altLang="ja-JP" sz="3000" dirty="0" smtClean="0">
              <a:solidFill>
                <a:schemeClr val="tx1"/>
              </a:solidFill>
              <a:effectLst/>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23</a:t>
            </a:fld>
            <a:endParaRPr kumimoji="1" lang="ja-JP" altLang="en-US" sz="1600" dirty="0"/>
          </a:p>
        </p:txBody>
      </p:sp>
    </p:spTree>
    <p:extLst>
      <p:ext uri="{BB962C8B-B14F-4D97-AF65-F5344CB8AC3E}">
        <p14:creationId xmlns:p14="http://schemas.microsoft.com/office/powerpoint/2010/main" val="2804015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1052736"/>
          </a:xfrm>
        </p:spPr>
        <p:txBody>
          <a:bodyPr/>
          <a:lstStyle/>
          <a:p>
            <a:r>
              <a:rPr lang="ja-JP" altLang="en-US" dirty="0">
                <a:solidFill>
                  <a:schemeClr val="tx1"/>
                </a:solidFill>
                <a:effectLst/>
              </a:rPr>
              <a:t>現在</a:t>
            </a:r>
            <a:r>
              <a:rPr lang="ja-JP" altLang="en-US" dirty="0" smtClean="0">
                <a:solidFill>
                  <a:schemeClr val="tx1"/>
                </a:solidFill>
                <a:effectLst/>
              </a:rPr>
              <a:t>の</a:t>
            </a:r>
            <a:r>
              <a:rPr lang="ja-JP" altLang="en-US" dirty="0">
                <a:solidFill>
                  <a:schemeClr val="tx1"/>
                </a:solidFill>
                <a:effectLst/>
              </a:rPr>
              <a:t>課題</a:t>
            </a:r>
            <a:endParaRPr kumimoji="1" lang="ja-JP" altLang="en-US" dirty="0">
              <a:solidFill>
                <a:schemeClr val="tx1"/>
              </a:solidFill>
              <a:effectLst/>
            </a:endParaRPr>
          </a:p>
        </p:txBody>
      </p:sp>
      <p:sp>
        <p:nvSpPr>
          <p:cNvPr id="5" name="タイトル 1"/>
          <p:cNvSpPr txBox="1">
            <a:spLocks/>
          </p:cNvSpPr>
          <p:nvPr/>
        </p:nvSpPr>
        <p:spPr>
          <a:xfrm>
            <a:off x="467544" y="1268759"/>
            <a:ext cx="8229600" cy="5024877"/>
          </a:xfrm>
          <a:prstGeom prst="rect">
            <a:avLst/>
          </a:prstGeom>
        </p:spPr>
        <p:txBody>
          <a:bodyPr vert="horz" lIns="91440" tIns="45720" rIns="91440" bIns="45720" rtlCol="0" anchor="t">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lnSpc>
                <a:spcPct val="100000"/>
              </a:lnSpc>
            </a:pPr>
            <a:r>
              <a:rPr lang="ja-JP" altLang="en-US" sz="3600" dirty="0" smtClean="0">
                <a:solidFill>
                  <a:schemeClr val="tx1"/>
                </a:solidFill>
                <a:effectLst/>
              </a:rPr>
              <a:t>●</a:t>
            </a:r>
            <a:r>
              <a:rPr lang="ja-JP" altLang="en-US" sz="3600" dirty="0">
                <a:solidFill>
                  <a:schemeClr val="tx1"/>
                </a:solidFill>
                <a:effectLst/>
              </a:rPr>
              <a:t>　</a:t>
            </a:r>
            <a:r>
              <a:rPr lang="ja-JP" altLang="en-US" sz="3600" dirty="0" smtClean="0">
                <a:solidFill>
                  <a:schemeClr val="tx1"/>
                </a:solidFill>
                <a:effectLst/>
              </a:rPr>
              <a:t>登下校時における通学パトロール隊員の減少や青色パトロール隊員の高齢化が問題</a:t>
            </a:r>
            <a:r>
              <a:rPr lang="ja-JP" altLang="en-US" sz="3600" dirty="0">
                <a:solidFill>
                  <a:schemeClr val="tx1"/>
                </a:solidFill>
                <a:effectLst/>
              </a:rPr>
              <a:t>であ</a:t>
            </a:r>
            <a:r>
              <a:rPr lang="ja-JP" altLang="en-US" sz="3600" dirty="0" smtClean="0">
                <a:solidFill>
                  <a:schemeClr val="tx1"/>
                </a:solidFill>
                <a:effectLst/>
              </a:rPr>
              <a:t>り、検討課題のひとつである。</a:t>
            </a:r>
            <a:endParaRPr lang="en-US" altLang="ja-JP" sz="3600" dirty="0" smtClean="0">
              <a:solidFill>
                <a:schemeClr val="tx1"/>
              </a:solidFill>
              <a:effectLst/>
            </a:endParaRPr>
          </a:p>
          <a:p>
            <a:pPr algn="l">
              <a:lnSpc>
                <a:spcPct val="100000"/>
              </a:lnSpc>
            </a:pPr>
            <a:endParaRPr lang="en-US" altLang="ja-JP" sz="3600" dirty="0" smtClean="0">
              <a:solidFill>
                <a:schemeClr val="tx1"/>
              </a:solidFill>
              <a:effectLst/>
            </a:endParaRPr>
          </a:p>
          <a:p>
            <a:pPr algn="l">
              <a:lnSpc>
                <a:spcPct val="100000"/>
              </a:lnSpc>
            </a:pPr>
            <a:r>
              <a:rPr lang="ja-JP" altLang="en-US" sz="3600" dirty="0" smtClean="0">
                <a:solidFill>
                  <a:schemeClr val="tx1"/>
                </a:solidFill>
                <a:effectLst/>
              </a:rPr>
              <a:t>●　対策委員会全体としての活動は間接的なものになりやすいので、具体的・直接的な取組みを考えていく必要がある。</a:t>
            </a:r>
            <a:endParaRPr lang="en-US" altLang="ja-JP" sz="3600" dirty="0" smtClean="0">
              <a:solidFill>
                <a:schemeClr val="tx1"/>
              </a:solidFill>
              <a:effectLst/>
            </a:endParaRPr>
          </a:p>
        </p:txBody>
      </p:sp>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24</a:t>
            </a:fld>
            <a:endParaRPr kumimoji="1" lang="ja-JP" altLang="en-US" sz="1600" dirty="0"/>
          </a:p>
        </p:txBody>
      </p:sp>
    </p:spTree>
    <p:extLst>
      <p:ext uri="{BB962C8B-B14F-4D97-AF65-F5344CB8AC3E}">
        <p14:creationId xmlns:p14="http://schemas.microsoft.com/office/powerpoint/2010/main" val="1164760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1052736"/>
          </a:xfrm>
        </p:spPr>
        <p:txBody>
          <a:bodyPr/>
          <a:lstStyle/>
          <a:p>
            <a:r>
              <a:rPr lang="ja-JP" altLang="en-US" dirty="0">
                <a:solidFill>
                  <a:schemeClr val="tx1"/>
                </a:solidFill>
                <a:effectLst/>
              </a:rPr>
              <a:t>今後</a:t>
            </a:r>
            <a:r>
              <a:rPr lang="ja-JP" altLang="en-US" dirty="0" smtClean="0">
                <a:solidFill>
                  <a:schemeClr val="tx1"/>
                </a:solidFill>
                <a:effectLst/>
              </a:rPr>
              <a:t>の</a:t>
            </a:r>
            <a:r>
              <a:rPr lang="ja-JP" altLang="en-US" dirty="0">
                <a:solidFill>
                  <a:schemeClr val="tx1"/>
                </a:solidFill>
                <a:effectLst/>
              </a:rPr>
              <a:t>計画</a:t>
            </a:r>
            <a:endParaRPr kumimoji="1" lang="ja-JP" altLang="en-US" dirty="0">
              <a:solidFill>
                <a:schemeClr val="tx1"/>
              </a:solidFill>
              <a:effectLst/>
            </a:endParaRPr>
          </a:p>
        </p:txBody>
      </p:sp>
      <p:sp>
        <p:nvSpPr>
          <p:cNvPr id="7" name="右矢印 6"/>
          <p:cNvSpPr/>
          <p:nvPr/>
        </p:nvSpPr>
        <p:spPr>
          <a:xfrm>
            <a:off x="899592" y="1801332"/>
            <a:ext cx="7704856" cy="504056"/>
          </a:xfrm>
          <a:prstGeom prst="right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87677" y="1586000"/>
            <a:ext cx="7776864" cy="369332"/>
          </a:xfrm>
          <a:prstGeom prst="rect">
            <a:avLst/>
          </a:prstGeom>
          <a:noFill/>
        </p:spPr>
        <p:txBody>
          <a:bodyPr wrap="square" rtlCol="0">
            <a:spAutoFit/>
          </a:bodyPr>
          <a:lstStyle/>
          <a:p>
            <a:r>
              <a:rPr kumimoji="1" lang="en-US" altLang="ja-JP" dirty="0" smtClean="0">
                <a:latin typeface="ＭＳ ゴシック" panose="020B0609070205080204" pitchFamily="49" charset="-128"/>
                <a:ea typeface="ＭＳ ゴシック" panose="020B0609070205080204" pitchFamily="49" charset="-128"/>
              </a:rPr>
              <a:t>2017</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2018</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2019</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2020</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2021</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2022</a:t>
            </a:r>
            <a:endParaRPr kumimoji="1" lang="ja-JP" altLang="en-US" dirty="0">
              <a:latin typeface="ＭＳ ゴシック" panose="020B0609070205080204" pitchFamily="49" charset="-128"/>
              <a:ea typeface="ＭＳ ゴシック" panose="020B0609070205080204" pitchFamily="49" charset="-128"/>
            </a:endParaRPr>
          </a:p>
        </p:txBody>
      </p:sp>
      <p:sp>
        <p:nvSpPr>
          <p:cNvPr id="9" name="四角形吹き出し 8"/>
          <p:cNvSpPr/>
          <p:nvPr/>
        </p:nvSpPr>
        <p:spPr>
          <a:xfrm>
            <a:off x="395536" y="975737"/>
            <a:ext cx="1296144" cy="504056"/>
          </a:xfrm>
          <a:prstGeom prst="wedgeRectCallout">
            <a:avLst>
              <a:gd name="adj1" fmla="val -8209"/>
              <a:gd name="adj2" fmla="val 89234"/>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latin typeface="ＭＳ ゴシック" panose="020B0609070205080204" pitchFamily="49" charset="-128"/>
                <a:ea typeface="ＭＳ ゴシック" panose="020B0609070205080204" pitchFamily="49" charset="-128"/>
              </a:rPr>
              <a:t>ＳＣ再認証</a:t>
            </a:r>
            <a:endParaRPr kumimoji="1" lang="ja-JP" altLang="en-US" sz="1600" dirty="0">
              <a:solidFill>
                <a:schemeClr val="bg1"/>
              </a:solidFill>
              <a:latin typeface="ＭＳ ゴシック" panose="020B0609070205080204" pitchFamily="49" charset="-128"/>
              <a:ea typeface="ＭＳ ゴシック" panose="020B0609070205080204" pitchFamily="49" charset="-128"/>
            </a:endParaRPr>
          </a:p>
        </p:txBody>
      </p:sp>
      <p:sp>
        <p:nvSpPr>
          <p:cNvPr id="10" name="四角形吹き出し 9"/>
          <p:cNvSpPr/>
          <p:nvPr/>
        </p:nvSpPr>
        <p:spPr>
          <a:xfrm>
            <a:off x="7092280" y="994987"/>
            <a:ext cx="1512168" cy="504056"/>
          </a:xfrm>
          <a:prstGeom prst="wedgeRectCallout">
            <a:avLst>
              <a:gd name="adj1" fmla="val -6299"/>
              <a:gd name="adj2" fmla="val 81595"/>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latin typeface="ＭＳ ゴシック" panose="020B0609070205080204" pitchFamily="49" charset="-128"/>
                <a:ea typeface="ＭＳ ゴシック" panose="020B0609070205080204" pitchFamily="49" charset="-128"/>
              </a:rPr>
              <a:t>ＳＣ再々認証</a:t>
            </a:r>
            <a:endParaRPr kumimoji="1" lang="ja-JP" altLang="en-US" sz="1600" dirty="0">
              <a:solidFill>
                <a:schemeClr val="bg1"/>
              </a:solidFill>
              <a:latin typeface="ＭＳ ゴシック" panose="020B0609070205080204" pitchFamily="49" charset="-128"/>
              <a:ea typeface="ＭＳ ゴシック" panose="020B0609070205080204" pitchFamily="49" charset="-128"/>
            </a:endParaRPr>
          </a:p>
        </p:txBody>
      </p:sp>
      <p:sp>
        <p:nvSpPr>
          <p:cNvPr id="11" name="ストライプ矢印 10"/>
          <p:cNvSpPr/>
          <p:nvPr/>
        </p:nvSpPr>
        <p:spPr>
          <a:xfrm>
            <a:off x="755576" y="2261537"/>
            <a:ext cx="7608965" cy="1080120"/>
          </a:xfrm>
          <a:prstGeom prst="stripedRightArrow">
            <a:avLst>
              <a:gd name="adj1" fmla="val 82081"/>
              <a:gd name="adj2" fmla="val 50891"/>
            </a:avLst>
          </a:prstGeom>
          <a:solidFill>
            <a:srgbClr val="78A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latin typeface="ＭＳ ゴシック" panose="020B0609070205080204" pitchFamily="49" charset="-128"/>
                <a:ea typeface="ＭＳ ゴシック" panose="020B0609070205080204" pitchFamily="49" charset="-128"/>
              </a:rPr>
              <a:t>プログラム①　継続　　</a:t>
            </a:r>
            <a:r>
              <a:rPr lang="ja-JP" altLang="en-US" sz="2000" dirty="0" smtClean="0">
                <a:latin typeface="ＭＳ ゴシック" panose="020B0609070205080204" pitchFamily="49" charset="-128"/>
                <a:ea typeface="ＭＳ ゴシック" panose="020B0609070205080204" pitchFamily="49" charset="-128"/>
              </a:rPr>
              <a:t>安全教室等の着実な推進</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12" name="ストライプ矢印 11"/>
          <p:cNvSpPr/>
          <p:nvPr/>
        </p:nvSpPr>
        <p:spPr>
          <a:xfrm>
            <a:off x="757392" y="3376843"/>
            <a:ext cx="7608965" cy="1080120"/>
          </a:xfrm>
          <a:prstGeom prst="stripedRightArrow">
            <a:avLst>
              <a:gd name="adj1" fmla="val 82081"/>
              <a:gd name="adj2" fmla="val 50891"/>
            </a:avLst>
          </a:prstGeom>
          <a:solidFill>
            <a:srgbClr val="8CC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latin typeface="ＭＳ ゴシック" panose="020B0609070205080204" pitchFamily="49" charset="-128"/>
                <a:ea typeface="ＭＳ ゴシック" panose="020B0609070205080204" pitchFamily="49" charset="-128"/>
              </a:rPr>
              <a:t>プログラム②　</a:t>
            </a:r>
            <a:r>
              <a:rPr lang="ja-JP" altLang="en-US" sz="2000" dirty="0">
                <a:latin typeface="ＭＳ ゴシック" panose="020B0609070205080204" pitchFamily="49" charset="-128"/>
                <a:ea typeface="ＭＳ ゴシック" panose="020B0609070205080204" pitchFamily="49" charset="-128"/>
              </a:rPr>
              <a:t>拡大</a:t>
            </a:r>
            <a:r>
              <a:rPr kumimoji="1" lang="ja-JP" altLang="en-US" sz="2000" dirty="0" smtClean="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保育</a:t>
            </a:r>
            <a:r>
              <a:rPr lang="ja-JP" altLang="en-US" sz="2000" dirty="0" smtClean="0">
                <a:latin typeface="ＭＳ ゴシック" panose="020B0609070205080204" pitchFamily="49" charset="-128"/>
                <a:ea typeface="ＭＳ ゴシック" panose="020B0609070205080204" pitchFamily="49" charset="-128"/>
              </a:rPr>
              <a:t>園児を対象にＫＹＴを実施</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13" name="ストライプ矢印 12"/>
          <p:cNvSpPr/>
          <p:nvPr/>
        </p:nvSpPr>
        <p:spPr>
          <a:xfrm>
            <a:off x="761746" y="4486304"/>
            <a:ext cx="7608965" cy="1080120"/>
          </a:xfrm>
          <a:prstGeom prst="stripedRightArrow">
            <a:avLst>
              <a:gd name="adj1" fmla="val 82081"/>
              <a:gd name="adj2" fmla="val 50891"/>
            </a:avLst>
          </a:prstGeom>
          <a:solidFill>
            <a:srgbClr val="9DD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latin typeface="ＭＳ ゴシック" panose="020B0609070205080204" pitchFamily="49" charset="-128"/>
                <a:ea typeface="ＭＳ ゴシック" panose="020B0609070205080204" pitchFamily="49" charset="-128"/>
              </a:rPr>
              <a:t>プログラム③　</a:t>
            </a:r>
            <a:r>
              <a:rPr lang="ja-JP" altLang="en-US" sz="2000" dirty="0">
                <a:latin typeface="ＭＳ ゴシック" panose="020B0609070205080204" pitchFamily="49" charset="-128"/>
                <a:ea typeface="ＭＳ ゴシック" panose="020B0609070205080204" pitchFamily="49" charset="-128"/>
              </a:rPr>
              <a:t>継続</a:t>
            </a:r>
            <a:r>
              <a:rPr kumimoji="1" lang="ja-JP" altLang="en-US" sz="2000" dirty="0" smtClean="0">
                <a:latin typeface="ＭＳ ゴシック" panose="020B0609070205080204" pitchFamily="49" charset="-128"/>
                <a:ea typeface="ＭＳ ゴシック" panose="020B0609070205080204" pitchFamily="49" charset="-128"/>
              </a:rPr>
              <a:t>　　通学路</a:t>
            </a:r>
            <a:r>
              <a:rPr lang="ja-JP" altLang="en-US" sz="2000" dirty="0" smtClean="0">
                <a:latin typeface="ＭＳ ゴシック" panose="020B0609070205080204" pitchFamily="49" charset="-128"/>
                <a:ea typeface="ＭＳ ゴシック" panose="020B0609070205080204" pitchFamily="49" charset="-128"/>
              </a:rPr>
              <a:t>危険箇所マップの更新</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14" name="ストライプ矢印 13"/>
          <p:cNvSpPr/>
          <p:nvPr/>
        </p:nvSpPr>
        <p:spPr>
          <a:xfrm>
            <a:off x="755575" y="5566424"/>
            <a:ext cx="7608965" cy="1080120"/>
          </a:xfrm>
          <a:prstGeom prst="stripedRightArrow">
            <a:avLst>
              <a:gd name="adj1" fmla="val 82081"/>
              <a:gd name="adj2" fmla="val 50891"/>
            </a:avLst>
          </a:prstGeom>
          <a:solidFill>
            <a:srgbClr val="9DD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latin typeface="ＭＳ ゴシック" panose="020B0609070205080204" pitchFamily="49" charset="-128"/>
                <a:ea typeface="ＭＳ ゴシック" panose="020B0609070205080204" pitchFamily="49" charset="-128"/>
              </a:rPr>
              <a:t>あいさつ運動</a:t>
            </a: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　</a:t>
            </a:r>
            <a:r>
              <a:rPr lang="ja-JP" altLang="en-US" sz="2000" dirty="0" smtClean="0">
                <a:solidFill>
                  <a:schemeClr val="tx1"/>
                </a:solidFill>
                <a:latin typeface="ＭＳ ゴシック" panose="020B0609070205080204" pitchFamily="49" charset="-128"/>
                <a:ea typeface="ＭＳ ゴシック" panose="020B0609070205080204" pitchFamily="49" charset="-128"/>
              </a:rPr>
              <a:t>全町展開で地域安全力向上を目指す</a:t>
            </a:r>
            <a:r>
              <a:rPr lang="ja-JP" altLang="en-US" sz="2000" dirty="0" smtClean="0">
                <a:latin typeface="ＭＳ ゴシック" panose="020B0609070205080204" pitchFamily="49" charset="-128"/>
                <a:ea typeface="ＭＳ ゴシック" panose="020B0609070205080204" pitchFamily="49" charset="-128"/>
              </a:rPr>
              <a:t>　</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25</a:t>
            </a:fld>
            <a:endParaRPr kumimoji="1" lang="ja-JP" altLang="en-US" sz="1600" dirty="0"/>
          </a:p>
        </p:txBody>
      </p:sp>
    </p:spTree>
    <p:extLst>
      <p:ext uri="{BB962C8B-B14F-4D97-AF65-F5344CB8AC3E}">
        <p14:creationId xmlns:p14="http://schemas.microsoft.com/office/powerpoint/2010/main" val="852409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19592"/>
            <a:ext cx="1331640" cy="1119861"/>
          </a:xfrm>
          <a:prstGeom prst="rect">
            <a:avLst/>
          </a:prstGeom>
        </p:spPr>
      </p:pic>
      <p:sp>
        <p:nvSpPr>
          <p:cNvPr id="7" name="タイトル 3"/>
          <p:cNvSpPr txBox="1">
            <a:spLocks/>
          </p:cNvSpPr>
          <p:nvPr/>
        </p:nvSpPr>
        <p:spPr>
          <a:xfrm>
            <a:off x="179512" y="21480"/>
            <a:ext cx="878497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委員会</a:t>
            </a:r>
            <a:r>
              <a:rPr lang="ja-JP" altLang="en-US" dirty="0"/>
              <a:t>設置</a:t>
            </a:r>
            <a:r>
              <a:rPr lang="ja-JP" altLang="en-US" dirty="0" smtClean="0"/>
              <a:t>の</a:t>
            </a:r>
            <a:r>
              <a:rPr lang="ja-JP" altLang="en-US" dirty="0"/>
              <a:t>目的</a:t>
            </a:r>
            <a:endParaRPr lang="ja-JP" altLang="en-US" dirty="0" smtClean="0"/>
          </a:p>
        </p:txBody>
      </p:sp>
      <p:sp>
        <p:nvSpPr>
          <p:cNvPr id="11" name="フローチャート : 結合子 10"/>
          <p:cNvSpPr/>
          <p:nvPr/>
        </p:nvSpPr>
        <p:spPr>
          <a:xfrm>
            <a:off x="251520" y="696295"/>
            <a:ext cx="2748630" cy="2732705"/>
          </a:xfrm>
          <a:prstGeom prst="flowChartConnector">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smtClean="0">
                <a:solidFill>
                  <a:schemeClr val="bg1"/>
                </a:solidFill>
                <a:latin typeface="ＭＳ Ｐゴシック" panose="020B0600070205080204" pitchFamily="50" charset="-128"/>
                <a:ea typeface="ＭＳ Ｐゴシック" panose="020B0600070205080204" pitchFamily="50" charset="-128"/>
              </a:rPr>
              <a:t>小中学校・保育園での安全</a:t>
            </a:r>
            <a:endParaRPr kumimoji="1" lang="en-US" altLang="ja-JP" sz="2200" dirty="0" smtClean="0">
              <a:solidFill>
                <a:schemeClr val="bg1"/>
              </a:solidFill>
              <a:latin typeface="ＭＳ Ｐゴシック" panose="020B0600070205080204" pitchFamily="50" charset="-128"/>
              <a:ea typeface="ＭＳ Ｐゴシック" panose="020B0600070205080204" pitchFamily="50" charset="-128"/>
            </a:endParaRPr>
          </a:p>
          <a:p>
            <a:pPr algn="ctr"/>
            <a:endParaRPr kumimoji="1" lang="en-US" altLang="ja-JP" sz="2200" dirty="0" smtClean="0">
              <a:solidFill>
                <a:schemeClr val="bg1"/>
              </a:solidFill>
              <a:latin typeface="ＭＳ Ｐゴシック" panose="020B0600070205080204" pitchFamily="50" charset="-128"/>
              <a:ea typeface="ＭＳ Ｐゴシック" panose="020B0600070205080204" pitchFamily="50" charset="-128"/>
            </a:endParaRPr>
          </a:p>
          <a:p>
            <a:pPr algn="ctr"/>
            <a:r>
              <a:rPr lang="ja-JP" altLang="en-US" dirty="0" smtClean="0">
                <a:solidFill>
                  <a:schemeClr val="bg1"/>
                </a:solidFill>
                <a:latin typeface="ＭＳ Ｐゴシック" panose="020B0600070205080204" pitchFamily="50" charset="-128"/>
                <a:ea typeface="ＭＳ Ｐゴシック" panose="020B0600070205080204" pitchFamily="50" charset="-128"/>
              </a:rPr>
              <a:t>ケガの発生しや</a:t>
            </a:r>
          </a:p>
          <a:p>
            <a:pPr algn="ctr"/>
            <a:r>
              <a:rPr lang="ja-JP" altLang="en-US" dirty="0" smtClean="0">
                <a:solidFill>
                  <a:schemeClr val="bg1"/>
                </a:solidFill>
                <a:latin typeface="ＭＳ Ｐゴシック" panose="020B0600070205080204" pitchFamily="50" charset="-128"/>
                <a:ea typeface="ＭＳ Ｐゴシック" panose="020B0600070205080204" pitchFamily="50" charset="-128"/>
              </a:rPr>
              <a:t>すい場所がある</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12" name="フローチャート : 結合子 11"/>
          <p:cNvSpPr/>
          <p:nvPr/>
        </p:nvSpPr>
        <p:spPr>
          <a:xfrm>
            <a:off x="3275855" y="741560"/>
            <a:ext cx="2744941" cy="2687440"/>
          </a:xfrm>
          <a:prstGeom prst="flowChartConnector">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bg1"/>
                </a:solidFill>
                <a:latin typeface="ＭＳ Ｐゴシック" panose="020B0600070205080204" pitchFamily="50" charset="-128"/>
                <a:ea typeface="ＭＳ Ｐゴシック" panose="020B0600070205080204" pitchFamily="50" charset="-128"/>
              </a:rPr>
              <a:t>家庭</a:t>
            </a:r>
            <a:r>
              <a:rPr lang="ja-JP" altLang="en-US" sz="2400" dirty="0">
                <a:solidFill>
                  <a:schemeClr val="bg1"/>
                </a:solidFill>
                <a:latin typeface="ＭＳ Ｐゴシック" panose="020B0600070205080204" pitchFamily="50" charset="-128"/>
                <a:ea typeface="ＭＳ Ｐゴシック" panose="020B0600070205080204" pitchFamily="50" charset="-128"/>
              </a:rPr>
              <a:t>で</a:t>
            </a:r>
            <a:r>
              <a:rPr lang="ja-JP" altLang="en-US" sz="2400" dirty="0" smtClean="0">
                <a:solidFill>
                  <a:schemeClr val="bg1"/>
                </a:solidFill>
                <a:latin typeface="ＭＳ Ｐゴシック" panose="020B0600070205080204" pitchFamily="50" charset="-128"/>
                <a:ea typeface="ＭＳ Ｐゴシック" panose="020B0600070205080204" pitchFamily="50" charset="-128"/>
              </a:rPr>
              <a:t>の</a:t>
            </a:r>
            <a:endParaRPr lang="en-US" altLang="ja-JP" sz="2400" dirty="0" smtClean="0">
              <a:solidFill>
                <a:schemeClr val="bg1"/>
              </a:solidFill>
              <a:latin typeface="ＭＳ Ｐゴシック" panose="020B0600070205080204" pitchFamily="50" charset="-128"/>
              <a:ea typeface="ＭＳ Ｐゴシック" panose="020B0600070205080204" pitchFamily="50" charset="-128"/>
            </a:endParaRPr>
          </a:p>
          <a:p>
            <a:pPr algn="ctr"/>
            <a:r>
              <a:rPr lang="ja-JP" altLang="en-US" sz="2400" dirty="0" smtClean="0">
                <a:solidFill>
                  <a:schemeClr val="bg1"/>
                </a:solidFill>
                <a:latin typeface="ＭＳ Ｐゴシック" panose="020B0600070205080204" pitchFamily="50" charset="-128"/>
                <a:ea typeface="ＭＳ Ｐゴシック" panose="020B0600070205080204" pitchFamily="50" charset="-128"/>
              </a:rPr>
              <a:t>安全</a:t>
            </a:r>
            <a:endParaRPr kumimoji="1" lang="en-US" altLang="ja-JP" sz="2400" dirty="0" smtClean="0">
              <a:solidFill>
                <a:schemeClr val="bg1"/>
              </a:solidFill>
              <a:latin typeface="ＭＳ Ｐゴシック" panose="020B0600070205080204" pitchFamily="50" charset="-128"/>
              <a:ea typeface="ＭＳ Ｐゴシック" panose="020B0600070205080204" pitchFamily="50" charset="-128"/>
            </a:endParaRPr>
          </a:p>
          <a:p>
            <a:pPr algn="ctr"/>
            <a:endParaRPr lang="en-US" altLang="ja-JP" sz="2400" dirty="0">
              <a:solidFill>
                <a:schemeClr val="bg1"/>
              </a:solidFill>
              <a:latin typeface="ＭＳ Ｐゴシック" panose="020B0600070205080204" pitchFamily="50" charset="-128"/>
              <a:ea typeface="ＭＳ Ｐゴシック" panose="020B0600070205080204" pitchFamily="50" charset="-128"/>
            </a:endParaRPr>
          </a:p>
          <a:p>
            <a:pPr algn="ctr"/>
            <a:r>
              <a:rPr lang="en-US" altLang="ja-JP" dirty="0" smtClean="0">
                <a:solidFill>
                  <a:schemeClr val="bg1"/>
                </a:solidFill>
                <a:latin typeface="ＭＳ Ｐゴシック" panose="020B0600070205080204" pitchFamily="50" charset="-128"/>
                <a:ea typeface="ＭＳ Ｐゴシック" panose="020B0600070205080204" pitchFamily="50" charset="-128"/>
              </a:rPr>
              <a:t>0</a:t>
            </a:r>
            <a:r>
              <a:rPr lang="ja-JP" altLang="en-US" dirty="0">
                <a:solidFill>
                  <a:schemeClr val="bg1"/>
                </a:solidFill>
                <a:latin typeface="ＭＳ Ｐゴシック" panose="020B0600070205080204" pitchFamily="50" charset="-128"/>
                <a:ea typeface="ＭＳ Ｐゴシック" panose="020B0600070205080204" pitchFamily="50" charset="-128"/>
              </a:rPr>
              <a:t>～</a:t>
            </a:r>
            <a:r>
              <a:rPr lang="en-US" altLang="ja-JP" dirty="0" smtClean="0">
                <a:solidFill>
                  <a:schemeClr val="bg1"/>
                </a:solidFill>
                <a:latin typeface="ＭＳ Ｐゴシック" panose="020B0600070205080204" pitchFamily="50" charset="-128"/>
                <a:ea typeface="ＭＳ Ｐゴシック" panose="020B0600070205080204" pitchFamily="50" charset="-128"/>
              </a:rPr>
              <a:t>6</a:t>
            </a:r>
            <a:r>
              <a:rPr lang="ja-JP" altLang="en-US" dirty="0" smtClean="0">
                <a:solidFill>
                  <a:schemeClr val="bg1"/>
                </a:solidFill>
                <a:latin typeface="ＭＳ Ｐゴシック" panose="020B0600070205080204" pitchFamily="50" charset="-128"/>
                <a:ea typeface="ＭＳ Ｐゴシック" panose="020B0600070205080204" pitchFamily="50" charset="-128"/>
              </a:rPr>
              <a:t>歳児の</a:t>
            </a:r>
            <a:endParaRPr lang="en-US" altLang="ja-JP" dirty="0" smtClean="0">
              <a:solidFill>
                <a:schemeClr val="bg1"/>
              </a:solidFill>
              <a:latin typeface="ＭＳ Ｐゴシック" panose="020B0600070205080204" pitchFamily="50" charset="-128"/>
              <a:ea typeface="ＭＳ Ｐゴシック" panose="020B0600070205080204" pitchFamily="50" charset="-128"/>
            </a:endParaRPr>
          </a:p>
          <a:p>
            <a:pPr algn="ctr"/>
            <a:r>
              <a:rPr lang="ja-JP" altLang="en-US" dirty="0" smtClean="0">
                <a:solidFill>
                  <a:schemeClr val="bg1"/>
                </a:solidFill>
                <a:latin typeface="ＭＳ Ｐゴシック" panose="020B0600070205080204" pitchFamily="50" charset="-128"/>
                <a:ea typeface="ＭＳ Ｐゴシック" panose="020B0600070205080204" pitchFamily="50" charset="-128"/>
              </a:rPr>
              <a:t>ケガが多い</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フローチャート : 結合子 12"/>
          <p:cNvSpPr/>
          <p:nvPr/>
        </p:nvSpPr>
        <p:spPr>
          <a:xfrm>
            <a:off x="6291984" y="620688"/>
            <a:ext cx="2698017" cy="2808312"/>
          </a:xfrm>
          <a:prstGeom prst="flowChartConnector">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bg1"/>
                </a:solidFill>
                <a:latin typeface="ＭＳ Ｐゴシック" panose="020B0600070205080204" pitchFamily="50" charset="-128"/>
                <a:ea typeface="ＭＳ Ｐゴシック" panose="020B0600070205080204" pitchFamily="50" charset="-128"/>
              </a:rPr>
              <a:t>地域</a:t>
            </a:r>
            <a:r>
              <a:rPr lang="ja-JP" altLang="en-US" sz="2400" dirty="0">
                <a:solidFill>
                  <a:schemeClr val="bg1"/>
                </a:solidFill>
                <a:latin typeface="ＭＳ Ｐゴシック" panose="020B0600070205080204" pitchFamily="50" charset="-128"/>
                <a:ea typeface="ＭＳ Ｐゴシック" panose="020B0600070205080204" pitchFamily="50" charset="-128"/>
              </a:rPr>
              <a:t>で</a:t>
            </a:r>
            <a:r>
              <a:rPr lang="ja-JP" altLang="en-US" sz="2400" dirty="0" smtClean="0">
                <a:solidFill>
                  <a:schemeClr val="bg1"/>
                </a:solidFill>
                <a:latin typeface="ＭＳ Ｐゴシック" panose="020B0600070205080204" pitchFamily="50" charset="-128"/>
                <a:ea typeface="ＭＳ Ｐゴシック" panose="020B0600070205080204" pitchFamily="50" charset="-128"/>
              </a:rPr>
              <a:t>の</a:t>
            </a:r>
            <a:endParaRPr lang="en-US" altLang="ja-JP" sz="2400" dirty="0" smtClean="0">
              <a:solidFill>
                <a:schemeClr val="bg1"/>
              </a:solidFill>
              <a:latin typeface="ＭＳ Ｐゴシック" panose="020B0600070205080204" pitchFamily="50" charset="-128"/>
              <a:ea typeface="ＭＳ Ｐゴシック" panose="020B0600070205080204" pitchFamily="50" charset="-128"/>
            </a:endParaRPr>
          </a:p>
          <a:p>
            <a:pPr algn="ctr"/>
            <a:r>
              <a:rPr lang="ja-JP" altLang="en-US" sz="2400" dirty="0" smtClean="0">
                <a:solidFill>
                  <a:schemeClr val="bg1"/>
                </a:solidFill>
                <a:latin typeface="ＭＳ Ｐゴシック" panose="020B0600070205080204" pitchFamily="50" charset="-128"/>
                <a:ea typeface="ＭＳ Ｐゴシック" panose="020B0600070205080204" pitchFamily="50" charset="-128"/>
              </a:rPr>
              <a:t>安全</a:t>
            </a:r>
            <a:endParaRPr lang="en-US" altLang="ja-JP" sz="2400" dirty="0" smtClean="0">
              <a:solidFill>
                <a:schemeClr val="bg1"/>
              </a:solidFill>
              <a:latin typeface="ＭＳ Ｐゴシック" panose="020B0600070205080204" pitchFamily="50" charset="-128"/>
              <a:ea typeface="ＭＳ Ｐゴシック" panose="020B0600070205080204" pitchFamily="50" charset="-128"/>
            </a:endParaRPr>
          </a:p>
          <a:p>
            <a:pPr algn="ctr"/>
            <a:endParaRPr lang="ja-JP" altLang="en-US" sz="2400" dirty="0">
              <a:solidFill>
                <a:schemeClr val="bg1"/>
              </a:solidFill>
              <a:latin typeface="ＭＳ Ｐゴシック" panose="020B0600070205080204" pitchFamily="50" charset="-128"/>
              <a:ea typeface="ＭＳ Ｐゴシック" panose="020B0600070205080204" pitchFamily="50" charset="-128"/>
            </a:endParaRPr>
          </a:p>
          <a:p>
            <a:pPr algn="ctr"/>
            <a:r>
              <a:rPr lang="ja-JP" altLang="en-US" dirty="0" smtClean="0">
                <a:solidFill>
                  <a:schemeClr val="bg1"/>
                </a:solidFill>
                <a:latin typeface="ＭＳ Ｐゴシック" panose="020B0600070205080204" pitchFamily="50" charset="-128"/>
                <a:ea typeface="ＭＳ Ｐゴシック" panose="020B0600070205080204" pitchFamily="50" charset="-128"/>
              </a:rPr>
              <a:t>不審者等</a:t>
            </a:r>
          </a:p>
          <a:p>
            <a:pPr algn="ctr"/>
            <a:r>
              <a:rPr lang="ja-JP" altLang="en-US" dirty="0" err="1" smtClean="0">
                <a:solidFill>
                  <a:schemeClr val="bg1"/>
                </a:solidFill>
                <a:latin typeface="ＭＳ Ｐゴシック" panose="020B0600070205080204" pitchFamily="50" charset="-128"/>
                <a:ea typeface="ＭＳ Ｐゴシック" panose="020B0600070205080204" pitchFamily="50" charset="-128"/>
              </a:rPr>
              <a:t>への</a:t>
            </a:r>
            <a:r>
              <a:rPr lang="ja-JP" altLang="en-US" dirty="0" smtClean="0">
                <a:solidFill>
                  <a:schemeClr val="bg1"/>
                </a:solidFill>
                <a:latin typeface="ＭＳ Ｐゴシック" panose="020B0600070205080204" pitchFamily="50" charset="-128"/>
                <a:ea typeface="ＭＳ Ｐゴシック" panose="020B0600070205080204" pitchFamily="50" charset="-128"/>
              </a:rPr>
              <a:t>不安</a:t>
            </a:r>
            <a:endParaRPr lang="en-US" altLang="ja-JP" dirty="0" smtClean="0">
              <a:solidFill>
                <a:schemeClr val="bg1"/>
              </a:solidFill>
              <a:latin typeface="ＭＳ Ｐゴシック" panose="020B0600070205080204" pitchFamily="50" charset="-128"/>
              <a:ea typeface="ＭＳ Ｐゴシック" panose="020B0600070205080204" pitchFamily="50" charset="-128"/>
            </a:endParaRPr>
          </a:p>
          <a:p>
            <a:pPr algn="ct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15" name="スライド番号プレースホルダー 14"/>
          <p:cNvSpPr>
            <a:spLocks noGrp="1"/>
          </p:cNvSpPr>
          <p:nvPr>
            <p:ph type="sldNum" sz="quarter" idx="11"/>
          </p:nvPr>
        </p:nvSpPr>
        <p:spPr>
          <a:xfrm>
            <a:off x="683568" y="6356350"/>
            <a:ext cx="561975" cy="365125"/>
          </a:xfrm>
        </p:spPr>
        <p:txBody>
          <a:bodyPr/>
          <a:lstStyle/>
          <a:p>
            <a:fld id="{D2D8002D-B5B0-4BAC-B1F6-782DDCCE6D9C}" type="slidenum">
              <a:rPr kumimoji="1" lang="ja-JP" altLang="en-US" sz="1600" smtClean="0"/>
              <a:t>3</a:t>
            </a:fld>
            <a:endParaRPr kumimoji="1" lang="ja-JP" altLang="en-US" sz="1600"/>
          </a:p>
        </p:txBody>
      </p:sp>
      <p:graphicFrame>
        <p:nvGraphicFramePr>
          <p:cNvPr id="3" name="オブジェクト 1"/>
          <p:cNvGraphicFramePr>
            <a:graphicFrameLocks noChangeAspect="1"/>
          </p:cNvGraphicFramePr>
          <p:nvPr>
            <p:extLst>
              <p:ext uri="{D42A27DB-BD31-4B8C-83A1-F6EECF244321}">
                <p14:modId xmlns:p14="http://schemas.microsoft.com/office/powerpoint/2010/main" val="1933371408"/>
              </p:ext>
            </p:extLst>
          </p:nvPr>
        </p:nvGraphicFramePr>
        <p:xfrm>
          <a:off x="307975" y="3908425"/>
          <a:ext cx="8485188" cy="2710135"/>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12"/>
          <p:cNvSpPr>
            <a:spLocks noChangeArrowheads="1"/>
          </p:cNvSpPr>
          <p:nvPr/>
        </p:nvSpPr>
        <p:spPr bwMode="auto">
          <a:xfrm>
            <a:off x="82459" y="3489149"/>
            <a:ext cx="8856984"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fontAlgn="base">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fontAlgn="base">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fontAlgn="base">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fontAlgn="base">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buFont typeface="Wingdings" pitchFamily="2" charset="2"/>
              <a:buNone/>
            </a:pPr>
            <a:r>
              <a:rPr lang="ja-JP" altLang="en-US" sz="2000" dirty="0"/>
              <a:t>表</a:t>
            </a:r>
            <a:r>
              <a:rPr lang="ja-JP" altLang="en-US" sz="2000" dirty="0" smtClean="0"/>
              <a:t>①　年齢</a:t>
            </a:r>
            <a:r>
              <a:rPr lang="ja-JP" altLang="en-US" sz="2000" dirty="0"/>
              <a:t>区分別救急搬送件数の</a:t>
            </a:r>
            <a:r>
              <a:rPr lang="ja-JP" altLang="en-US" sz="2000" dirty="0" smtClean="0"/>
              <a:t>割合</a:t>
            </a:r>
            <a:r>
              <a:rPr lang="en-US" altLang="ja-JP" sz="2000" dirty="0" smtClean="0"/>
              <a:t>(2008~2010)</a:t>
            </a:r>
            <a:r>
              <a:rPr lang="ja-JP" altLang="en-US" sz="1800" dirty="0" smtClean="0"/>
              <a:t>　</a:t>
            </a:r>
            <a:r>
              <a:rPr lang="ja-JP" altLang="en-US" sz="1400" dirty="0" smtClean="0"/>
              <a:t>出典：箕輪消防署救急</a:t>
            </a:r>
            <a:r>
              <a:rPr lang="ja-JP" altLang="en-US" sz="1400" dirty="0"/>
              <a:t>搬送</a:t>
            </a:r>
            <a:r>
              <a:rPr lang="ja-JP" altLang="en-US" sz="1400" dirty="0" smtClean="0"/>
              <a:t>データ</a:t>
            </a:r>
            <a:endParaRPr lang="ja-JP" altLang="en-US" sz="1400" dirty="0"/>
          </a:p>
        </p:txBody>
      </p:sp>
    </p:spTree>
    <p:extLst>
      <p:ext uri="{BB962C8B-B14F-4D97-AF65-F5344CB8AC3E}">
        <p14:creationId xmlns:p14="http://schemas.microsoft.com/office/powerpoint/2010/main" val="372426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677383"/>
            <a:ext cx="1331640" cy="1119861"/>
          </a:xfrm>
          <a:prstGeom prst="rect">
            <a:avLst/>
          </a:prstGeom>
        </p:spPr>
      </p:pic>
      <p:sp>
        <p:nvSpPr>
          <p:cNvPr id="2" name="タイトル 1"/>
          <p:cNvSpPr>
            <a:spLocks noGrp="1"/>
          </p:cNvSpPr>
          <p:nvPr>
            <p:ph type="title"/>
          </p:nvPr>
        </p:nvSpPr>
        <p:spPr>
          <a:xfrm>
            <a:off x="7137" y="620688"/>
            <a:ext cx="9144000" cy="648072"/>
          </a:xfrm>
        </p:spPr>
        <p:txBody>
          <a:bodyPr/>
          <a:lstStyle/>
          <a:p>
            <a:r>
              <a:rPr lang="ja-JP" altLang="en-US" sz="3600" dirty="0" smtClean="0">
                <a:solidFill>
                  <a:schemeClr val="tx1"/>
                </a:solidFill>
                <a:effectLst/>
              </a:rPr>
              <a:t>表②　小中学校</a:t>
            </a:r>
            <a:r>
              <a:rPr kumimoji="1" lang="ja-JP" altLang="en-US" sz="3600" dirty="0" smtClean="0">
                <a:solidFill>
                  <a:schemeClr val="tx1"/>
                </a:solidFill>
                <a:effectLst/>
              </a:rPr>
              <a:t>でのケガの場所別発生状況</a:t>
            </a:r>
            <a:endParaRPr kumimoji="1" lang="ja-JP" altLang="en-US" sz="36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209687870"/>
              </p:ext>
            </p:extLst>
          </p:nvPr>
        </p:nvGraphicFramePr>
        <p:xfrm>
          <a:off x="441703" y="1124744"/>
          <a:ext cx="8229600"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5" name="タイトル 1"/>
          <p:cNvSpPr txBox="1">
            <a:spLocks/>
          </p:cNvSpPr>
          <p:nvPr/>
        </p:nvSpPr>
        <p:spPr>
          <a:xfrm>
            <a:off x="7137" y="44624"/>
            <a:ext cx="9144000" cy="576064"/>
          </a:xfrm>
          <a:prstGeom prst="rect">
            <a:avLst/>
          </a:prstGeom>
        </p:spPr>
        <p:txBody>
          <a:bodyPr vert="horz" lIns="91440" tIns="45720" rIns="91440" bIns="45720" rtlCol="0" anchor="ctr">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altLang="ja-JP" sz="3200" dirty="0" smtClean="0">
                <a:solidFill>
                  <a:srgbClr val="FF0000"/>
                </a:solidFill>
                <a:effectLst/>
              </a:rPr>
              <a:t>【</a:t>
            </a:r>
            <a:r>
              <a:rPr lang="ja-JP" altLang="en-US" sz="3200" dirty="0" smtClean="0">
                <a:solidFill>
                  <a:srgbClr val="FF0000"/>
                </a:solidFill>
                <a:effectLst/>
              </a:rPr>
              <a:t>課題</a:t>
            </a:r>
            <a:r>
              <a:rPr lang="en-US" altLang="ja-JP" sz="3200" dirty="0" smtClean="0">
                <a:solidFill>
                  <a:srgbClr val="FF0000"/>
                </a:solidFill>
                <a:effectLst/>
              </a:rPr>
              <a:t>】</a:t>
            </a:r>
            <a:r>
              <a:rPr lang="ja-JP" altLang="en-US" sz="3200" dirty="0" smtClean="0">
                <a:solidFill>
                  <a:srgbClr val="FF0000"/>
                </a:solidFill>
                <a:effectLst/>
              </a:rPr>
              <a:t>小中学校は体育館・校庭でのケガが多い</a:t>
            </a:r>
            <a:endParaRPr lang="en-US" altLang="ja-JP" sz="3200" dirty="0" smtClean="0">
              <a:solidFill>
                <a:srgbClr val="FF0000"/>
              </a:solidFill>
              <a:effectLst/>
            </a:endParaRPr>
          </a:p>
        </p:txBody>
      </p:sp>
      <p:sp>
        <p:nvSpPr>
          <p:cNvPr id="3" name="テキスト ボックス 2"/>
          <p:cNvSpPr txBox="1"/>
          <p:nvPr/>
        </p:nvSpPr>
        <p:spPr>
          <a:xfrm>
            <a:off x="104958" y="1510893"/>
            <a:ext cx="648072" cy="338554"/>
          </a:xfrm>
          <a:prstGeom prst="rect">
            <a:avLst/>
          </a:prstGeom>
          <a:noFill/>
        </p:spPr>
        <p:txBody>
          <a:bodyPr wrap="square" rtlCol="0">
            <a:spAutoFit/>
          </a:bodyPr>
          <a:lstStyle/>
          <a:p>
            <a:r>
              <a:rPr lang="en-US" altLang="ja-JP" sz="1600" dirty="0"/>
              <a:t>(</a:t>
            </a:r>
            <a:r>
              <a:rPr kumimoji="1" lang="ja-JP" altLang="en-US" sz="1600" dirty="0" smtClean="0"/>
              <a:t>人</a:t>
            </a:r>
            <a:r>
              <a:rPr kumimoji="1" lang="en-US" altLang="ja-JP" sz="1600" dirty="0" smtClean="0"/>
              <a:t>)</a:t>
            </a:r>
            <a:endParaRPr kumimoji="1" lang="ja-JP" altLang="en-US" sz="1600" dirty="0"/>
          </a:p>
        </p:txBody>
      </p:sp>
      <p:sp>
        <p:nvSpPr>
          <p:cNvPr id="9" name="フリーフォーム 8"/>
          <p:cNvSpPr/>
          <p:nvPr/>
        </p:nvSpPr>
        <p:spPr>
          <a:xfrm>
            <a:off x="1241659" y="1674797"/>
            <a:ext cx="2348564" cy="2114243"/>
          </a:xfrm>
          <a:custGeom>
            <a:avLst/>
            <a:gdLst>
              <a:gd name="connsiteX0" fmla="*/ 1049154 w 2348564"/>
              <a:gd name="connsiteY0" fmla="*/ 0 h 3195587"/>
              <a:gd name="connsiteX1" fmla="*/ 0 w 2348564"/>
              <a:gd name="connsiteY1" fmla="*/ 1453415 h 3195587"/>
              <a:gd name="connsiteX2" fmla="*/ 19250 w 2348564"/>
              <a:gd name="connsiteY2" fmla="*/ 3080084 h 3195587"/>
              <a:gd name="connsiteX3" fmla="*/ 2348564 w 2348564"/>
              <a:gd name="connsiteY3" fmla="*/ 3195587 h 3195587"/>
              <a:gd name="connsiteX4" fmla="*/ 2300438 w 2348564"/>
              <a:gd name="connsiteY4" fmla="*/ 1020278 h 3195587"/>
              <a:gd name="connsiteX5" fmla="*/ 1049154 w 2348564"/>
              <a:gd name="connsiteY5" fmla="*/ 0 h 319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8564" h="3195587">
                <a:moveTo>
                  <a:pt x="1049154" y="0"/>
                </a:moveTo>
                <a:lnTo>
                  <a:pt x="0" y="1453415"/>
                </a:lnTo>
                <a:lnTo>
                  <a:pt x="19250" y="3080084"/>
                </a:lnTo>
                <a:lnTo>
                  <a:pt x="2348564" y="3195587"/>
                </a:lnTo>
                <a:lnTo>
                  <a:pt x="2300438" y="1020278"/>
                </a:lnTo>
                <a:lnTo>
                  <a:pt x="1049154" y="0"/>
                </a:lnTo>
                <a:close/>
              </a:path>
            </a:pathLst>
          </a:cu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899592" y="6579008"/>
            <a:ext cx="7200800" cy="246221"/>
          </a:xfrm>
          <a:prstGeom prst="rect">
            <a:avLst/>
          </a:prstGeom>
          <a:noFill/>
        </p:spPr>
        <p:txBody>
          <a:bodyPr wrap="square" lIns="0" tIns="0" rIns="0" bIns="0" rtlCol="0">
            <a:spAutoFit/>
          </a:bodyPr>
          <a:lstStyle/>
          <a:p>
            <a:r>
              <a:rPr kumimoji="1" lang="ja-JP" altLang="en-US" sz="1600" dirty="0" smtClean="0"/>
              <a:t>出典：災害共済</a:t>
            </a:r>
            <a:r>
              <a:rPr lang="ja-JP" altLang="en-US" sz="1600" dirty="0" smtClean="0"/>
              <a:t>給付データ抜粋（</a:t>
            </a:r>
            <a:r>
              <a:rPr kumimoji="1" lang="ja-JP" altLang="en-US" sz="1600" dirty="0" smtClean="0"/>
              <a:t>学校教育課及び日本スポーツ振興センター）</a:t>
            </a:r>
            <a:endParaRPr kumimoji="1" lang="ja-JP" altLang="en-US" sz="1600" dirty="0"/>
          </a:p>
        </p:txBody>
      </p:sp>
      <p:sp>
        <p:nvSpPr>
          <p:cNvPr id="11" name="右矢印吹き出し 10"/>
          <p:cNvSpPr/>
          <p:nvPr/>
        </p:nvSpPr>
        <p:spPr>
          <a:xfrm>
            <a:off x="3779912" y="4653136"/>
            <a:ext cx="3600400" cy="216024"/>
          </a:xfrm>
          <a:prstGeom prst="rightArrowCallout">
            <a:avLst>
              <a:gd name="adj1" fmla="val 25000"/>
              <a:gd name="adj2" fmla="val 32081"/>
              <a:gd name="adj3" fmla="val 25000"/>
              <a:gd name="adj4" fmla="val 29353"/>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smtClean="0">
                <a:solidFill>
                  <a:schemeClr val="bg1"/>
                </a:solidFill>
                <a:latin typeface="ＭＳ Ｐゴシック" panose="020B0600070205080204" pitchFamily="50" charset="-128"/>
                <a:ea typeface="ＭＳ Ｐゴシック" panose="020B0600070205080204" pitchFamily="50" charset="-128"/>
              </a:rPr>
              <a:t>ＳＣ認証取得</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7" name="スライド番号プレースホルダー 6"/>
          <p:cNvSpPr>
            <a:spLocks noGrp="1"/>
          </p:cNvSpPr>
          <p:nvPr>
            <p:ph type="sldNum" sz="quarter" idx="12"/>
          </p:nvPr>
        </p:nvSpPr>
        <p:spPr>
          <a:xfrm>
            <a:off x="697657" y="6356350"/>
            <a:ext cx="561975" cy="365125"/>
          </a:xfrm>
        </p:spPr>
        <p:txBody>
          <a:bodyPr/>
          <a:lstStyle/>
          <a:p>
            <a:fld id="{D2D8002D-B5B0-4BAC-B1F6-782DDCCE6D9C}" type="slidenum">
              <a:rPr kumimoji="1" lang="ja-JP" altLang="en-US" smtClean="0"/>
              <a:t>4</a:t>
            </a:fld>
            <a:endParaRPr kumimoji="1" lang="ja-JP" altLang="en-US"/>
          </a:p>
        </p:txBody>
      </p:sp>
      <p:graphicFrame>
        <p:nvGraphicFramePr>
          <p:cNvPr id="8" name="表 7"/>
          <p:cNvGraphicFramePr>
            <a:graphicFrameLocks noGrp="1"/>
          </p:cNvGraphicFramePr>
          <p:nvPr>
            <p:extLst>
              <p:ext uri="{D42A27DB-BD31-4B8C-83A1-F6EECF244321}">
                <p14:modId xmlns:p14="http://schemas.microsoft.com/office/powerpoint/2010/main" val="3165736647"/>
              </p:ext>
            </p:extLst>
          </p:nvPr>
        </p:nvGraphicFramePr>
        <p:xfrm>
          <a:off x="7134" y="5102874"/>
          <a:ext cx="7373174" cy="1483360"/>
        </p:xfrm>
        <a:graphic>
          <a:graphicData uri="http://schemas.openxmlformats.org/drawingml/2006/table">
            <a:tbl>
              <a:tblPr firstRow="1" bandRow="1">
                <a:tableStyleId>{7DF18680-E054-41AD-8BC1-D1AEF772440D}</a:tableStyleId>
              </a:tblPr>
              <a:tblGrid>
                <a:gridCol w="1108482"/>
                <a:gridCol w="894956"/>
                <a:gridCol w="894956"/>
                <a:gridCol w="894956"/>
                <a:gridCol w="894956"/>
                <a:gridCol w="894956"/>
                <a:gridCol w="894956"/>
                <a:gridCol w="894956"/>
              </a:tblGrid>
              <a:tr h="370840">
                <a:tc>
                  <a:txBody>
                    <a:bodyPr/>
                    <a:lstStyle/>
                    <a:p>
                      <a:r>
                        <a:rPr kumimoji="1" lang="ja-JP" altLang="en-US" sz="1400" b="0" dirty="0" smtClean="0">
                          <a:solidFill>
                            <a:schemeClr val="tx1"/>
                          </a:solidFill>
                        </a:rPr>
                        <a:t>小中生徒数</a:t>
                      </a:r>
                      <a:endParaRPr kumimoji="1" lang="ja-JP" altLang="en-US" sz="1400" b="0" dirty="0">
                        <a:solidFill>
                          <a:schemeClr val="tx1"/>
                        </a:solidFill>
                      </a:endParaRPr>
                    </a:p>
                  </a:txBody>
                  <a:tcPr anchor="ctr">
                    <a:solidFill>
                      <a:srgbClr val="9DD33D"/>
                    </a:solidFill>
                  </a:tcPr>
                </a:tc>
                <a:tc>
                  <a:txBody>
                    <a:bodyPr/>
                    <a:lstStyle/>
                    <a:p>
                      <a:pPr algn="ctr"/>
                      <a:r>
                        <a:rPr kumimoji="1" lang="en-US" altLang="ja-JP" dirty="0" smtClean="0">
                          <a:solidFill>
                            <a:schemeClr val="tx1"/>
                          </a:solidFill>
                        </a:rPr>
                        <a:t>2,259</a:t>
                      </a:r>
                      <a:endParaRPr kumimoji="1" lang="ja-JP" altLang="en-US" dirty="0">
                        <a:solidFill>
                          <a:schemeClr val="tx1"/>
                        </a:solidFill>
                      </a:endParaRPr>
                    </a:p>
                  </a:txBody>
                  <a:tcPr anchor="ctr">
                    <a:solidFill>
                      <a:srgbClr val="9DD33D"/>
                    </a:solidFill>
                  </a:tcPr>
                </a:tc>
                <a:tc>
                  <a:txBody>
                    <a:bodyPr/>
                    <a:lstStyle/>
                    <a:p>
                      <a:pPr algn="ctr"/>
                      <a:r>
                        <a:rPr kumimoji="1" lang="en-US" altLang="ja-JP" dirty="0" smtClean="0">
                          <a:solidFill>
                            <a:schemeClr val="tx1"/>
                          </a:solidFill>
                        </a:rPr>
                        <a:t>2,245</a:t>
                      </a:r>
                      <a:endParaRPr kumimoji="1" lang="ja-JP" altLang="en-US" dirty="0">
                        <a:solidFill>
                          <a:schemeClr val="tx1"/>
                        </a:solidFill>
                      </a:endParaRPr>
                    </a:p>
                  </a:txBody>
                  <a:tcPr anchor="ctr">
                    <a:solidFill>
                      <a:srgbClr val="9DD33D"/>
                    </a:solidFill>
                  </a:tcPr>
                </a:tc>
                <a:tc>
                  <a:txBody>
                    <a:bodyPr/>
                    <a:lstStyle/>
                    <a:p>
                      <a:pPr algn="ctr"/>
                      <a:r>
                        <a:rPr kumimoji="1" lang="en-US" altLang="ja-JP" dirty="0" smtClean="0">
                          <a:solidFill>
                            <a:schemeClr val="tx1"/>
                          </a:solidFill>
                        </a:rPr>
                        <a:t>2,262</a:t>
                      </a:r>
                      <a:endParaRPr kumimoji="1" lang="ja-JP" altLang="en-US" dirty="0">
                        <a:solidFill>
                          <a:schemeClr val="tx1"/>
                        </a:solidFill>
                      </a:endParaRPr>
                    </a:p>
                  </a:txBody>
                  <a:tcPr anchor="ctr">
                    <a:solidFill>
                      <a:srgbClr val="9DD33D"/>
                    </a:solidFill>
                  </a:tcPr>
                </a:tc>
                <a:tc>
                  <a:txBody>
                    <a:bodyPr/>
                    <a:lstStyle/>
                    <a:p>
                      <a:pPr algn="ctr"/>
                      <a:r>
                        <a:rPr kumimoji="1" lang="en-US" altLang="ja-JP" dirty="0" smtClean="0">
                          <a:solidFill>
                            <a:schemeClr val="tx1"/>
                          </a:solidFill>
                        </a:rPr>
                        <a:t>2,254</a:t>
                      </a:r>
                      <a:endParaRPr kumimoji="1" lang="ja-JP" altLang="en-US" dirty="0">
                        <a:solidFill>
                          <a:schemeClr val="tx1"/>
                        </a:solidFill>
                      </a:endParaRPr>
                    </a:p>
                  </a:txBody>
                  <a:tcPr anchor="ctr">
                    <a:solidFill>
                      <a:srgbClr val="9DD33D"/>
                    </a:solidFill>
                  </a:tcPr>
                </a:tc>
                <a:tc>
                  <a:txBody>
                    <a:bodyPr/>
                    <a:lstStyle/>
                    <a:p>
                      <a:pPr algn="ctr"/>
                      <a:r>
                        <a:rPr kumimoji="1" lang="en-US" altLang="ja-JP" dirty="0" smtClean="0">
                          <a:solidFill>
                            <a:schemeClr val="tx1"/>
                          </a:solidFill>
                        </a:rPr>
                        <a:t>2,301</a:t>
                      </a:r>
                      <a:endParaRPr kumimoji="1" lang="ja-JP" altLang="en-US" dirty="0">
                        <a:solidFill>
                          <a:schemeClr val="tx1"/>
                        </a:solidFill>
                      </a:endParaRPr>
                    </a:p>
                  </a:txBody>
                  <a:tcPr anchor="ctr">
                    <a:solidFill>
                      <a:srgbClr val="9DD33D"/>
                    </a:solidFill>
                  </a:tcPr>
                </a:tc>
                <a:tc>
                  <a:txBody>
                    <a:bodyPr/>
                    <a:lstStyle/>
                    <a:p>
                      <a:pPr algn="ctr"/>
                      <a:r>
                        <a:rPr kumimoji="1" lang="en-US" altLang="ja-JP" dirty="0" smtClean="0">
                          <a:solidFill>
                            <a:schemeClr val="tx1"/>
                          </a:solidFill>
                        </a:rPr>
                        <a:t>2,264</a:t>
                      </a:r>
                      <a:endParaRPr kumimoji="1" lang="ja-JP" altLang="en-US" dirty="0">
                        <a:solidFill>
                          <a:schemeClr val="tx1"/>
                        </a:solidFill>
                      </a:endParaRPr>
                    </a:p>
                  </a:txBody>
                  <a:tcPr anchor="ctr">
                    <a:solidFill>
                      <a:srgbClr val="9DD33D"/>
                    </a:solidFill>
                  </a:tcPr>
                </a:tc>
                <a:tc>
                  <a:txBody>
                    <a:bodyPr/>
                    <a:lstStyle/>
                    <a:p>
                      <a:pPr algn="ctr"/>
                      <a:r>
                        <a:rPr kumimoji="1" lang="en-US" altLang="ja-JP" dirty="0" smtClean="0">
                          <a:solidFill>
                            <a:schemeClr val="tx1"/>
                          </a:solidFill>
                        </a:rPr>
                        <a:t>2,200</a:t>
                      </a:r>
                      <a:endParaRPr kumimoji="1" lang="ja-JP" altLang="en-US" dirty="0">
                        <a:solidFill>
                          <a:schemeClr val="tx1"/>
                        </a:solidFill>
                      </a:endParaRPr>
                    </a:p>
                  </a:txBody>
                  <a:tcPr anchor="ctr">
                    <a:solidFill>
                      <a:srgbClr val="9DD33D"/>
                    </a:solidFill>
                  </a:tcPr>
                </a:tc>
              </a:tr>
              <a:tr h="370840">
                <a:tc>
                  <a:txBody>
                    <a:bodyPr/>
                    <a:lstStyle/>
                    <a:p>
                      <a:r>
                        <a:rPr kumimoji="1" lang="ja-JP" altLang="en-US" sz="1400" dirty="0" smtClean="0"/>
                        <a:t>ケガ人数</a:t>
                      </a:r>
                      <a:endParaRPr kumimoji="1" lang="ja-JP" altLang="en-US" sz="1400" dirty="0"/>
                    </a:p>
                  </a:txBody>
                  <a:tcPr/>
                </a:tc>
                <a:tc>
                  <a:txBody>
                    <a:bodyPr/>
                    <a:lstStyle/>
                    <a:p>
                      <a:pPr algn="ctr"/>
                      <a:r>
                        <a:rPr kumimoji="1" lang="en-US" altLang="ja-JP" dirty="0" smtClean="0"/>
                        <a:t>117</a:t>
                      </a:r>
                      <a:endParaRPr kumimoji="1" lang="ja-JP" altLang="en-US" dirty="0"/>
                    </a:p>
                  </a:txBody>
                  <a:tcPr/>
                </a:tc>
                <a:tc>
                  <a:txBody>
                    <a:bodyPr/>
                    <a:lstStyle/>
                    <a:p>
                      <a:pPr algn="ctr"/>
                      <a:r>
                        <a:rPr kumimoji="1" lang="en-US" altLang="ja-JP" dirty="0" smtClean="0"/>
                        <a:t>166</a:t>
                      </a:r>
                      <a:endParaRPr kumimoji="1" lang="ja-JP" altLang="en-US" dirty="0"/>
                    </a:p>
                  </a:txBody>
                  <a:tcPr/>
                </a:tc>
                <a:tc>
                  <a:txBody>
                    <a:bodyPr/>
                    <a:lstStyle/>
                    <a:p>
                      <a:pPr algn="ctr"/>
                      <a:r>
                        <a:rPr kumimoji="1" lang="en-US" altLang="ja-JP" dirty="0" smtClean="0"/>
                        <a:t>124</a:t>
                      </a:r>
                      <a:endParaRPr kumimoji="1" lang="ja-JP" altLang="en-US" dirty="0"/>
                    </a:p>
                  </a:txBody>
                  <a:tcPr/>
                </a:tc>
                <a:tc>
                  <a:txBody>
                    <a:bodyPr/>
                    <a:lstStyle/>
                    <a:p>
                      <a:pPr algn="ctr"/>
                      <a:r>
                        <a:rPr kumimoji="1" lang="en-US" altLang="ja-JP" dirty="0" smtClean="0"/>
                        <a:t>101</a:t>
                      </a:r>
                      <a:endParaRPr kumimoji="1" lang="ja-JP" altLang="en-US" dirty="0"/>
                    </a:p>
                  </a:txBody>
                  <a:tcPr/>
                </a:tc>
                <a:tc>
                  <a:txBody>
                    <a:bodyPr/>
                    <a:lstStyle/>
                    <a:p>
                      <a:pPr algn="ctr"/>
                      <a:r>
                        <a:rPr kumimoji="1" lang="en-US" altLang="ja-JP" dirty="0" smtClean="0"/>
                        <a:t>161</a:t>
                      </a:r>
                      <a:endParaRPr kumimoji="1" lang="ja-JP" altLang="en-US" dirty="0"/>
                    </a:p>
                  </a:txBody>
                  <a:tcPr/>
                </a:tc>
                <a:tc>
                  <a:txBody>
                    <a:bodyPr/>
                    <a:lstStyle/>
                    <a:p>
                      <a:pPr algn="ctr"/>
                      <a:r>
                        <a:rPr kumimoji="1" lang="en-US" altLang="ja-JP" dirty="0" smtClean="0"/>
                        <a:t>107</a:t>
                      </a:r>
                      <a:endParaRPr kumimoji="1" lang="ja-JP" altLang="en-US" dirty="0"/>
                    </a:p>
                  </a:txBody>
                  <a:tcPr/>
                </a:tc>
                <a:tc>
                  <a:txBody>
                    <a:bodyPr/>
                    <a:lstStyle/>
                    <a:p>
                      <a:pPr algn="ctr"/>
                      <a:r>
                        <a:rPr kumimoji="1" lang="en-US" altLang="ja-JP" dirty="0" smtClean="0"/>
                        <a:t>142</a:t>
                      </a:r>
                      <a:endParaRPr kumimoji="1" lang="ja-JP" altLang="en-US" dirty="0"/>
                    </a:p>
                  </a:txBody>
                  <a:tcPr/>
                </a:tc>
              </a:tr>
              <a:tr h="370840">
                <a:tc>
                  <a:txBody>
                    <a:bodyPr/>
                    <a:lstStyle/>
                    <a:p>
                      <a:r>
                        <a:rPr kumimoji="1" lang="ja-JP" altLang="en-US" dirty="0" smtClean="0">
                          <a:solidFill>
                            <a:srgbClr val="FF0000"/>
                          </a:solidFill>
                        </a:rPr>
                        <a:t>発生率</a:t>
                      </a:r>
                      <a:endParaRPr kumimoji="1" lang="ja-JP" altLang="en-US" dirty="0">
                        <a:solidFill>
                          <a:srgbClr val="FF0000"/>
                        </a:solidFill>
                      </a:endParaRPr>
                    </a:p>
                  </a:txBody>
                  <a:tcPr/>
                </a:tc>
                <a:tc>
                  <a:txBody>
                    <a:bodyPr/>
                    <a:lstStyle/>
                    <a:p>
                      <a:pPr algn="ctr"/>
                      <a:r>
                        <a:rPr kumimoji="1" lang="en-US" altLang="ja-JP" b="1" dirty="0" smtClean="0">
                          <a:solidFill>
                            <a:srgbClr val="FF0000"/>
                          </a:solidFill>
                        </a:rPr>
                        <a:t>5.2</a:t>
                      </a:r>
                      <a:r>
                        <a:rPr kumimoji="1" lang="ja-JP" altLang="en-US" b="1" dirty="0" smtClean="0">
                          <a:solidFill>
                            <a:srgbClr val="FF0000"/>
                          </a:solidFill>
                        </a:rPr>
                        <a:t> </a:t>
                      </a:r>
                      <a:r>
                        <a:rPr kumimoji="1" lang="en-US" altLang="ja-JP" b="1" dirty="0" smtClean="0">
                          <a:solidFill>
                            <a:srgbClr val="FF0000"/>
                          </a:solidFill>
                        </a:rPr>
                        <a:t>%</a:t>
                      </a:r>
                      <a:endParaRPr kumimoji="1" lang="ja-JP" altLang="en-US" b="1" dirty="0">
                        <a:solidFill>
                          <a:srgbClr val="FF0000"/>
                        </a:solidFill>
                      </a:endParaRPr>
                    </a:p>
                  </a:txBody>
                  <a:tcPr/>
                </a:tc>
                <a:tc>
                  <a:txBody>
                    <a:bodyPr/>
                    <a:lstStyle/>
                    <a:p>
                      <a:pPr algn="ctr"/>
                      <a:r>
                        <a:rPr kumimoji="1" lang="en-US" altLang="ja-JP" b="1" dirty="0" smtClean="0">
                          <a:solidFill>
                            <a:srgbClr val="FF0000"/>
                          </a:solidFill>
                        </a:rPr>
                        <a:t>7.4</a:t>
                      </a:r>
                      <a:r>
                        <a:rPr kumimoji="1" lang="ja-JP" altLang="en-US" b="1" dirty="0" smtClean="0">
                          <a:solidFill>
                            <a:srgbClr val="FF0000"/>
                          </a:solidFill>
                        </a:rPr>
                        <a:t> </a:t>
                      </a:r>
                      <a:r>
                        <a:rPr kumimoji="1" lang="en-US" altLang="ja-JP" b="1" dirty="0" smtClean="0">
                          <a:solidFill>
                            <a:srgbClr val="FF0000"/>
                          </a:solidFill>
                        </a:rPr>
                        <a:t>%</a:t>
                      </a:r>
                      <a:endParaRPr kumimoji="1" lang="ja-JP" altLang="en-US" b="1" dirty="0">
                        <a:solidFill>
                          <a:srgbClr val="FF0000"/>
                        </a:solidFill>
                      </a:endParaRPr>
                    </a:p>
                  </a:txBody>
                  <a:tcPr/>
                </a:tc>
                <a:tc>
                  <a:txBody>
                    <a:bodyPr/>
                    <a:lstStyle/>
                    <a:p>
                      <a:pPr algn="ctr"/>
                      <a:r>
                        <a:rPr kumimoji="1" lang="en-US" altLang="ja-JP" b="1" dirty="0" smtClean="0">
                          <a:solidFill>
                            <a:srgbClr val="FF0000"/>
                          </a:solidFill>
                        </a:rPr>
                        <a:t>5.5</a:t>
                      </a:r>
                      <a:r>
                        <a:rPr kumimoji="1" lang="ja-JP" altLang="en-US" b="1" dirty="0" smtClean="0">
                          <a:solidFill>
                            <a:srgbClr val="FF0000"/>
                          </a:solidFill>
                        </a:rPr>
                        <a:t> </a:t>
                      </a:r>
                      <a:r>
                        <a:rPr kumimoji="1" lang="en-US" altLang="ja-JP" b="1" dirty="0" smtClean="0">
                          <a:solidFill>
                            <a:srgbClr val="FF0000"/>
                          </a:solidFill>
                        </a:rPr>
                        <a:t>%</a:t>
                      </a:r>
                      <a:endParaRPr kumimoji="1" lang="ja-JP" altLang="en-US" b="1" dirty="0">
                        <a:solidFill>
                          <a:srgbClr val="FF0000"/>
                        </a:solidFill>
                      </a:endParaRPr>
                    </a:p>
                  </a:txBody>
                  <a:tcPr/>
                </a:tc>
                <a:tc>
                  <a:txBody>
                    <a:bodyPr/>
                    <a:lstStyle/>
                    <a:p>
                      <a:pPr algn="ctr"/>
                      <a:r>
                        <a:rPr kumimoji="1" lang="en-US" altLang="ja-JP" b="1" dirty="0" smtClean="0">
                          <a:solidFill>
                            <a:srgbClr val="FF0000"/>
                          </a:solidFill>
                        </a:rPr>
                        <a:t>4.5</a:t>
                      </a:r>
                      <a:r>
                        <a:rPr kumimoji="1" lang="ja-JP" altLang="en-US" b="1" dirty="0" smtClean="0">
                          <a:solidFill>
                            <a:srgbClr val="FF0000"/>
                          </a:solidFill>
                        </a:rPr>
                        <a:t> </a:t>
                      </a:r>
                      <a:r>
                        <a:rPr kumimoji="1" lang="en-US" altLang="ja-JP" b="1" dirty="0" smtClean="0">
                          <a:solidFill>
                            <a:srgbClr val="FF0000"/>
                          </a:solidFill>
                        </a:rPr>
                        <a:t>%</a:t>
                      </a:r>
                      <a:endParaRPr kumimoji="1" lang="ja-JP" altLang="en-US" b="1" dirty="0">
                        <a:solidFill>
                          <a:srgbClr val="FF0000"/>
                        </a:solidFill>
                      </a:endParaRPr>
                    </a:p>
                  </a:txBody>
                  <a:tcPr/>
                </a:tc>
                <a:tc>
                  <a:txBody>
                    <a:bodyPr/>
                    <a:lstStyle/>
                    <a:p>
                      <a:pPr algn="ctr"/>
                      <a:r>
                        <a:rPr kumimoji="1" lang="en-US" altLang="ja-JP" b="1" dirty="0" smtClean="0">
                          <a:solidFill>
                            <a:srgbClr val="FF0000"/>
                          </a:solidFill>
                        </a:rPr>
                        <a:t>7.0</a:t>
                      </a:r>
                      <a:r>
                        <a:rPr kumimoji="1" lang="ja-JP" altLang="en-US" b="1" dirty="0" smtClean="0">
                          <a:solidFill>
                            <a:srgbClr val="FF0000"/>
                          </a:solidFill>
                        </a:rPr>
                        <a:t> </a:t>
                      </a:r>
                      <a:r>
                        <a:rPr kumimoji="1" lang="en-US" altLang="ja-JP" b="1" dirty="0" smtClean="0">
                          <a:solidFill>
                            <a:srgbClr val="FF0000"/>
                          </a:solidFill>
                        </a:rPr>
                        <a:t>%</a:t>
                      </a:r>
                      <a:endParaRPr kumimoji="1" lang="ja-JP" altLang="en-US" b="1" dirty="0">
                        <a:solidFill>
                          <a:srgbClr val="FF0000"/>
                        </a:solidFill>
                      </a:endParaRPr>
                    </a:p>
                  </a:txBody>
                  <a:tcPr/>
                </a:tc>
                <a:tc>
                  <a:txBody>
                    <a:bodyPr/>
                    <a:lstStyle/>
                    <a:p>
                      <a:pPr algn="ctr"/>
                      <a:r>
                        <a:rPr kumimoji="1" lang="en-US" altLang="ja-JP" b="1" dirty="0" smtClean="0">
                          <a:solidFill>
                            <a:srgbClr val="FF0000"/>
                          </a:solidFill>
                        </a:rPr>
                        <a:t>4.7</a:t>
                      </a:r>
                      <a:r>
                        <a:rPr kumimoji="1" lang="ja-JP" altLang="en-US" b="1" dirty="0" smtClean="0">
                          <a:solidFill>
                            <a:srgbClr val="FF0000"/>
                          </a:solidFill>
                        </a:rPr>
                        <a:t> </a:t>
                      </a:r>
                      <a:r>
                        <a:rPr kumimoji="1" lang="en-US" altLang="ja-JP" b="1" dirty="0" smtClean="0">
                          <a:solidFill>
                            <a:srgbClr val="FF0000"/>
                          </a:solidFill>
                        </a:rPr>
                        <a:t>%</a:t>
                      </a:r>
                      <a:endParaRPr kumimoji="1" lang="ja-JP" altLang="en-US" b="1" dirty="0">
                        <a:solidFill>
                          <a:srgbClr val="FF0000"/>
                        </a:solidFill>
                      </a:endParaRPr>
                    </a:p>
                  </a:txBody>
                  <a:tcPr/>
                </a:tc>
                <a:tc>
                  <a:txBody>
                    <a:bodyPr/>
                    <a:lstStyle/>
                    <a:p>
                      <a:pPr algn="ctr"/>
                      <a:r>
                        <a:rPr kumimoji="1" lang="en-US" altLang="ja-JP" b="1" dirty="0" smtClean="0">
                          <a:solidFill>
                            <a:srgbClr val="FF0000"/>
                          </a:solidFill>
                        </a:rPr>
                        <a:t>6.5</a:t>
                      </a:r>
                      <a:r>
                        <a:rPr kumimoji="1" lang="ja-JP" altLang="en-US" b="1" dirty="0" smtClean="0">
                          <a:solidFill>
                            <a:srgbClr val="FF0000"/>
                          </a:solidFill>
                        </a:rPr>
                        <a:t> </a:t>
                      </a:r>
                      <a:r>
                        <a:rPr kumimoji="1" lang="en-US" altLang="ja-JP" b="1" dirty="0" smtClean="0">
                          <a:solidFill>
                            <a:srgbClr val="FF0000"/>
                          </a:solidFill>
                        </a:rPr>
                        <a:t>%</a:t>
                      </a:r>
                      <a:endParaRPr kumimoji="1" lang="ja-JP" altLang="en-US" b="1" dirty="0">
                        <a:solidFill>
                          <a:srgbClr val="FF0000"/>
                        </a:solidFill>
                      </a:endParaRPr>
                    </a:p>
                  </a:txBody>
                  <a:tcPr/>
                </a:tc>
              </a:tr>
              <a:tr h="370840">
                <a:tc>
                  <a:txBody>
                    <a:bodyPr/>
                    <a:lstStyle/>
                    <a:p>
                      <a:r>
                        <a:rPr kumimoji="1" lang="ja-JP" altLang="en-US" sz="1400" dirty="0" smtClean="0">
                          <a:solidFill>
                            <a:srgbClr val="1419EC"/>
                          </a:solidFill>
                        </a:rPr>
                        <a:t>全国発生率</a:t>
                      </a:r>
                      <a:endParaRPr kumimoji="1" lang="ja-JP" altLang="en-US" sz="1400" dirty="0">
                        <a:solidFill>
                          <a:srgbClr val="1419EC"/>
                        </a:solidFill>
                      </a:endParaRPr>
                    </a:p>
                  </a:txBody>
                  <a:tcPr anchor="ctr"/>
                </a:tc>
                <a:tc>
                  <a:txBody>
                    <a:bodyPr/>
                    <a:lstStyle/>
                    <a:p>
                      <a:pPr algn="ctr"/>
                      <a:r>
                        <a:rPr kumimoji="1" lang="en-US" altLang="ja-JP" b="1" dirty="0" smtClean="0">
                          <a:solidFill>
                            <a:srgbClr val="1419EC"/>
                          </a:solidFill>
                        </a:rPr>
                        <a:t>―</a:t>
                      </a:r>
                      <a:endParaRPr kumimoji="1" lang="ja-JP" altLang="en-US" b="1" dirty="0">
                        <a:solidFill>
                          <a:srgbClr val="1419EC"/>
                        </a:solidFill>
                      </a:endParaRPr>
                    </a:p>
                  </a:txBody>
                  <a:tcPr anchor="ctr"/>
                </a:tc>
                <a:tc>
                  <a:txBody>
                    <a:bodyPr/>
                    <a:lstStyle/>
                    <a:p>
                      <a:pPr algn="ctr"/>
                      <a:r>
                        <a:rPr kumimoji="1" lang="en-US" altLang="ja-JP" b="1" dirty="0" smtClean="0">
                          <a:solidFill>
                            <a:srgbClr val="1419EC"/>
                          </a:solidFill>
                        </a:rPr>
                        <a:t>7.9</a:t>
                      </a:r>
                      <a:r>
                        <a:rPr kumimoji="1" lang="ja-JP" altLang="en-US" b="1" baseline="0" dirty="0" smtClean="0">
                          <a:solidFill>
                            <a:srgbClr val="1419EC"/>
                          </a:solidFill>
                        </a:rPr>
                        <a:t> </a:t>
                      </a:r>
                      <a:r>
                        <a:rPr kumimoji="1" lang="en-US" altLang="ja-JP" b="1" baseline="0" dirty="0" smtClean="0">
                          <a:solidFill>
                            <a:srgbClr val="1419EC"/>
                          </a:solidFill>
                        </a:rPr>
                        <a:t>%</a:t>
                      </a:r>
                      <a:endParaRPr kumimoji="1" lang="ja-JP" altLang="en-US" b="1" dirty="0">
                        <a:solidFill>
                          <a:srgbClr val="1419EC"/>
                        </a:solidFill>
                      </a:endParaRPr>
                    </a:p>
                  </a:txBody>
                  <a:tcPr anchor="ctr"/>
                </a:tc>
                <a:tc>
                  <a:txBody>
                    <a:bodyPr/>
                    <a:lstStyle/>
                    <a:p>
                      <a:pPr algn="ctr"/>
                      <a:r>
                        <a:rPr kumimoji="1" lang="en-US" altLang="ja-JP" b="1" dirty="0" smtClean="0">
                          <a:solidFill>
                            <a:srgbClr val="1419EC"/>
                          </a:solidFill>
                        </a:rPr>
                        <a:t>7.9</a:t>
                      </a:r>
                      <a:r>
                        <a:rPr kumimoji="1" lang="ja-JP" altLang="en-US" b="1" dirty="0" smtClean="0">
                          <a:solidFill>
                            <a:srgbClr val="1419EC"/>
                          </a:solidFill>
                        </a:rPr>
                        <a:t> </a:t>
                      </a:r>
                      <a:r>
                        <a:rPr kumimoji="1" lang="en-US" altLang="ja-JP" b="1" dirty="0" smtClean="0">
                          <a:solidFill>
                            <a:srgbClr val="1419EC"/>
                          </a:solidFill>
                        </a:rPr>
                        <a:t>%</a:t>
                      </a:r>
                      <a:endParaRPr kumimoji="1" lang="ja-JP" altLang="en-US" b="1" dirty="0">
                        <a:solidFill>
                          <a:srgbClr val="1419EC"/>
                        </a:solidFill>
                      </a:endParaRPr>
                    </a:p>
                  </a:txBody>
                  <a:tcPr anchor="ctr"/>
                </a:tc>
                <a:tc>
                  <a:txBody>
                    <a:bodyPr/>
                    <a:lstStyle/>
                    <a:p>
                      <a:pPr algn="ctr"/>
                      <a:r>
                        <a:rPr kumimoji="1" lang="en-US" altLang="ja-JP" b="1" dirty="0" smtClean="0">
                          <a:solidFill>
                            <a:srgbClr val="1419EC"/>
                          </a:solidFill>
                        </a:rPr>
                        <a:t>7.9</a:t>
                      </a:r>
                      <a:r>
                        <a:rPr kumimoji="1" lang="ja-JP" altLang="en-US" b="1" dirty="0" smtClean="0">
                          <a:solidFill>
                            <a:srgbClr val="1419EC"/>
                          </a:solidFill>
                        </a:rPr>
                        <a:t> </a:t>
                      </a:r>
                      <a:r>
                        <a:rPr kumimoji="1" lang="en-US" altLang="ja-JP" b="1" dirty="0" smtClean="0">
                          <a:solidFill>
                            <a:srgbClr val="1419EC"/>
                          </a:solidFill>
                        </a:rPr>
                        <a:t>%</a:t>
                      </a:r>
                      <a:endParaRPr kumimoji="1" lang="ja-JP" altLang="en-US" b="1" dirty="0">
                        <a:solidFill>
                          <a:srgbClr val="1419EC"/>
                        </a:solidFill>
                      </a:endParaRPr>
                    </a:p>
                  </a:txBody>
                  <a:tcPr anchor="ctr"/>
                </a:tc>
                <a:tc>
                  <a:txBody>
                    <a:bodyPr/>
                    <a:lstStyle/>
                    <a:p>
                      <a:pPr algn="ctr"/>
                      <a:r>
                        <a:rPr kumimoji="1" lang="en-US" altLang="ja-JP" b="1" dirty="0" smtClean="0">
                          <a:solidFill>
                            <a:srgbClr val="1419EC"/>
                          </a:solidFill>
                        </a:rPr>
                        <a:t>7.7</a:t>
                      </a:r>
                      <a:r>
                        <a:rPr kumimoji="1" lang="ja-JP" altLang="en-US" b="1" dirty="0" smtClean="0">
                          <a:solidFill>
                            <a:srgbClr val="1419EC"/>
                          </a:solidFill>
                        </a:rPr>
                        <a:t> </a:t>
                      </a:r>
                      <a:r>
                        <a:rPr kumimoji="1" lang="en-US" altLang="ja-JP" b="1" dirty="0" smtClean="0">
                          <a:solidFill>
                            <a:srgbClr val="1419EC"/>
                          </a:solidFill>
                        </a:rPr>
                        <a:t>%</a:t>
                      </a:r>
                      <a:endParaRPr kumimoji="1" lang="ja-JP" altLang="en-US" b="1" dirty="0">
                        <a:solidFill>
                          <a:srgbClr val="1419EC"/>
                        </a:solidFill>
                      </a:endParaRPr>
                    </a:p>
                  </a:txBody>
                  <a:tcPr anchor="ctr"/>
                </a:tc>
                <a:tc>
                  <a:txBody>
                    <a:bodyPr/>
                    <a:lstStyle/>
                    <a:p>
                      <a:pPr algn="ctr"/>
                      <a:r>
                        <a:rPr kumimoji="1" lang="en-US" altLang="ja-JP" b="1" dirty="0" smtClean="0">
                          <a:solidFill>
                            <a:srgbClr val="1419EC"/>
                          </a:solidFill>
                        </a:rPr>
                        <a:t>7.6</a:t>
                      </a:r>
                      <a:r>
                        <a:rPr kumimoji="1" lang="ja-JP" altLang="en-US" b="1" dirty="0" smtClean="0">
                          <a:solidFill>
                            <a:srgbClr val="1419EC"/>
                          </a:solidFill>
                        </a:rPr>
                        <a:t> </a:t>
                      </a:r>
                      <a:r>
                        <a:rPr kumimoji="1" lang="en-US" altLang="ja-JP" b="1" dirty="0" smtClean="0">
                          <a:solidFill>
                            <a:srgbClr val="1419EC"/>
                          </a:solidFill>
                        </a:rPr>
                        <a:t>%</a:t>
                      </a:r>
                      <a:endParaRPr kumimoji="1" lang="ja-JP" altLang="en-US" b="1" dirty="0">
                        <a:solidFill>
                          <a:srgbClr val="1419EC"/>
                        </a:solidFill>
                      </a:endParaRPr>
                    </a:p>
                  </a:txBody>
                  <a:tcPr anchor="ctr"/>
                </a:tc>
                <a:tc>
                  <a:txBody>
                    <a:bodyPr/>
                    <a:lstStyle/>
                    <a:p>
                      <a:pPr algn="ctr"/>
                      <a:r>
                        <a:rPr kumimoji="1" lang="en-US" altLang="ja-JP" b="1" dirty="0" smtClean="0">
                          <a:solidFill>
                            <a:srgbClr val="1419EC"/>
                          </a:solidFill>
                        </a:rPr>
                        <a:t>―</a:t>
                      </a:r>
                      <a:endParaRPr kumimoji="1" lang="ja-JP" altLang="en-US" b="1" dirty="0">
                        <a:solidFill>
                          <a:srgbClr val="1419EC"/>
                        </a:solidFill>
                      </a:endParaRPr>
                    </a:p>
                  </a:txBody>
                  <a:tcPr anchor="ctr"/>
                </a:tc>
              </a:tr>
            </a:tbl>
          </a:graphicData>
        </a:graphic>
      </p:graphicFrame>
    </p:spTree>
    <p:extLst>
      <p:ext uri="{BB962C8B-B14F-4D97-AF65-F5344CB8AC3E}">
        <p14:creationId xmlns:p14="http://schemas.microsoft.com/office/powerpoint/2010/main" val="3575360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693515"/>
            <a:ext cx="1331640" cy="1119861"/>
          </a:xfrm>
          <a:prstGeom prst="rect">
            <a:avLst/>
          </a:prstGeom>
        </p:spPr>
      </p:pic>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676953061"/>
              </p:ext>
            </p:extLst>
          </p:nvPr>
        </p:nvGraphicFramePr>
        <p:xfrm>
          <a:off x="457200" y="1340769"/>
          <a:ext cx="8229600" cy="3888432"/>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ボックス 2"/>
          <p:cNvSpPr txBox="1"/>
          <p:nvPr/>
        </p:nvSpPr>
        <p:spPr>
          <a:xfrm>
            <a:off x="393139" y="1124744"/>
            <a:ext cx="648072" cy="338554"/>
          </a:xfrm>
          <a:prstGeom prst="rect">
            <a:avLst/>
          </a:prstGeom>
          <a:noFill/>
        </p:spPr>
        <p:txBody>
          <a:bodyPr wrap="square" rtlCol="0">
            <a:spAutoFit/>
          </a:bodyPr>
          <a:lstStyle/>
          <a:p>
            <a:r>
              <a:rPr lang="en-US" altLang="ja-JP" sz="1600" dirty="0"/>
              <a:t>(</a:t>
            </a:r>
            <a:r>
              <a:rPr kumimoji="1" lang="ja-JP" altLang="en-US" sz="1600" dirty="0" smtClean="0"/>
              <a:t>人</a:t>
            </a:r>
            <a:r>
              <a:rPr kumimoji="1" lang="en-US" altLang="ja-JP" sz="1600" dirty="0" smtClean="0"/>
              <a:t>)</a:t>
            </a:r>
            <a:endParaRPr kumimoji="1" lang="ja-JP" altLang="en-US" sz="1600" dirty="0"/>
          </a:p>
        </p:txBody>
      </p:sp>
      <p:sp>
        <p:nvSpPr>
          <p:cNvPr id="10" name="タイトル 1"/>
          <p:cNvSpPr>
            <a:spLocks noGrp="1"/>
          </p:cNvSpPr>
          <p:nvPr>
            <p:ph type="title"/>
          </p:nvPr>
        </p:nvSpPr>
        <p:spPr>
          <a:xfrm>
            <a:off x="117369" y="476672"/>
            <a:ext cx="8990119" cy="731883"/>
          </a:xfrm>
        </p:spPr>
        <p:txBody>
          <a:bodyPr/>
          <a:lstStyle/>
          <a:p>
            <a:r>
              <a:rPr lang="ja-JP" altLang="en-US" sz="3000" dirty="0" smtClean="0">
                <a:solidFill>
                  <a:schemeClr val="tx1"/>
                </a:solidFill>
                <a:effectLst/>
              </a:rPr>
              <a:t>表③　保育園</a:t>
            </a:r>
            <a:r>
              <a:rPr kumimoji="1" lang="ja-JP" altLang="en-US" sz="3000" dirty="0" smtClean="0">
                <a:solidFill>
                  <a:schemeClr val="tx1"/>
                </a:solidFill>
                <a:effectLst/>
              </a:rPr>
              <a:t>での診療を伴うケガの場所別発生状況</a:t>
            </a:r>
            <a:endParaRPr kumimoji="1" lang="ja-JP" altLang="en-US" sz="3000" dirty="0">
              <a:solidFill>
                <a:schemeClr val="tx1"/>
              </a:solidFill>
              <a:effectLst/>
            </a:endParaRPr>
          </a:p>
        </p:txBody>
      </p:sp>
      <p:sp>
        <p:nvSpPr>
          <p:cNvPr id="11" name="タイトル 1"/>
          <p:cNvSpPr txBox="1">
            <a:spLocks/>
          </p:cNvSpPr>
          <p:nvPr/>
        </p:nvSpPr>
        <p:spPr>
          <a:xfrm>
            <a:off x="-36512" y="-4001"/>
            <a:ext cx="9144000" cy="614923"/>
          </a:xfrm>
          <a:prstGeom prst="rect">
            <a:avLst/>
          </a:prstGeom>
        </p:spPr>
        <p:txBody>
          <a:bodyPr vert="horz" lIns="91440" tIns="45720" rIns="91440" bIns="45720" rtlCol="0" anchor="ctr">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ltLang="ja-JP" sz="2700" dirty="0" smtClean="0">
                <a:solidFill>
                  <a:srgbClr val="FF0000"/>
                </a:solidFill>
                <a:effectLst/>
              </a:rPr>
              <a:t>【</a:t>
            </a:r>
            <a:r>
              <a:rPr lang="ja-JP" altLang="en-US" sz="2700" dirty="0" smtClean="0">
                <a:solidFill>
                  <a:srgbClr val="FF0000"/>
                </a:solidFill>
                <a:effectLst/>
              </a:rPr>
              <a:t>課題</a:t>
            </a:r>
            <a:r>
              <a:rPr lang="en-US" altLang="ja-JP" sz="2700" dirty="0" smtClean="0">
                <a:solidFill>
                  <a:srgbClr val="FF0000"/>
                </a:solidFill>
                <a:effectLst/>
              </a:rPr>
              <a:t>】</a:t>
            </a:r>
            <a:r>
              <a:rPr lang="ja-JP" altLang="en-US" sz="2700" dirty="0" smtClean="0">
                <a:solidFill>
                  <a:srgbClr val="FF0000"/>
                </a:solidFill>
                <a:effectLst/>
              </a:rPr>
              <a:t>保育園は保育室・遊技室・遊具でのケガが多い</a:t>
            </a:r>
            <a:endParaRPr lang="ja-JP" altLang="en-US" sz="2700" dirty="0">
              <a:solidFill>
                <a:srgbClr val="FF0000"/>
              </a:solidFill>
              <a:effectLst/>
            </a:endParaRPr>
          </a:p>
        </p:txBody>
      </p:sp>
      <p:sp>
        <p:nvSpPr>
          <p:cNvPr id="12" name="右矢印吹き出し 11"/>
          <p:cNvSpPr/>
          <p:nvPr/>
        </p:nvSpPr>
        <p:spPr>
          <a:xfrm>
            <a:off x="3751297" y="4680295"/>
            <a:ext cx="3629015" cy="216024"/>
          </a:xfrm>
          <a:prstGeom prst="rightArrowCallout">
            <a:avLst>
              <a:gd name="adj1" fmla="val 25000"/>
              <a:gd name="adj2" fmla="val 32081"/>
              <a:gd name="adj3" fmla="val 25000"/>
              <a:gd name="adj4" fmla="val 26269"/>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smtClean="0">
                <a:solidFill>
                  <a:schemeClr val="bg1"/>
                </a:solidFill>
                <a:latin typeface="ＭＳ Ｐゴシック" panose="020B0600070205080204" pitchFamily="50" charset="-128"/>
                <a:ea typeface="ＭＳ Ｐゴシック" panose="020B0600070205080204" pitchFamily="50" charset="-128"/>
              </a:rPr>
              <a:t>ＳＣ認証取得</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テキスト ボックス 12"/>
          <p:cNvSpPr txBox="1"/>
          <p:nvPr/>
        </p:nvSpPr>
        <p:spPr>
          <a:xfrm>
            <a:off x="1043608" y="6381328"/>
            <a:ext cx="2520280" cy="369332"/>
          </a:xfrm>
          <a:prstGeom prst="rect">
            <a:avLst/>
          </a:prstGeom>
          <a:noFill/>
        </p:spPr>
        <p:txBody>
          <a:bodyPr wrap="square" rtlCol="0">
            <a:spAutoFit/>
          </a:bodyPr>
          <a:lstStyle/>
          <a:p>
            <a:r>
              <a:rPr kumimoji="1" lang="ja-JP" altLang="en-US" dirty="0" smtClean="0"/>
              <a:t>出典：子ども未来課　</a:t>
            </a:r>
            <a:endParaRPr kumimoji="1" lang="ja-JP" altLang="en-US" dirty="0"/>
          </a:p>
        </p:txBody>
      </p:sp>
      <p:sp>
        <p:nvSpPr>
          <p:cNvPr id="8" name="円/楕円 7"/>
          <p:cNvSpPr/>
          <p:nvPr/>
        </p:nvSpPr>
        <p:spPr>
          <a:xfrm>
            <a:off x="1043608" y="2708920"/>
            <a:ext cx="720080" cy="115212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5</a:t>
            </a:fld>
            <a:endParaRPr kumimoji="1" lang="ja-JP" altLang="en-US" sz="1600" dirty="0"/>
          </a:p>
        </p:txBody>
      </p:sp>
      <p:graphicFrame>
        <p:nvGraphicFramePr>
          <p:cNvPr id="5" name="表 4"/>
          <p:cNvGraphicFramePr>
            <a:graphicFrameLocks noGrp="1"/>
          </p:cNvGraphicFramePr>
          <p:nvPr>
            <p:extLst>
              <p:ext uri="{D42A27DB-BD31-4B8C-83A1-F6EECF244321}">
                <p14:modId xmlns:p14="http://schemas.microsoft.com/office/powerpoint/2010/main" val="2704269235"/>
              </p:ext>
            </p:extLst>
          </p:nvPr>
        </p:nvGraphicFramePr>
        <p:xfrm>
          <a:off x="179512" y="5130449"/>
          <a:ext cx="7272807" cy="1198880"/>
        </p:xfrm>
        <a:graphic>
          <a:graphicData uri="http://schemas.openxmlformats.org/drawingml/2006/table">
            <a:tbl>
              <a:tblPr firstRow="1" bandRow="1">
                <a:tableStyleId>{7DF18680-E054-41AD-8BC1-D1AEF772440D}</a:tableStyleId>
              </a:tblPr>
              <a:tblGrid>
                <a:gridCol w="792088"/>
                <a:gridCol w="925817"/>
                <a:gridCol w="925817"/>
                <a:gridCol w="925817"/>
                <a:gridCol w="925817"/>
                <a:gridCol w="925817"/>
                <a:gridCol w="925817"/>
                <a:gridCol w="925817"/>
              </a:tblGrid>
              <a:tr h="370840">
                <a:tc>
                  <a:txBody>
                    <a:bodyPr/>
                    <a:lstStyle/>
                    <a:p>
                      <a:pPr algn="ctr"/>
                      <a:r>
                        <a:rPr kumimoji="1" lang="en-US" altLang="ja-JP" sz="1200" b="0" dirty="0" smtClean="0">
                          <a:solidFill>
                            <a:schemeClr val="tx1"/>
                          </a:solidFill>
                        </a:rPr>
                        <a:t>0</a:t>
                      </a:r>
                      <a:r>
                        <a:rPr kumimoji="1" lang="ja-JP" altLang="en-US" sz="1200" b="0" dirty="0" smtClean="0">
                          <a:solidFill>
                            <a:schemeClr val="tx1"/>
                          </a:solidFill>
                        </a:rPr>
                        <a:t>～</a:t>
                      </a:r>
                      <a:r>
                        <a:rPr kumimoji="1" lang="en-US" altLang="ja-JP" sz="1200" b="0" dirty="0" smtClean="0">
                          <a:solidFill>
                            <a:schemeClr val="tx1"/>
                          </a:solidFill>
                        </a:rPr>
                        <a:t>5</a:t>
                      </a:r>
                      <a:r>
                        <a:rPr kumimoji="1" lang="ja-JP" altLang="en-US" sz="1200" b="0" dirty="0" smtClean="0">
                          <a:solidFill>
                            <a:schemeClr val="tx1"/>
                          </a:solidFill>
                        </a:rPr>
                        <a:t>歳</a:t>
                      </a:r>
                      <a:endParaRPr kumimoji="1" lang="en-US" altLang="ja-JP" sz="1200" b="0" dirty="0" smtClean="0">
                        <a:solidFill>
                          <a:schemeClr val="tx1"/>
                        </a:solidFill>
                      </a:endParaRPr>
                    </a:p>
                    <a:p>
                      <a:pPr algn="ctr"/>
                      <a:r>
                        <a:rPr kumimoji="1" lang="ja-JP" altLang="en-US" sz="1200" b="0" dirty="0" smtClean="0">
                          <a:solidFill>
                            <a:schemeClr val="tx1"/>
                          </a:solidFill>
                        </a:rPr>
                        <a:t>人口</a:t>
                      </a:r>
                      <a:endParaRPr kumimoji="1" lang="ja-JP" altLang="en-US" sz="1200" b="0" dirty="0">
                        <a:solidFill>
                          <a:schemeClr val="tx1"/>
                        </a:solidFill>
                      </a:endParaRPr>
                    </a:p>
                  </a:txBody>
                  <a:tcPr>
                    <a:solidFill>
                      <a:srgbClr val="CCFFCC"/>
                    </a:solidFill>
                  </a:tcPr>
                </a:tc>
                <a:tc>
                  <a:txBody>
                    <a:bodyPr/>
                    <a:lstStyle/>
                    <a:p>
                      <a:pPr algn="ctr"/>
                      <a:r>
                        <a:rPr kumimoji="1" lang="en-US" altLang="ja-JP" sz="1800" b="0" dirty="0" smtClean="0">
                          <a:solidFill>
                            <a:schemeClr val="tx1"/>
                          </a:solidFill>
                        </a:rPr>
                        <a:t>1,540</a:t>
                      </a:r>
                      <a:endParaRPr kumimoji="1" lang="ja-JP" altLang="en-US" sz="1800" b="0" dirty="0">
                        <a:solidFill>
                          <a:schemeClr val="tx1"/>
                        </a:solidFill>
                      </a:endParaRPr>
                    </a:p>
                  </a:txBody>
                  <a:tcPr anchor="ctr">
                    <a:solidFill>
                      <a:srgbClr val="CCFFCC"/>
                    </a:solidFill>
                  </a:tcPr>
                </a:tc>
                <a:tc>
                  <a:txBody>
                    <a:bodyPr/>
                    <a:lstStyle/>
                    <a:p>
                      <a:pPr algn="ctr"/>
                      <a:r>
                        <a:rPr kumimoji="1" lang="en-US" altLang="ja-JP" sz="1800" b="0" dirty="0" smtClean="0">
                          <a:solidFill>
                            <a:schemeClr val="tx1"/>
                          </a:solidFill>
                        </a:rPr>
                        <a:t>1,461</a:t>
                      </a:r>
                      <a:endParaRPr kumimoji="1" lang="ja-JP" altLang="en-US" sz="1800" b="0" dirty="0">
                        <a:solidFill>
                          <a:schemeClr val="tx1"/>
                        </a:solidFill>
                      </a:endParaRPr>
                    </a:p>
                  </a:txBody>
                  <a:tcPr anchor="ctr">
                    <a:solidFill>
                      <a:srgbClr val="CCFFCC"/>
                    </a:solidFill>
                  </a:tcPr>
                </a:tc>
                <a:tc>
                  <a:txBody>
                    <a:bodyPr/>
                    <a:lstStyle/>
                    <a:p>
                      <a:pPr algn="ctr"/>
                      <a:r>
                        <a:rPr kumimoji="1" lang="en-US" altLang="ja-JP" sz="1800" b="0" dirty="0" smtClean="0">
                          <a:solidFill>
                            <a:schemeClr val="tx1"/>
                          </a:solidFill>
                        </a:rPr>
                        <a:t>1,471</a:t>
                      </a:r>
                      <a:endParaRPr kumimoji="1" lang="ja-JP" altLang="en-US" sz="1800" b="0" dirty="0">
                        <a:solidFill>
                          <a:schemeClr val="tx1"/>
                        </a:solidFill>
                      </a:endParaRPr>
                    </a:p>
                  </a:txBody>
                  <a:tcPr anchor="ctr">
                    <a:solidFill>
                      <a:srgbClr val="CCFFCC"/>
                    </a:solidFill>
                  </a:tcPr>
                </a:tc>
                <a:tc>
                  <a:txBody>
                    <a:bodyPr/>
                    <a:lstStyle/>
                    <a:p>
                      <a:pPr algn="ctr"/>
                      <a:r>
                        <a:rPr kumimoji="1" lang="en-US" altLang="ja-JP" sz="1800" b="0" dirty="0" smtClean="0">
                          <a:solidFill>
                            <a:schemeClr val="tx1"/>
                          </a:solidFill>
                        </a:rPr>
                        <a:t>1,475</a:t>
                      </a:r>
                      <a:endParaRPr kumimoji="1" lang="ja-JP" altLang="en-US" sz="1800" b="0" dirty="0">
                        <a:solidFill>
                          <a:schemeClr val="tx1"/>
                        </a:solidFill>
                      </a:endParaRPr>
                    </a:p>
                  </a:txBody>
                  <a:tcPr anchor="ctr">
                    <a:solidFill>
                      <a:srgbClr val="CCFFCC"/>
                    </a:solidFill>
                  </a:tcPr>
                </a:tc>
                <a:tc>
                  <a:txBody>
                    <a:bodyPr/>
                    <a:lstStyle/>
                    <a:p>
                      <a:pPr algn="ctr"/>
                      <a:r>
                        <a:rPr kumimoji="1" lang="en-US" altLang="ja-JP" sz="1800" b="0" dirty="0" smtClean="0">
                          <a:solidFill>
                            <a:schemeClr val="tx1"/>
                          </a:solidFill>
                        </a:rPr>
                        <a:t>1,372</a:t>
                      </a:r>
                      <a:endParaRPr kumimoji="1" lang="ja-JP" altLang="en-US" sz="1800" b="0" dirty="0">
                        <a:solidFill>
                          <a:schemeClr val="tx1"/>
                        </a:solidFill>
                      </a:endParaRPr>
                    </a:p>
                  </a:txBody>
                  <a:tcPr anchor="ctr">
                    <a:solidFill>
                      <a:srgbClr val="CCFFCC"/>
                    </a:solidFill>
                  </a:tcPr>
                </a:tc>
                <a:tc>
                  <a:txBody>
                    <a:bodyPr/>
                    <a:lstStyle/>
                    <a:p>
                      <a:pPr algn="ctr"/>
                      <a:r>
                        <a:rPr kumimoji="1" lang="en-US" altLang="ja-JP" sz="1800" b="0" dirty="0" smtClean="0">
                          <a:solidFill>
                            <a:schemeClr val="tx1"/>
                          </a:solidFill>
                        </a:rPr>
                        <a:t>1,312</a:t>
                      </a:r>
                      <a:endParaRPr kumimoji="1" lang="ja-JP" altLang="en-US" sz="1800" b="0" dirty="0">
                        <a:solidFill>
                          <a:schemeClr val="tx1"/>
                        </a:solidFill>
                      </a:endParaRPr>
                    </a:p>
                  </a:txBody>
                  <a:tcPr anchor="ctr">
                    <a:solidFill>
                      <a:srgbClr val="CCFFCC"/>
                    </a:solidFill>
                  </a:tcPr>
                </a:tc>
                <a:tc>
                  <a:txBody>
                    <a:bodyPr/>
                    <a:lstStyle/>
                    <a:p>
                      <a:pPr algn="ctr"/>
                      <a:r>
                        <a:rPr kumimoji="1" lang="en-US" altLang="ja-JP" sz="1800" b="0" dirty="0" smtClean="0">
                          <a:solidFill>
                            <a:schemeClr val="tx1"/>
                          </a:solidFill>
                        </a:rPr>
                        <a:t>1,316</a:t>
                      </a:r>
                      <a:endParaRPr kumimoji="1" lang="ja-JP" altLang="en-US" sz="1800" b="0" dirty="0">
                        <a:solidFill>
                          <a:schemeClr val="tx1"/>
                        </a:solidFill>
                      </a:endParaRPr>
                    </a:p>
                  </a:txBody>
                  <a:tcPr anchor="ctr">
                    <a:solidFill>
                      <a:srgbClr val="CCFFCC"/>
                    </a:solidFill>
                  </a:tcPr>
                </a:tc>
              </a:tr>
              <a:tr h="370840">
                <a:tc>
                  <a:txBody>
                    <a:bodyPr/>
                    <a:lstStyle/>
                    <a:p>
                      <a:pPr algn="ctr"/>
                      <a:r>
                        <a:rPr kumimoji="1" lang="ja-JP" altLang="en-US" sz="1400" dirty="0" smtClean="0"/>
                        <a:t>園児数</a:t>
                      </a:r>
                      <a:endParaRPr kumimoji="1" lang="ja-JP" altLang="en-US" sz="1400" dirty="0"/>
                    </a:p>
                  </a:txBody>
                  <a:tcPr anchor="ctr"/>
                </a:tc>
                <a:tc>
                  <a:txBody>
                    <a:bodyPr/>
                    <a:lstStyle/>
                    <a:p>
                      <a:pPr algn="ctr"/>
                      <a:r>
                        <a:rPr kumimoji="1" lang="en-US" altLang="ja-JP" sz="1800" b="0" dirty="0" smtClean="0">
                          <a:solidFill>
                            <a:schemeClr val="tx1"/>
                          </a:solidFill>
                        </a:rPr>
                        <a:t>782</a:t>
                      </a:r>
                      <a:endParaRPr kumimoji="1" lang="ja-JP" altLang="en-US" sz="1800" b="0" dirty="0">
                        <a:solidFill>
                          <a:schemeClr val="tx1"/>
                        </a:solidFill>
                      </a:endParaRPr>
                    </a:p>
                  </a:txBody>
                  <a:tcPr anchor="ctr"/>
                </a:tc>
                <a:tc>
                  <a:txBody>
                    <a:bodyPr/>
                    <a:lstStyle/>
                    <a:p>
                      <a:pPr algn="ctr"/>
                      <a:r>
                        <a:rPr kumimoji="1" lang="en-US" altLang="ja-JP" sz="1800" b="0" dirty="0" smtClean="0">
                          <a:solidFill>
                            <a:schemeClr val="tx1"/>
                          </a:solidFill>
                        </a:rPr>
                        <a:t>818</a:t>
                      </a:r>
                      <a:endParaRPr kumimoji="1" lang="ja-JP" altLang="en-US" sz="1800" b="0" dirty="0">
                        <a:solidFill>
                          <a:schemeClr val="tx1"/>
                        </a:solidFill>
                      </a:endParaRPr>
                    </a:p>
                  </a:txBody>
                  <a:tcPr anchor="ctr"/>
                </a:tc>
                <a:tc>
                  <a:txBody>
                    <a:bodyPr/>
                    <a:lstStyle/>
                    <a:p>
                      <a:pPr algn="ctr"/>
                      <a:r>
                        <a:rPr kumimoji="1" lang="en-US" altLang="ja-JP" sz="1800" b="0" dirty="0" smtClean="0">
                          <a:solidFill>
                            <a:schemeClr val="tx1"/>
                          </a:solidFill>
                        </a:rPr>
                        <a:t>831</a:t>
                      </a:r>
                      <a:endParaRPr kumimoji="1" lang="ja-JP" altLang="en-US" sz="1800" b="0" dirty="0">
                        <a:solidFill>
                          <a:schemeClr val="tx1"/>
                        </a:solidFill>
                      </a:endParaRPr>
                    </a:p>
                  </a:txBody>
                  <a:tcPr anchor="ctr"/>
                </a:tc>
                <a:tc>
                  <a:txBody>
                    <a:bodyPr/>
                    <a:lstStyle/>
                    <a:p>
                      <a:pPr algn="ctr"/>
                      <a:r>
                        <a:rPr kumimoji="1" lang="en-US" altLang="ja-JP" sz="1800" b="0" dirty="0" smtClean="0">
                          <a:solidFill>
                            <a:schemeClr val="tx1"/>
                          </a:solidFill>
                        </a:rPr>
                        <a:t>892</a:t>
                      </a:r>
                      <a:endParaRPr kumimoji="1" lang="ja-JP" altLang="en-US" sz="1800" b="0" dirty="0">
                        <a:solidFill>
                          <a:schemeClr val="tx1"/>
                        </a:solidFill>
                      </a:endParaRPr>
                    </a:p>
                  </a:txBody>
                  <a:tcPr anchor="ctr"/>
                </a:tc>
                <a:tc>
                  <a:txBody>
                    <a:bodyPr/>
                    <a:lstStyle/>
                    <a:p>
                      <a:pPr algn="ctr"/>
                      <a:r>
                        <a:rPr kumimoji="1" lang="en-US" altLang="ja-JP" sz="1800" b="0" dirty="0" smtClean="0">
                          <a:solidFill>
                            <a:schemeClr val="tx1"/>
                          </a:solidFill>
                        </a:rPr>
                        <a:t>861</a:t>
                      </a:r>
                      <a:endParaRPr kumimoji="1" lang="ja-JP" altLang="en-US" sz="1800" b="0" dirty="0">
                        <a:solidFill>
                          <a:schemeClr val="tx1"/>
                        </a:solidFill>
                      </a:endParaRPr>
                    </a:p>
                  </a:txBody>
                  <a:tcPr anchor="ctr"/>
                </a:tc>
                <a:tc>
                  <a:txBody>
                    <a:bodyPr/>
                    <a:lstStyle/>
                    <a:p>
                      <a:pPr algn="ctr"/>
                      <a:r>
                        <a:rPr kumimoji="1" lang="en-US" altLang="ja-JP" sz="1800" b="0" dirty="0" smtClean="0">
                          <a:solidFill>
                            <a:schemeClr val="tx1"/>
                          </a:solidFill>
                        </a:rPr>
                        <a:t>811</a:t>
                      </a:r>
                      <a:endParaRPr kumimoji="1" lang="ja-JP" altLang="en-US" sz="1800" b="0" dirty="0">
                        <a:solidFill>
                          <a:schemeClr val="tx1"/>
                        </a:solidFill>
                      </a:endParaRPr>
                    </a:p>
                  </a:txBody>
                  <a:tcPr anchor="ctr"/>
                </a:tc>
                <a:tc>
                  <a:txBody>
                    <a:bodyPr/>
                    <a:lstStyle/>
                    <a:p>
                      <a:pPr algn="ctr"/>
                      <a:r>
                        <a:rPr kumimoji="1" lang="en-US" altLang="ja-JP" sz="1800" b="0" dirty="0" smtClean="0">
                          <a:solidFill>
                            <a:schemeClr val="tx1"/>
                          </a:solidFill>
                        </a:rPr>
                        <a:t>833</a:t>
                      </a:r>
                      <a:endParaRPr kumimoji="1" lang="ja-JP" altLang="en-US" sz="1800" b="0" dirty="0">
                        <a:solidFill>
                          <a:schemeClr val="tx1"/>
                        </a:solidFill>
                      </a:endParaRPr>
                    </a:p>
                  </a:txBody>
                  <a:tcPr anchor="ctr"/>
                </a:tc>
              </a:tr>
              <a:tr h="370840">
                <a:tc>
                  <a:txBody>
                    <a:bodyPr/>
                    <a:lstStyle/>
                    <a:p>
                      <a:pPr algn="ctr"/>
                      <a:r>
                        <a:rPr kumimoji="1" lang="ja-JP" altLang="en-US" sz="1400" dirty="0" smtClean="0"/>
                        <a:t>入園率</a:t>
                      </a:r>
                      <a:endParaRPr kumimoji="1" lang="ja-JP" altLang="en-US" sz="1400" dirty="0"/>
                    </a:p>
                  </a:txBody>
                  <a:tcPr anchor="ctr"/>
                </a:tc>
                <a:tc>
                  <a:txBody>
                    <a:bodyPr/>
                    <a:lstStyle/>
                    <a:p>
                      <a:pPr algn="ctr"/>
                      <a:r>
                        <a:rPr kumimoji="1" lang="en-US" altLang="ja-JP" sz="1600" dirty="0" smtClean="0"/>
                        <a:t>50.8</a:t>
                      </a:r>
                      <a:r>
                        <a:rPr kumimoji="1" lang="ja-JP" altLang="en-US" sz="1600" dirty="0" smtClean="0"/>
                        <a:t> ％</a:t>
                      </a:r>
                      <a:endParaRPr kumimoji="1" lang="ja-JP" altLang="en-US" sz="1600" dirty="0"/>
                    </a:p>
                  </a:txBody>
                  <a:tcPr anchor="ctr"/>
                </a:tc>
                <a:tc>
                  <a:txBody>
                    <a:bodyPr/>
                    <a:lstStyle/>
                    <a:p>
                      <a:pPr algn="ctr"/>
                      <a:r>
                        <a:rPr kumimoji="1" lang="en-US" altLang="ja-JP" sz="1600" dirty="0" smtClean="0"/>
                        <a:t>56.0</a:t>
                      </a:r>
                      <a:r>
                        <a:rPr kumimoji="1" lang="ja-JP" altLang="en-US" sz="1600" dirty="0" smtClean="0"/>
                        <a:t> ％</a:t>
                      </a:r>
                      <a:endParaRPr kumimoji="1" lang="ja-JP" altLang="en-US" sz="1600" dirty="0"/>
                    </a:p>
                  </a:txBody>
                  <a:tcPr anchor="ctr"/>
                </a:tc>
                <a:tc>
                  <a:txBody>
                    <a:bodyPr/>
                    <a:lstStyle/>
                    <a:p>
                      <a:pPr algn="ctr"/>
                      <a:r>
                        <a:rPr kumimoji="1" lang="en-US" altLang="ja-JP" sz="1600" dirty="0" smtClean="0"/>
                        <a:t>56.5</a:t>
                      </a:r>
                      <a:r>
                        <a:rPr kumimoji="1" lang="ja-JP" altLang="en-US" sz="1600" dirty="0" smtClean="0"/>
                        <a:t> ％</a:t>
                      </a:r>
                      <a:endParaRPr kumimoji="1" lang="ja-JP" altLang="en-US" sz="1600" dirty="0"/>
                    </a:p>
                  </a:txBody>
                  <a:tcPr anchor="ctr"/>
                </a:tc>
                <a:tc>
                  <a:txBody>
                    <a:bodyPr/>
                    <a:lstStyle/>
                    <a:p>
                      <a:pPr algn="ctr"/>
                      <a:r>
                        <a:rPr kumimoji="1" lang="en-US" altLang="ja-JP" sz="1600" dirty="0" smtClean="0"/>
                        <a:t>60.5</a:t>
                      </a:r>
                      <a:r>
                        <a:rPr kumimoji="1" lang="ja-JP" altLang="en-US" sz="1600" dirty="0" smtClean="0"/>
                        <a:t> ％</a:t>
                      </a:r>
                      <a:endParaRPr kumimoji="1" lang="ja-JP" altLang="en-US" sz="1600" dirty="0"/>
                    </a:p>
                  </a:txBody>
                  <a:tcPr anchor="ctr"/>
                </a:tc>
                <a:tc>
                  <a:txBody>
                    <a:bodyPr/>
                    <a:lstStyle/>
                    <a:p>
                      <a:pPr algn="ctr"/>
                      <a:r>
                        <a:rPr kumimoji="1" lang="en-US" altLang="ja-JP" sz="1600" dirty="0" smtClean="0"/>
                        <a:t>62.8</a:t>
                      </a:r>
                      <a:r>
                        <a:rPr kumimoji="1" lang="ja-JP" altLang="en-US" sz="1600" dirty="0" smtClean="0"/>
                        <a:t> </a:t>
                      </a:r>
                      <a:r>
                        <a:rPr kumimoji="1" lang="en-US" altLang="ja-JP" sz="1600" dirty="0" smtClean="0"/>
                        <a:t>%</a:t>
                      </a:r>
                      <a:endParaRPr kumimoji="1" lang="ja-JP" altLang="en-US" sz="1600" dirty="0"/>
                    </a:p>
                  </a:txBody>
                  <a:tcPr anchor="ctr"/>
                </a:tc>
                <a:tc>
                  <a:txBody>
                    <a:bodyPr/>
                    <a:lstStyle/>
                    <a:p>
                      <a:pPr algn="ctr"/>
                      <a:r>
                        <a:rPr kumimoji="1" lang="en-US" altLang="ja-JP" sz="1600" dirty="0" smtClean="0"/>
                        <a:t>61.8</a:t>
                      </a:r>
                      <a:r>
                        <a:rPr kumimoji="1" lang="ja-JP" altLang="en-US" sz="1600" dirty="0" smtClean="0"/>
                        <a:t> ％</a:t>
                      </a:r>
                      <a:endParaRPr kumimoji="1" lang="ja-JP" altLang="en-US" sz="1600" dirty="0"/>
                    </a:p>
                  </a:txBody>
                  <a:tcPr anchor="ctr"/>
                </a:tc>
                <a:tc>
                  <a:txBody>
                    <a:bodyPr/>
                    <a:lstStyle/>
                    <a:p>
                      <a:pPr algn="ctr"/>
                      <a:r>
                        <a:rPr kumimoji="1" lang="en-US" altLang="ja-JP" sz="1600" dirty="0" smtClean="0"/>
                        <a:t>63.3</a:t>
                      </a:r>
                      <a:r>
                        <a:rPr kumimoji="1" lang="ja-JP" altLang="en-US" sz="1600" dirty="0" smtClean="0"/>
                        <a:t> ％</a:t>
                      </a:r>
                      <a:endParaRPr kumimoji="1" lang="ja-JP" altLang="en-US" sz="1600" dirty="0"/>
                    </a:p>
                  </a:txBody>
                  <a:tcPr anchor="ctr"/>
                </a:tc>
              </a:tr>
            </a:tbl>
          </a:graphicData>
        </a:graphic>
      </p:graphicFrame>
    </p:spTree>
    <p:extLst>
      <p:ext uri="{BB962C8B-B14F-4D97-AF65-F5344CB8AC3E}">
        <p14:creationId xmlns:p14="http://schemas.microsoft.com/office/powerpoint/2010/main" val="887524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693515"/>
            <a:ext cx="1331640" cy="1119861"/>
          </a:xfrm>
          <a:prstGeom prst="rect">
            <a:avLst/>
          </a:prstGeom>
        </p:spPr>
      </p:pic>
      <p:sp>
        <p:nvSpPr>
          <p:cNvPr id="2" name="タイトル 1"/>
          <p:cNvSpPr>
            <a:spLocks noGrp="1"/>
          </p:cNvSpPr>
          <p:nvPr>
            <p:ph type="title"/>
          </p:nvPr>
        </p:nvSpPr>
        <p:spPr>
          <a:xfrm>
            <a:off x="0" y="476672"/>
            <a:ext cx="9144000" cy="692696"/>
          </a:xfrm>
        </p:spPr>
        <p:txBody>
          <a:bodyPr/>
          <a:lstStyle/>
          <a:p>
            <a:r>
              <a:rPr lang="ja-JP" altLang="en-US" sz="3000" dirty="0" smtClean="0">
                <a:solidFill>
                  <a:schemeClr val="tx1"/>
                </a:solidFill>
                <a:effectLst/>
              </a:rPr>
              <a:t>表④　</a:t>
            </a:r>
            <a:r>
              <a:rPr lang="en-US" altLang="ja-JP" sz="3000" dirty="0">
                <a:solidFill>
                  <a:schemeClr val="tx1"/>
                </a:solidFill>
                <a:effectLst/>
              </a:rPr>
              <a:t>0</a:t>
            </a:r>
            <a:r>
              <a:rPr lang="ja-JP" altLang="en-US" sz="3000" dirty="0">
                <a:solidFill>
                  <a:schemeClr val="tx1"/>
                </a:solidFill>
                <a:effectLst/>
              </a:rPr>
              <a:t>～</a:t>
            </a:r>
            <a:r>
              <a:rPr lang="en-US" altLang="ja-JP" sz="3000" dirty="0" smtClean="0">
                <a:solidFill>
                  <a:schemeClr val="tx1"/>
                </a:solidFill>
                <a:effectLst/>
              </a:rPr>
              <a:t>6</a:t>
            </a:r>
            <a:r>
              <a:rPr lang="ja-JP" altLang="en-US" sz="3000" dirty="0" smtClean="0">
                <a:solidFill>
                  <a:schemeClr val="tx1"/>
                </a:solidFill>
                <a:effectLst/>
              </a:rPr>
              <a:t>歳児　時間帯別外傷救急搬送件数の</a:t>
            </a:r>
            <a:r>
              <a:rPr lang="ja-JP" altLang="en-US" sz="3000" dirty="0">
                <a:solidFill>
                  <a:schemeClr val="tx1"/>
                </a:solidFill>
                <a:effectLst/>
              </a:rPr>
              <a:t>状況</a:t>
            </a:r>
            <a:endParaRPr kumimoji="1" lang="ja-JP" altLang="en-US" sz="3000" dirty="0">
              <a:solidFill>
                <a:schemeClr val="tx1"/>
              </a:solidFill>
              <a:effectLst/>
            </a:endParaRPr>
          </a:p>
        </p:txBody>
      </p:sp>
      <p:sp>
        <p:nvSpPr>
          <p:cNvPr id="5" name="タイトル 1"/>
          <p:cNvSpPr txBox="1">
            <a:spLocks/>
          </p:cNvSpPr>
          <p:nvPr/>
        </p:nvSpPr>
        <p:spPr>
          <a:xfrm>
            <a:off x="0" y="0"/>
            <a:ext cx="9144000" cy="612247"/>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altLang="ja-JP" sz="3000" dirty="0" smtClean="0">
                <a:solidFill>
                  <a:srgbClr val="FF0000"/>
                </a:solidFill>
                <a:effectLst/>
              </a:rPr>
              <a:t>【</a:t>
            </a:r>
            <a:r>
              <a:rPr lang="ja-JP" altLang="en-US" sz="3000" dirty="0" smtClean="0">
                <a:solidFill>
                  <a:srgbClr val="FF0000"/>
                </a:solidFill>
                <a:effectLst/>
              </a:rPr>
              <a:t>課題</a:t>
            </a:r>
            <a:r>
              <a:rPr lang="en-US" altLang="ja-JP" sz="3000" dirty="0" smtClean="0">
                <a:solidFill>
                  <a:srgbClr val="FF0000"/>
                </a:solidFill>
                <a:effectLst/>
              </a:rPr>
              <a:t>】</a:t>
            </a:r>
            <a:r>
              <a:rPr lang="en-US" altLang="ja-JP" sz="3000" dirty="0">
                <a:solidFill>
                  <a:srgbClr val="FF0000"/>
                </a:solidFill>
                <a:effectLst/>
              </a:rPr>
              <a:t>0</a:t>
            </a:r>
            <a:r>
              <a:rPr lang="ja-JP" altLang="en-US" sz="3000" dirty="0">
                <a:solidFill>
                  <a:srgbClr val="FF0000"/>
                </a:solidFill>
                <a:effectLst/>
              </a:rPr>
              <a:t>～</a:t>
            </a:r>
            <a:r>
              <a:rPr lang="en-US" altLang="ja-JP" sz="3000" dirty="0" smtClean="0">
                <a:solidFill>
                  <a:srgbClr val="FF0000"/>
                </a:solidFill>
                <a:effectLst/>
              </a:rPr>
              <a:t>6</a:t>
            </a:r>
            <a:r>
              <a:rPr lang="ja-JP" altLang="en-US" sz="3000" dirty="0" smtClean="0">
                <a:solidFill>
                  <a:srgbClr val="FF0000"/>
                </a:solidFill>
                <a:effectLst/>
              </a:rPr>
              <a:t>歳のケガが多く、</a:t>
            </a:r>
            <a:r>
              <a:rPr lang="en-US" altLang="ja-JP" sz="3000" dirty="0" smtClean="0">
                <a:solidFill>
                  <a:srgbClr val="FF0000"/>
                </a:solidFill>
                <a:effectLst/>
              </a:rPr>
              <a:t>17</a:t>
            </a:r>
            <a:r>
              <a:rPr lang="ja-JP" altLang="en-US" sz="3000" dirty="0" smtClean="0">
                <a:solidFill>
                  <a:srgbClr val="FF0000"/>
                </a:solidFill>
                <a:effectLst/>
              </a:rPr>
              <a:t>～</a:t>
            </a:r>
            <a:r>
              <a:rPr lang="en-US" altLang="ja-JP" sz="3000" dirty="0" smtClean="0">
                <a:solidFill>
                  <a:srgbClr val="FF0000"/>
                </a:solidFill>
                <a:effectLst/>
              </a:rPr>
              <a:t>21</a:t>
            </a:r>
            <a:r>
              <a:rPr lang="ja-JP" altLang="en-US" sz="3000" dirty="0" smtClean="0">
                <a:solidFill>
                  <a:srgbClr val="FF0000"/>
                </a:solidFill>
                <a:effectLst/>
              </a:rPr>
              <a:t>時に多く発生</a:t>
            </a:r>
            <a:endParaRPr lang="ja-JP" altLang="en-US" sz="3000" dirty="0">
              <a:solidFill>
                <a:srgbClr val="FF0000"/>
              </a:solidFill>
              <a:effectLst/>
            </a:endParaRP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941152651"/>
              </p:ext>
            </p:extLst>
          </p:nvPr>
        </p:nvGraphicFramePr>
        <p:xfrm>
          <a:off x="374850" y="1215089"/>
          <a:ext cx="8445625" cy="4635554"/>
        </p:xfrm>
        <a:graphic>
          <a:graphicData uri="http://schemas.openxmlformats.org/drawingml/2006/table">
            <a:tbl>
              <a:tblPr firstRow="1" bandRow="1">
                <a:tableStyleId>{7DF18680-E054-41AD-8BC1-D1AEF772440D}</a:tableStyleId>
              </a:tblPr>
              <a:tblGrid>
                <a:gridCol w="1794785"/>
                <a:gridCol w="950120"/>
                <a:gridCol w="950120"/>
                <a:gridCol w="950120"/>
                <a:gridCol w="950120"/>
                <a:gridCol w="950120"/>
                <a:gridCol w="950120"/>
                <a:gridCol w="950120"/>
              </a:tblGrid>
              <a:tr h="557727">
                <a:tc>
                  <a:txBody>
                    <a:bodyPr/>
                    <a:lstStyle/>
                    <a:p>
                      <a:endParaRPr kumimoji="1" lang="ja-JP" altLang="en-US" dirty="0"/>
                    </a:p>
                  </a:txBody>
                  <a:tcPr/>
                </a:tc>
                <a:tc>
                  <a:txBody>
                    <a:bodyPr/>
                    <a:lstStyle/>
                    <a:p>
                      <a:pPr algn="ctr"/>
                      <a:r>
                        <a:rPr kumimoji="1" lang="en-US" altLang="ja-JP" sz="2200" dirty="0" smtClean="0"/>
                        <a:t>2009</a:t>
                      </a:r>
                      <a:endParaRPr kumimoji="1" lang="ja-JP" altLang="en-US" sz="2200" dirty="0"/>
                    </a:p>
                  </a:txBody>
                  <a:tcPr anchor="ctr"/>
                </a:tc>
                <a:tc>
                  <a:txBody>
                    <a:bodyPr/>
                    <a:lstStyle/>
                    <a:p>
                      <a:pPr algn="ctr"/>
                      <a:r>
                        <a:rPr kumimoji="1" lang="en-US" altLang="ja-JP" sz="2200" dirty="0" smtClean="0"/>
                        <a:t>2010</a:t>
                      </a:r>
                      <a:endParaRPr kumimoji="1" lang="ja-JP" altLang="en-US" sz="2200" dirty="0"/>
                    </a:p>
                  </a:txBody>
                  <a:tcPr anchor="ctr"/>
                </a:tc>
                <a:tc>
                  <a:txBody>
                    <a:bodyPr/>
                    <a:lstStyle/>
                    <a:p>
                      <a:pPr algn="ctr"/>
                      <a:r>
                        <a:rPr kumimoji="1" lang="en-US" altLang="ja-JP" sz="2200" dirty="0" smtClean="0"/>
                        <a:t>2011</a:t>
                      </a:r>
                      <a:endParaRPr kumimoji="1" lang="ja-JP" altLang="en-US" sz="2200" dirty="0"/>
                    </a:p>
                  </a:txBody>
                  <a:tcPr anchor="ctr"/>
                </a:tc>
                <a:tc>
                  <a:txBody>
                    <a:bodyPr/>
                    <a:lstStyle/>
                    <a:p>
                      <a:pPr algn="ctr"/>
                      <a:r>
                        <a:rPr kumimoji="1" lang="en-US" altLang="ja-JP" sz="2200" dirty="0" smtClean="0"/>
                        <a:t>2012</a:t>
                      </a:r>
                      <a:endParaRPr kumimoji="1" lang="ja-JP" altLang="en-US" sz="2200" dirty="0"/>
                    </a:p>
                  </a:txBody>
                  <a:tcPr anchor="ctr"/>
                </a:tc>
                <a:tc>
                  <a:txBody>
                    <a:bodyPr/>
                    <a:lstStyle/>
                    <a:p>
                      <a:pPr algn="ctr"/>
                      <a:r>
                        <a:rPr kumimoji="1" lang="en-US" altLang="ja-JP" sz="2200" dirty="0" smtClean="0"/>
                        <a:t>2013</a:t>
                      </a:r>
                      <a:endParaRPr kumimoji="1" lang="ja-JP" altLang="en-US" sz="2200" dirty="0"/>
                    </a:p>
                  </a:txBody>
                  <a:tcPr anchor="ctr"/>
                </a:tc>
                <a:tc>
                  <a:txBody>
                    <a:bodyPr/>
                    <a:lstStyle/>
                    <a:p>
                      <a:pPr algn="ctr"/>
                      <a:r>
                        <a:rPr kumimoji="1" lang="en-US" altLang="ja-JP" sz="2200" dirty="0" smtClean="0"/>
                        <a:t>2014</a:t>
                      </a:r>
                      <a:endParaRPr kumimoji="1" lang="ja-JP" altLang="en-US" sz="2200" dirty="0"/>
                    </a:p>
                  </a:txBody>
                  <a:tcPr anchor="ctr"/>
                </a:tc>
                <a:tc>
                  <a:txBody>
                    <a:bodyPr/>
                    <a:lstStyle/>
                    <a:p>
                      <a:pPr algn="ctr"/>
                      <a:r>
                        <a:rPr kumimoji="1" lang="en-US" altLang="ja-JP" sz="2200" dirty="0" smtClean="0"/>
                        <a:t>2015</a:t>
                      </a:r>
                      <a:endParaRPr kumimoji="1" lang="ja-JP" altLang="en-US" sz="2200" dirty="0"/>
                    </a:p>
                  </a:txBody>
                  <a:tcPr anchor="ctr"/>
                </a:tc>
              </a:tr>
              <a:tr h="656261">
                <a:tc>
                  <a:txBody>
                    <a:bodyPr/>
                    <a:lstStyle/>
                    <a:p>
                      <a:pPr algn="ctr"/>
                      <a:r>
                        <a:rPr kumimoji="1" lang="en-US" altLang="ja-JP" sz="2200" dirty="0" smtClean="0"/>
                        <a:t>5</a:t>
                      </a:r>
                      <a:r>
                        <a:rPr kumimoji="1" lang="ja-JP" altLang="en-US" sz="2200" dirty="0" smtClean="0"/>
                        <a:t>～</a:t>
                      </a:r>
                      <a:r>
                        <a:rPr kumimoji="1" lang="en-US" altLang="ja-JP" sz="2200" dirty="0" smtClean="0"/>
                        <a:t>8</a:t>
                      </a:r>
                      <a:r>
                        <a:rPr kumimoji="1" lang="ja-JP" altLang="en-US" sz="2200" dirty="0" smtClean="0"/>
                        <a:t>時台</a:t>
                      </a:r>
                      <a:endParaRPr kumimoji="1" lang="ja-JP" altLang="en-US" sz="2200" dirty="0"/>
                    </a:p>
                  </a:txBody>
                  <a:tcPr anchor="ctr"/>
                </a:tc>
                <a:tc>
                  <a:txBody>
                    <a:bodyPr/>
                    <a:lstStyle/>
                    <a:p>
                      <a:pPr algn="ctr"/>
                      <a:r>
                        <a:rPr kumimoji="1" lang="en-US" altLang="ja-JP" sz="2800" b="0" dirty="0" smtClean="0">
                          <a:solidFill>
                            <a:schemeClr val="tx1"/>
                          </a:solidFill>
                        </a:rPr>
                        <a:t>1</a:t>
                      </a:r>
                    </a:p>
                  </a:txBody>
                  <a:tcPr anchor="ctr"/>
                </a:tc>
                <a:tc>
                  <a:txBody>
                    <a:bodyPr/>
                    <a:lstStyle/>
                    <a:p>
                      <a:pPr algn="ctr"/>
                      <a:r>
                        <a:rPr kumimoji="1" lang="en-US" altLang="ja-JP" sz="2800" b="0" dirty="0" smtClean="0">
                          <a:solidFill>
                            <a:schemeClr val="tx1"/>
                          </a:solidFill>
                        </a:rPr>
                        <a:t>1</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0</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0</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1</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0</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1</a:t>
                      </a:r>
                      <a:endParaRPr kumimoji="1" lang="ja-JP" altLang="en-US" sz="2800" b="0" dirty="0">
                        <a:solidFill>
                          <a:schemeClr val="tx1"/>
                        </a:solidFill>
                      </a:endParaRPr>
                    </a:p>
                  </a:txBody>
                  <a:tcPr anchor="ctr"/>
                </a:tc>
              </a:tr>
              <a:tr h="656261">
                <a:tc>
                  <a:txBody>
                    <a:bodyPr/>
                    <a:lstStyle/>
                    <a:p>
                      <a:pPr algn="ctr"/>
                      <a:r>
                        <a:rPr kumimoji="1" lang="en-US" altLang="ja-JP" sz="2200" dirty="0" smtClean="0"/>
                        <a:t>9</a:t>
                      </a:r>
                      <a:r>
                        <a:rPr kumimoji="1" lang="ja-JP" altLang="en-US" sz="2200" dirty="0" smtClean="0"/>
                        <a:t>～</a:t>
                      </a:r>
                      <a:r>
                        <a:rPr kumimoji="1" lang="en-US" altLang="ja-JP" sz="2200" dirty="0" smtClean="0"/>
                        <a:t>12</a:t>
                      </a:r>
                      <a:r>
                        <a:rPr kumimoji="1" lang="ja-JP" altLang="en-US" sz="2200" dirty="0" smtClean="0"/>
                        <a:t>時台</a:t>
                      </a:r>
                      <a:endParaRPr kumimoji="1" lang="ja-JP" altLang="en-US" sz="2200" dirty="0"/>
                    </a:p>
                  </a:txBody>
                  <a:tcPr anchor="ctr"/>
                </a:tc>
                <a:tc>
                  <a:txBody>
                    <a:bodyPr/>
                    <a:lstStyle/>
                    <a:p>
                      <a:pPr algn="ctr"/>
                      <a:r>
                        <a:rPr kumimoji="1" lang="en-US" altLang="ja-JP" sz="2800" b="0" dirty="0" smtClean="0">
                          <a:solidFill>
                            <a:schemeClr val="tx1"/>
                          </a:solidFill>
                        </a:rPr>
                        <a:t>1</a:t>
                      </a:r>
                    </a:p>
                  </a:txBody>
                  <a:tcPr anchor="ctr"/>
                </a:tc>
                <a:tc>
                  <a:txBody>
                    <a:bodyPr/>
                    <a:lstStyle/>
                    <a:p>
                      <a:pPr algn="ctr"/>
                      <a:r>
                        <a:rPr kumimoji="1" lang="en-US" altLang="ja-JP" sz="2800" b="0" dirty="0" smtClean="0">
                          <a:solidFill>
                            <a:schemeClr val="tx1"/>
                          </a:solidFill>
                        </a:rPr>
                        <a:t>1</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3</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4</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1</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2</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1</a:t>
                      </a:r>
                      <a:endParaRPr kumimoji="1" lang="ja-JP" altLang="en-US" sz="2800" b="0" dirty="0">
                        <a:solidFill>
                          <a:schemeClr val="tx1"/>
                        </a:solidFill>
                      </a:endParaRPr>
                    </a:p>
                  </a:txBody>
                  <a:tcPr anchor="ctr"/>
                </a:tc>
              </a:tr>
              <a:tr h="656261">
                <a:tc>
                  <a:txBody>
                    <a:bodyPr/>
                    <a:lstStyle/>
                    <a:p>
                      <a:pPr algn="ctr"/>
                      <a:r>
                        <a:rPr kumimoji="1" lang="en-US" altLang="ja-JP" sz="2200" dirty="0" smtClean="0"/>
                        <a:t>13</a:t>
                      </a:r>
                      <a:r>
                        <a:rPr kumimoji="1" lang="ja-JP" altLang="en-US" sz="2200" dirty="0" smtClean="0"/>
                        <a:t>～</a:t>
                      </a:r>
                      <a:r>
                        <a:rPr kumimoji="1" lang="en-US" altLang="ja-JP" sz="2200" dirty="0" smtClean="0"/>
                        <a:t>16</a:t>
                      </a:r>
                      <a:r>
                        <a:rPr kumimoji="1" lang="ja-JP" altLang="en-US" sz="2200" dirty="0" smtClean="0"/>
                        <a:t>時台</a:t>
                      </a:r>
                      <a:endParaRPr kumimoji="1" lang="ja-JP" altLang="en-US" sz="2200" dirty="0"/>
                    </a:p>
                  </a:txBody>
                  <a:tcPr anchor="ctr"/>
                </a:tc>
                <a:tc>
                  <a:txBody>
                    <a:bodyPr/>
                    <a:lstStyle/>
                    <a:p>
                      <a:pPr algn="ctr"/>
                      <a:r>
                        <a:rPr kumimoji="1" lang="en-US" altLang="ja-JP" sz="2800" b="0" dirty="0" smtClean="0">
                          <a:solidFill>
                            <a:schemeClr val="tx1"/>
                          </a:solidFill>
                        </a:rPr>
                        <a:t>1</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1</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3</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4</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1</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5</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2</a:t>
                      </a:r>
                      <a:endParaRPr kumimoji="1" lang="ja-JP" altLang="en-US" sz="2800" b="0" dirty="0">
                        <a:solidFill>
                          <a:schemeClr val="tx1"/>
                        </a:solidFill>
                      </a:endParaRPr>
                    </a:p>
                  </a:txBody>
                  <a:tcPr anchor="ctr"/>
                </a:tc>
              </a:tr>
              <a:tr h="796522">
                <a:tc>
                  <a:txBody>
                    <a:bodyPr/>
                    <a:lstStyle/>
                    <a:p>
                      <a:pPr algn="ctr"/>
                      <a:r>
                        <a:rPr kumimoji="1" lang="en-US" altLang="ja-JP" sz="2200" b="0" dirty="0" smtClean="0">
                          <a:solidFill>
                            <a:schemeClr val="tx1"/>
                          </a:solidFill>
                        </a:rPr>
                        <a:t>17</a:t>
                      </a:r>
                      <a:r>
                        <a:rPr kumimoji="1" lang="ja-JP" altLang="en-US" sz="2200" b="0" dirty="0" smtClean="0">
                          <a:solidFill>
                            <a:schemeClr val="tx1"/>
                          </a:solidFill>
                        </a:rPr>
                        <a:t>～</a:t>
                      </a:r>
                      <a:r>
                        <a:rPr kumimoji="1" lang="en-US" altLang="ja-JP" sz="2200" b="0" dirty="0" smtClean="0">
                          <a:solidFill>
                            <a:schemeClr val="tx1"/>
                          </a:solidFill>
                        </a:rPr>
                        <a:t>20</a:t>
                      </a:r>
                      <a:r>
                        <a:rPr kumimoji="1" lang="ja-JP" altLang="en-US" sz="2200" b="0" dirty="0" smtClean="0">
                          <a:solidFill>
                            <a:schemeClr val="tx1"/>
                          </a:solidFill>
                        </a:rPr>
                        <a:t>時台</a:t>
                      </a:r>
                      <a:endParaRPr kumimoji="1" lang="ja-JP" altLang="en-US" sz="2200" b="0" dirty="0">
                        <a:solidFill>
                          <a:schemeClr val="tx1"/>
                        </a:solidFill>
                      </a:endParaRPr>
                    </a:p>
                  </a:txBody>
                  <a:tcPr anchor="ctr"/>
                </a:tc>
                <a:tc>
                  <a:txBody>
                    <a:bodyPr/>
                    <a:lstStyle/>
                    <a:p>
                      <a:pPr algn="ctr"/>
                      <a:r>
                        <a:rPr kumimoji="1" lang="en-US" altLang="ja-JP" sz="2800" b="1" dirty="0" smtClean="0">
                          <a:solidFill>
                            <a:srgbClr val="FF0000"/>
                          </a:solidFill>
                        </a:rPr>
                        <a:t>3</a:t>
                      </a:r>
                      <a:endParaRPr kumimoji="1" lang="ja-JP" altLang="en-US" sz="2800" b="1" dirty="0">
                        <a:solidFill>
                          <a:srgbClr val="FF0000"/>
                        </a:solidFill>
                      </a:endParaRPr>
                    </a:p>
                  </a:txBody>
                  <a:tcPr anchor="ctr"/>
                </a:tc>
                <a:tc>
                  <a:txBody>
                    <a:bodyPr/>
                    <a:lstStyle/>
                    <a:p>
                      <a:pPr algn="ctr"/>
                      <a:r>
                        <a:rPr kumimoji="1" lang="en-US" altLang="ja-JP" sz="2800" b="1" dirty="0" smtClean="0">
                          <a:solidFill>
                            <a:srgbClr val="FF0000"/>
                          </a:solidFill>
                        </a:rPr>
                        <a:t>4</a:t>
                      </a:r>
                      <a:endParaRPr kumimoji="1" lang="ja-JP" altLang="en-US" sz="2800" b="1" dirty="0">
                        <a:solidFill>
                          <a:srgbClr val="FF0000"/>
                        </a:solidFill>
                      </a:endParaRPr>
                    </a:p>
                  </a:txBody>
                  <a:tcPr anchor="ctr"/>
                </a:tc>
                <a:tc>
                  <a:txBody>
                    <a:bodyPr/>
                    <a:lstStyle/>
                    <a:p>
                      <a:pPr algn="ctr"/>
                      <a:r>
                        <a:rPr kumimoji="1" lang="en-US" altLang="ja-JP" sz="2800" b="1" dirty="0" smtClean="0">
                          <a:solidFill>
                            <a:srgbClr val="FF0000"/>
                          </a:solidFill>
                        </a:rPr>
                        <a:t>5</a:t>
                      </a:r>
                      <a:endParaRPr kumimoji="1" lang="ja-JP" altLang="en-US" sz="2800" b="1" dirty="0">
                        <a:solidFill>
                          <a:srgbClr val="FF0000"/>
                        </a:solidFill>
                      </a:endParaRPr>
                    </a:p>
                  </a:txBody>
                  <a:tcPr anchor="ctr"/>
                </a:tc>
                <a:tc>
                  <a:txBody>
                    <a:bodyPr/>
                    <a:lstStyle/>
                    <a:p>
                      <a:pPr algn="ctr"/>
                      <a:r>
                        <a:rPr kumimoji="1" lang="en-US" altLang="ja-JP" sz="2800" b="0" dirty="0" smtClean="0">
                          <a:solidFill>
                            <a:schemeClr val="tx1"/>
                          </a:solidFill>
                        </a:rPr>
                        <a:t>4</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0</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0</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2</a:t>
                      </a:r>
                      <a:endParaRPr kumimoji="1" lang="ja-JP" altLang="en-US" sz="2800" b="0" dirty="0">
                        <a:solidFill>
                          <a:schemeClr val="tx1"/>
                        </a:solidFill>
                      </a:endParaRPr>
                    </a:p>
                  </a:txBody>
                  <a:tcPr anchor="ctr"/>
                </a:tc>
              </a:tr>
              <a:tr h="656261">
                <a:tc>
                  <a:txBody>
                    <a:bodyPr/>
                    <a:lstStyle/>
                    <a:p>
                      <a:pPr algn="ctr"/>
                      <a:r>
                        <a:rPr kumimoji="1" lang="en-US" altLang="ja-JP" sz="2200" dirty="0" smtClean="0"/>
                        <a:t>21</a:t>
                      </a:r>
                      <a:r>
                        <a:rPr kumimoji="1" lang="ja-JP" altLang="en-US" sz="2200" dirty="0" smtClean="0"/>
                        <a:t>時～</a:t>
                      </a:r>
                      <a:r>
                        <a:rPr kumimoji="1" lang="en-US" altLang="ja-JP" sz="2200" dirty="0" smtClean="0"/>
                        <a:t>4</a:t>
                      </a:r>
                      <a:r>
                        <a:rPr kumimoji="1" lang="ja-JP" altLang="en-US" sz="2200" dirty="0" smtClean="0"/>
                        <a:t>時台</a:t>
                      </a:r>
                      <a:endParaRPr kumimoji="1" lang="ja-JP" altLang="en-US" sz="2200" dirty="0"/>
                    </a:p>
                  </a:txBody>
                  <a:tcPr anchor="ctr"/>
                </a:tc>
                <a:tc>
                  <a:txBody>
                    <a:bodyPr/>
                    <a:lstStyle/>
                    <a:p>
                      <a:pPr algn="ctr"/>
                      <a:r>
                        <a:rPr kumimoji="1" lang="en-US" altLang="ja-JP" sz="2800" b="0" dirty="0" smtClean="0">
                          <a:solidFill>
                            <a:schemeClr val="tx1"/>
                          </a:solidFill>
                        </a:rPr>
                        <a:t>0</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2</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0</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2</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0</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1</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0</a:t>
                      </a:r>
                      <a:endParaRPr kumimoji="1" lang="ja-JP" altLang="en-US" sz="2800" b="0" dirty="0">
                        <a:solidFill>
                          <a:schemeClr val="tx1"/>
                        </a:solidFill>
                      </a:endParaRPr>
                    </a:p>
                  </a:txBody>
                  <a:tcPr anchor="ctr"/>
                </a:tc>
              </a:tr>
              <a:tr h="656261">
                <a:tc>
                  <a:txBody>
                    <a:bodyPr/>
                    <a:lstStyle/>
                    <a:p>
                      <a:pPr algn="ctr"/>
                      <a:r>
                        <a:rPr kumimoji="1" lang="ja-JP" altLang="en-US" sz="2200" dirty="0" smtClean="0"/>
                        <a:t>合計</a:t>
                      </a:r>
                      <a:r>
                        <a:rPr kumimoji="1" lang="en-US" altLang="ja-JP" sz="2200" dirty="0" smtClean="0"/>
                        <a:t>(</a:t>
                      </a:r>
                      <a:r>
                        <a:rPr kumimoji="1" lang="ja-JP" altLang="en-US" sz="2200" dirty="0" smtClean="0"/>
                        <a:t>件</a:t>
                      </a:r>
                      <a:r>
                        <a:rPr kumimoji="1" lang="en-US" altLang="ja-JP" sz="2200" dirty="0" smtClean="0"/>
                        <a:t>)</a:t>
                      </a:r>
                      <a:endParaRPr kumimoji="1" lang="ja-JP" altLang="en-US" sz="2200" dirty="0"/>
                    </a:p>
                  </a:txBody>
                  <a:tcPr anchor="ctr"/>
                </a:tc>
                <a:tc>
                  <a:txBody>
                    <a:bodyPr/>
                    <a:lstStyle/>
                    <a:p>
                      <a:pPr algn="ctr"/>
                      <a:r>
                        <a:rPr kumimoji="1" lang="en-US" altLang="ja-JP" sz="2800" b="0" dirty="0" smtClean="0">
                          <a:solidFill>
                            <a:schemeClr val="tx1"/>
                          </a:solidFill>
                        </a:rPr>
                        <a:t>6</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9</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11</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14</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3</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8</a:t>
                      </a:r>
                      <a:endParaRPr kumimoji="1" lang="ja-JP" altLang="en-US" sz="2800" b="0" dirty="0">
                        <a:solidFill>
                          <a:schemeClr val="tx1"/>
                        </a:solidFill>
                      </a:endParaRPr>
                    </a:p>
                  </a:txBody>
                  <a:tcPr anchor="ctr"/>
                </a:tc>
                <a:tc>
                  <a:txBody>
                    <a:bodyPr/>
                    <a:lstStyle/>
                    <a:p>
                      <a:pPr algn="ctr"/>
                      <a:r>
                        <a:rPr kumimoji="1" lang="en-US" altLang="ja-JP" sz="2800" b="0" dirty="0" smtClean="0">
                          <a:solidFill>
                            <a:schemeClr val="tx1"/>
                          </a:solidFill>
                        </a:rPr>
                        <a:t>6</a:t>
                      </a:r>
                      <a:endParaRPr kumimoji="1" lang="ja-JP" altLang="en-US" sz="2800" b="0" dirty="0">
                        <a:solidFill>
                          <a:schemeClr val="tx1"/>
                        </a:solidFill>
                      </a:endParaRPr>
                    </a:p>
                  </a:txBody>
                  <a:tcPr anchor="ctr"/>
                </a:tc>
              </a:tr>
            </a:tbl>
          </a:graphicData>
        </a:graphic>
      </p:graphicFrame>
      <p:sp>
        <p:nvSpPr>
          <p:cNvPr id="9" name="円/楕円 8"/>
          <p:cNvSpPr/>
          <p:nvPr/>
        </p:nvSpPr>
        <p:spPr>
          <a:xfrm>
            <a:off x="251520" y="3717032"/>
            <a:ext cx="4722115" cy="823915"/>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90266" y="6108971"/>
            <a:ext cx="4303683" cy="369332"/>
          </a:xfrm>
          <a:prstGeom prst="rect">
            <a:avLst/>
          </a:prstGeom>
          <a:noFill/>
        </p:spPr>
        <p:txBody>
          <a:bodyPr wrap="square" rtlCol="0">
            <a:spAutoFit/>
          </a:bodyPr>
          <a:lstStyle/>
          <a:p>
            <a:r>
              <a:rPr kumimoji="1" lang="ja-JP" altLang="en-US" dirty="0" smtClean="0"/>
              <a:t>出典：</a:t>
            </a:r>
            <a:r>
              <a:rPr lang="ja-JP" altLang="en-US" dirty="0" smtClean="0"/>
              <a:t>箕輪消防署　救急搬送</a:t>
            </a:r>
            <a:r>
              <a:rPr lang="ja-JP" altLang="en-US" dirty="0"/>
              <a:t>データ</a:t>
            </a:r>
            <a:endParaRPr kumimoji="1" lang="ja-JP" altLang="en-US" dirty="0"/>
          </a:p>
        </p:txBody>
      </p:sp>
      <p:sp>
        <p:nvSpPr>
          <p:cNvPr id="11" name="右矢印吹き出し 10"/>
          <p:cNvSpPr/>
          <p:nvPr/>
        </p:nvSpPr>
        <p:spPr>
          <a:xfrm>
            <a:off x="4932039" y="5898444"/>
            <a:ext cx="3672409" cy="288030"/>
          </a:xfrm>
          <a:prstGeom prst="rightArrowCallout">
            <a:avLst>
              <a:gd name="adj1" fmla="val 25000"/>
              <a:gd name="adj2" fmla="val 32081"/>
              <a:gd name="adj3" fmla="val 25000"/>
              <a:gd name="adj4" fmla="val 31868"/>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bg1"/>
                </a:solidFill>
                <a:latin typeface="ＭＳ Ｐゴシック" panose="020B0600070205080204" pitchFamily="50" charset="-128"/>
                <a:ea typeface="ＭＳ Ｐゴシック" panose="020B0600070205080204" pitchFamily="50" charset="-128"/>
              </a:rPr>
              <a:t>ＳＣ認証取得</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6</a:t>
            </a:fld>
            <a:endParaRPr kumimoji="1" lang="ja-JP" altLang="en-US" sz="1600" dirty="0"/>
          </a:p>
        </p:txBody>
      </p:sp>
    </p:spTree>
    <p:extLst>
      <p:ext uri="{BB962C8B-B14F-4D97-AF65-F5344CB8AC3E}">
        <p14:creationId xmlns:p14="http://schemas.microsoft.com/office/powerpoint/2010/main" val="2112651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右矢印吹き出し 10"/>
          <p:cNvSpPr/>
          <p:nvPr/>
        </p:nvSpPr>
        <p:spPr>
          <a:xfrm>
            <a:off x="4644008" y="5495319"/>
            <a:ext cx="3960440" cy="288030"/>
          </a:xfrm>
          <a:prstGeom prst="rightArrowCallout">
            <a:avLst>
              <a:gd name="adj1" fmla="val 25000"/>
              <a:gd name="adj2" fmla="val 32081"/>
              <a:gd name="adj3" fmla="val 25000"/>
              <a:gd name="adj4" fmla="val 31868"/>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bg1"/>
                </a:solidFill>
                <a:latin typeface="ＭＳ Ｐゴシック" panose="020B0600070205080204" pitchFamily="50" charset="-128"/>
                <a:ea typeface="ＭＳ Ｐゴシック" panose="020B0600070205080204" pitchFamily="50" charset="-128"/>
              </a:rPr>
              <a:t>ＳＣ認証取得</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693515"/>
            <a:ext cx="1331640" cy="1119861"/>
          </a:xfrm>
          <a:prstGeom prst="rect">
            <a:avLst/>
          </a:prstGeom>
        </p:spPr>
      </p:pic>
      <p:sp>
        <p:nvSpPr>
          <p:cNvPr id="2" name="タイトル 1"/>
          <p:cNvSpPr>
            <a:spLocks noGrp="1"/>
          </p:cNvSpPr>
          <p:nvPr>
            <p:ph type="title"/>
          </p:nvPr>
        </p:nvSpPr>
        <p:spPr>
          <a:xfrm>
            <a:off x="0" y="980728"/>
            <a:ext cx="9144000" cy="764704"/>
          </a:xfrm>
        </p:spPr>
        <p:txBody>
          <a:bodyPr/>
          <a:lstStyle/>
          <a:p>
            <a:r>
              <a:rPr lang="ja-JP" altLang="en-US" sz="3300" dirty="0" smtClean="0">
                <a:solidFill>
                  <a:schemeClr val="tx1"/>
                </a:solidFill>
                <a:effectLst/>
              </a:rPr>
              <a:t>表⑤　時間帯別子ども対象犯罪発生件数</a:t>
            </a:r>
            <a:r>
              <a:rPr kumimoji="1" lang="ja-JP" altLang="en-US" sz="3300" dirty="0" smtClean="0">
                <a:solidFill>
                  <a:schemeClr val="tx1"/>
                </a:solidFill>
                <a:effectLst/>
              </a:rPr>
              <a:t>の状況</a:t>
            </a:r>
            <a:endParaRPr kumimoji="1" lang="ja-JP" altLang="en-US" sz="3300" dirty="0">
              <a:solidFill>
                <a:schemeClr val="tx1"/>
              </a:solidFill>
              <a:effectLst/>
            </a:endParaRPr>
          </a:p>
        </p:txBody>
      </p:sp>
      <p:sp>
        <p:nvSpPr>
          <p:cNvPr id="5" name="タイトル 1"/>
          <p:cNvSpPr txBox="1">
            <a:spLocks/>
          </p:cNvSpPr>
          <p:nvPr/>
        </p:nvSpPr>
        <p:spPr>
          <a:xfrm>
            <a:off x="0" y="0"/>
            <a:ext cx="9144000" cy="108012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lnSpc>
                <a:spcPct val="100000"/>
              </a:lnSpc>
            </a:pPr>
            <a:r>
              <a:rPr lang="en-US" altLang="ja-JP" sz="3600" dirty="0" smtClean="0">
                <a:solidFill>
                  <a:srgbClr val="FF0000"/>
                </a:solidFill>
                <a:effectLst/>
              </a:rPr>
              <a:t>【</a:t>
            </a:r>
            <a:r>
              <a:rPr lang="ja-JP" altLang="en-US" sz="3200" dirty="0" smtClean="0">
                <a:solidFill>
                  <a:srgbClr val="FF0000"/>
                </a:solidFill>
                <a:effectLst/>
              </a:rPr>
              <a:t>課題</a:t>
            </a:r>
            <a:r>
              <a:rPr lang="en-US" altLang="ja-JP" sz="3200" dirty="0" smtClean="0">
                <a:solidFill>
                  <a:srgbClr val="FF0000"/>
                </a:solidFill>
                <a:effectLst/>
              </a:rPr>
              <a:t>】</a:t>
            </a:r>
            <a:r>
              <a:rPr lang="ja-JP" altLang="en-US" sz="3200" dirty="0" smtClean="0">
                <a:solidFill>
                  <a:srgbClr val="FF0000"/>
                </a:solidFill>
                <a:effectLst/>
              </a:rPr>
              <a:t>不審者に関わる危険抑制のため、通学パトロール隊等の活動継続が必要</a:t>
            </a:r>
            <a:endParaRPr lang="ja-JP" altLang="en-US" sz="3200" dirty="0">
              <a:solidFill>
                <a:srgbClr val="FF0000"/>
              </a:solidFill>
              <a:effectLst/>
            </a:endParaRP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133640609"/>
              </p:ext>
            </p:extLst>
          </p:nvPr>
        </p:nvGraphicFramePr>
        <p:xfrm>
          <a:off x="395288" y="1989140"/>
          <a:ext cx="8229598" cy="3456084"/>
        </p:xfrm>
        <a:graphic>
          <a:graphicData uri="http://schemas.openxmlformats.org/drawingml/2006/table">
            <a:tbl>
              <a:tblPr firstRow="1" bandRow="1">
                <a:tableStyleId>{7DF18680-E054-41AD-8BC1-D1AEF772440D}</a:tableStyleId>
              </a:tblPr>
              <a:tblGrid>
                <a:gridCol w="1296392"/>
                <a:gridCol w="990458"/>
                <a:gridCol w="990458"/>
                <a:gridCol w="990458"/>
                <a:gridCol w="990458"/>
                <a:gridCol w="990458"/>
                <a:gridCol w="990458"/>
                <a:gridCol w="990458"/>
              </a:tblGrid>
              <a:tr h="493044">
                <a:tc>
                  <a:txBody>
                    <a:bodyPr/>
                    <a:lstStyle/>
                    <a:p>
                      <a:endParaRPr kumimoji="1" lang="ja-JP" altLang="en-US" dirty="0"/>
                    </a:p>
                  </a:txBody>
                  <a:tcPr/>
                </a:tc>
                <a:tc>
                  <a:txBody>
                    <a:bodyPr/>
                    <a:lstStyle/>
                    <a:p>
                      <a:pPr algn="ctr"/>
                      <a:r>
                        <a:rPr kumimoji="1" lang="en-US" altLang="ja-JP" sz="2000" dirty="0" smtClean="0"/>
                        <a:t>2009</a:t>
                      </a:r>
                      <a:endParaRPr kumimoji="1" lang="ja-JP" altLang="en-US" sz="2000" dirty="0"/>
                    </a:p>
                  </a:txBody>
                  <a:tcPr anchor="ctr"/>
                </a:tc>
                <a:tc>
                  <a:txBody>
                    <a:bodyPr/>
                    <a:lstStyle/>
                    <a:p>
                      <a:pPr algn="ctr"/>
                      <a:r>
                        <a:rPr kumimoji="1" lang="en-US" altLang="ja-JP" sz="2000" dirty="0" smtClean="0"/>
                        <a:t>2010</a:t>
                      </a:r>
                      <a:endParaRPr kumimoji="1" lang="ja-JP" altLang="en-US" sz="2000" dirty="0"/>
                    </a:p>
                  </a:txBody>
                  <a:tcPr anchor="ctr"/>
                </a:tc>
                <a:tc>
                  <a:txBody>
                    <a:bodyPr/>
                    <a:lstStyle/>
                    <a:p>
                      <a:pPr algn="ctr"/>
                      <a:r>
                        <a:rPr kumimoji="1" lang="en-US" altLang="ja-JP" sz="2000" dirty="0" smtClean="0"/>
                        <a:t>2011</a:t>
                      </a:r>
                      <a:endParaRPr kumimoji="1" lang="ja-JP" altLang="en-US" sz="2000" dirty="0"/>
                    </a:p>
                  </a:txBody>
                  <a:tcPr anchor="ctr"/>
                </a:tc>
                <a:tc>
                  <a:txBody>
                    <a:bodyPr/>
                    <a:lstStyle/>
                    <a:p>
                      <a:pPr algn="ctr"/>
                      <a:r>
                        <a:rPr kumimoji="1" lang="en-US" altLang="ja-JP" sz="2000" dirty="0" smtClean="0"/>
                        <a:t>2012</a:t>
                      </a:r>
                      <a:endParaRPr kumimoji="1" lang="ja-JP" altLang="en-US" sz="2000" dirty="0"/>
                    </a:p>
                  </a:txBody>
                  <a:tcPr anchor="ctr"/>
                </a:tc>
                <a:tc>
                  <a:txBody>
                    <a:bodyPr/>
                    <a:lstStyle/>
                    <a:p>
                      <a:pPr algn="ctr"/>
                      <a:r>
                        <a:rPr kumimoji="1" lang="en-US" altLang="ja-JP" sz="2000" dirty="0" smtClean="0"/>
                        <a:t>2013</a:t>
                      </a:r>
                      <a:endParaRPr kumimoji="1" lang="ja-JP" altLang="en-US" sz="2000" dirty="0"/>
                    </a:p>
                  </a:txBody>
                  <a:tcPr anchor="ctr"/>
                </a:tc>
                <a:tc>
                  <a:txBody>
                    <a:bodyPr/>
                    <a:lstStyle/>
                    <a:p>
                      <a:pPr algn="ctr"/>
                      <a:r>
                        <a:rPr kumimoji="1" lang="en-US" altLang="ja-JP" sz="2000" dirty="0" smtClean="0"/>
                        <a:t>2014</a:t>
                      </a:r>
                      <a:endParaRPr kumimoji="1" lang="ja-JP" altLang="en-US" sz="2000" dirty="0"/>
                    </a:p>
                  </a:txBody>
                  <a:tcPr anchor="ctr"/>
                </a:tc>
                <a:tc>
                  <a:txBody>
                    <a:bodyPr/>
                    <a:lstStyle/>
                    <a:p>
                      <a:pPr algn="ctr"/>
                      <a:r>
                        <a:rPr kumimoji="1" lang="en-US" altLang="ja-JP" sz="2000" dirty="0" smtClean="0"/>
                        <a:t>2015</a:t>
                      </a:r>
                      <a:endParaRPr kumimoji="1" lang="ja-JP" altLang="en-US" sz="2000" dirty="0"/>
                    </a:p>
                  </a:txBody>
                  <a:tcPr anchor="ctr"/>
                </a:tc>
              </a:tr>
              <a:tr h="493840">
                <a:tc>
                  <a:txBody>
                    <a:bodyPr/>
                    <a:lstStyle/>
                    <a:p>
                      <a:pPr algn="ctr"/>
                      <a:r>
                        <a:rPr kumimoji="1" lang="en-US" altLang="ja-JP" dirty="0" smtClean="0"/>
                        <a:t>5</a:t>
                      </a:r>
                      <a:r>
                        <a:rPr kumimoji="1" lang="ja-JP" altLang="en-US" dirty="0" smtClean="0"/>
                        <a:t>～</a:t>
                      </a:r>
                      <a:r>
                        <a:rPr kumimoji="1" lang="en-US" altLang="ja-JP" dirty="0" smtClean="0"/>
                        <a:t>8</a:t>
                      </a:r>
                      <a:r>
                        <a:rPr kumimoji="1" lang="ja-JP" altLang="en-US" dirty="0" smtClean="0"/>
                        <a:t>時台</a:t>
                      </a:r>
                      <a:endParaRPr kumimoji="1" lang="ja-JP" altLang="en-US"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b="1" dirty="0" smtClean="0">
                          <a:solidFill>
                            <a:srgbClr val="FF0000"/>
                          </a:solidFill>
                        </a:rPr>
                        <a:t>1</a:t>
                      </a:r>
                      <a:endParaRPr kumimoji="1" lang="ja-JP" altLang="en-US" sz="2400" b="1" dirty="0">
                        <a:solidFill>
                          <a:srgbClr val="FF0000"/>
                        </a:solidFill>
                      </a:endParaRPr>
                    </a:p>
                  </a:txBody>
                  <a:tcPr anchor="ctr"/>
                </a:tc>
                <a:tc>
                  <a:txBody>
                    <a:bodyPr/>
                    <a:lstStyle/>
                    <a:p>
                      <a:pPr algn="ctr"/>
                      <a:r>
                        <a:rPr kumimoji="1" lang="en-US" altLang="ja-JP" sz="2400" b="1" dirty="0" smtClean="0">
                          <a:solidFill>
                            <a:srgbClr val="FF0000"/>
                          </a:solidFill>
                        </a:rPr>
                        <a:t>1</a:t>
                      </a:r>
                      <a:endParaRPr kumimoji="1" lang="ja-JP" altLang="en-US" sz="2400" b="1" dirty="0">
                        <a:solidFill>
                          <a:srgbClr val="FF0000"/>
                        </a:solidFill>
                      </a:endParaRPr>
                    </a:p>
                  </a:txBody>
                  <a:tcPr anchor="ctr"/>
                </a:tc>
              </a:tr>
              <a:tr h="493840">
                <a:tc>
                  <a:txBody>
                    <a:bodyPr/>
                    <a:lstStyle/>
                    <a:p>
                      <a:pPr algn="ctr"/>
                      <a:r>
                        <a:rPr kumimoji="1" lang="en-US" altLang="ja-JP" dirty="0" smtClean="0"/>
                        <a:t>9</a:t>
                      </a:r>
                      <a:r>
                        <a:rPr kumimoji="1" lang="ja-JP" altLang="en-US" dirty="0" smtClean="0"/>
                        <a:t>～</a:t>
                      </a:r>
                      <a:r>
                        <a:rPr kumimoji="1" lang="en-US" altLang="ja-JP" dirty="0" smtClean="0"/>
                        <a:t>14</a:t>
                      </a:r>
                      <a:r>
                        <a:rPr kumimoji="1" lang="ja-JP" altLang="en-US" dirty="0" smtClean="0"/>
                        <a:t>時台</a:t>
                      </a:r>
                      <a:endParaRPr kumimoji="1" lang="ja-JP" altLang="en-US" dirty="0"/>
                    </a:p>
                  </a:txBody>
                  <a:tcPr anchor="ctr"/>
                </a:tc>
                <a:tc>
                  <a:txBody>
                    <a:bodyPr/>
                    <a:lstStyle/>
                    <a:p>
                      <a:pPr algn="ctr"/>
                      <a:r>
                        <a:rPr kumimoji="1" lang="en-US" altLang="ja-JP" sz="2400" dirty="0" smtClean="0"/>
                        <a:t>0</a:t>
                      </a:r>
                    </a:p>
                  </a:txBody>
                  <a:tcPr anchor="ctr"/>
                </a:tc>
                <a:tc>
                  <a:txBody>
                    <a:bodyPr/>
                    <a:lstStyle/>
                    <a:p>
                      <a:pPr algn="ctr"/>
                      <a:r>
                        <a:rPr kumimoji="1" lang="en-US" altLang="ja-JP" sz="2400" b="1" dirty="0" smtClean="0">
                          <a:solidFill>
                            <a:srgbClr val="FF0000"/>
                          </a:solidFill>
                        </a:rPr>
                        <a:t>1</a:t>
                      </a:r>
                      <a:endParaRPr kumimoji="1" lang="ja-JP" altLang="en-US" sz="2400" b="1" dirty="0">
                        <a:solidFill>
                          <a:srgbClr val="FF0000"/>
                        </a:solidFill>
                      </a:endParaRPr>
                    </a:p>
                  </a:txBody>
                  <a:tcPr anchor="ctr"/>
                </a:tc>
                <a:tc>
                  <a:txBody>
                    <a:bodyPr/>
                    <a:lstStyle/>
                    <a:p>
                      <a:pPr algn="ctr"/>
                      <a:r>
                        <a:rPr kumimoji="1" lang="en-US" altLang="ja-JP" sz="2400" b="1" dirty="0" smtClean="0">
                          <a:solidFill>
                            <a:srgbClr val="FF0000"/>
                          </a:solidFill>
                        </a:rPr>
                        <a:t>1</a:t>
                      </a:r>
                      <a:endParaRPr kumimoji="1" lang="ja-JP" altLang="en-US" sz="2400" b="1" dirty="0">
                        <a:solidFill>
                          <a:srgbClr val="FF0000"/>
                        </a:solidFill>
                      </a:endParaRPr>
                    </a:p>
                  </a:txBody>
                  <a:tcPr anchor="ctr"/>
                </a:tc>
                <a:tc>
                  <a:txBody>
                    <a:bodyPr/>
                    <a:lstStyle/>
                    <a:p>
                      <a:pPr algn="ctr"/>
                      <a:r>
                        <a:rPr kumimoji="1" lang="en-US" altLang="ja-JP" sz="2400" b="1" dirty="0" smtClean="0">
                          <a:solidFill>
                            <a:srgbClr val="FF0000"/>
                          </a:solidFill>
                        </a:rPr>
                        <a:t>1</a:t>
                      </a:r>
                      <a:endParaRPr kumimoji="1" lang="ja-JP" altLang="en-US" sz="2400" b="1" dirty="0">
                        <a:solidFill>
                          <a:srgbClr val="FF0000"/>
                        </a:solidFill>
                      </a:endParaRPr>
                    </a:p>
                  </a:txBody>
                  <a:tcPr anchor="ctr"/>
                </a:tc>
                <a:tc>
                  <a:txBody>
                    <a:bodyPr/>
                    <a:lstStyle/>
                    <a:p>
                      <a:pPr algn="ctr"/>
                      <a:r>
                        <a:rPr kumimoji="1" lang="en-US" altLang="ja-JP" sz="2400" b="1" dirty="0" smtClean="0">
                          <a:solidFill>
                            <a:srgbClr val="FF0000"/>
                          </a:solidFill>
                        </a:rPr>
                        <a:t>1</a:t>
                      </a:r>
                      <a:endParaRPr kumimoji="1" lang="ja-JP" altLang="en-US" sz="2400" b="1" dirty="0">
                        <a:solidFill>
                          <a:srgbClr val="FF0000"/>
                        </a:solidFill>
                      </a:endParaRPr>
                    </a:p>
                  </a:txBody>
                  <a:tcPr anchor="ctr"/>
                </a:tc>
                <a:tc>
                  <a:txBody>
                    <a:bodyPr/>
                    <a:lstStyle/>
                    <a:p>
                      <a:pPr algn="ctr"/>
                      <a:r>
                        <a:rPr kumimoji="1" lang="en-US" altLang="ja-JP" sz="2400" b="1" dirty="0" smtClean="0">
                          <a:solidFill>
                            <a:srgbClr val="FF0000"/>
                          </a:solidFill>
                        </a:rPr>
                        <a:t>1</a:t>
                      </a:r>
                      <a:endParaRPr kumimoji="1" lang="ja-JP" altLang="en-US" sz="2400" b="1" dirty="0">
                        <a:solidFill>
                          <a:srgbClr val="FF0000"/>
                        </a:solidFill>
                      </a:endParaRPr>
                    </a:p>
                  </a:txBody>
                  <a:tcPr anchor="ctr"/>
                </a:tc>
                <a:tc>
                  <a:txBody>
                    <a:bodyPr/>
                    <a:lstStyle/>
                    <a:p>
                      <a:pPr algn="ctr"/>
                      <a:r>
                        <a:rPr kumimoji="1" lang="en-US" altLang="ja-JP" sz="2400" dirty="0" smtClean="0"/>
                        <a:t>0</a:t>
                      </a:r>
                      <a:endParaRPr kumimoji="1" lang="ja-JP" altLang="en-US" sz="2400" dirty="0"/>
                    </a:p>
                  </a:txBody>
                  <a:tcPr anchor="ctr"/>
                </a:tc>
              </a:tr>
              <a:tr h="493840">
                <a:tc>
                  <a:txBody>
                    <a:bodyPr/>
                    <a:lstStyle/>
                    <a:p>
                      <a:pPr algn="ctr"/>
                      <a:r>
                        <a:rPr kumimoji="1" lang="en-US" altLang="ja-JP" sz="1700" dirty="0" smtClean="0"/>
                        <a:t>15</a:t>
                      </a:r>
                      <a:r>
                        <a:rPr kumimoji="1" lang="ja-JP" altLang="en-US" sz="1700" dirty="0" smtClean="0"/>
                        <a:t>～</a:t>
                      </a:r>
                      <a:r>
                        <a:rPr kumimoji="1" lang="en-US" altLang="ja-JP" sz="1700" dirty="0" smtClean="0"/>
                        <a:t>16</a:t>
                      </a:r>
                      <a:r>
                        <a:rPr kumimoji="1" lang="ja-JP" altLang="en-US" sz="1700" dirty="0" smtClean="0"/>
                        <a:t>時台</a:t>
                      </a:r>
                      <a:endParaRPr kumimoji="1" lang="ja-JP" altLang="en-US" sz="1700" dirty="0"/>
                    </a:p>
                  </a:txBody>
                  <a:tcPr anchor="ctr"/>
                </a:tc>
                <a:tc>
                  <a:txBody>
                    <a:bodyPr/>
                    <a:lstStyle/>
                    <a:p>
                      <a:pPr algn="ctr"/>
                      <a:r>
                        <a:rPr kumimoji="1" lang="en-US" altLang="ja-JP" sz="2400" b="1" dirty="0" smtClean="0">
                          <a:solidFill>
                            <a:srgbClr val="FF0000"/>
                          </a:solidFill>
                        </a:rPr>
                        <a:t>1</a:t>
                      </a:r>
                      <a:endParaRPr kumimoji="1" lang="ja-JP" altLang="en-US" sz="2400" b="1" dirty="0">
                        <a:solidFill>
                          <a:srgbClr val="FF0000"/>
                        </a:solidFill>
                      </a:endParaRPr>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b="1" dirty="0" smtClean="0">
                          <a:solidFill>
                            <a:srgbClr val="FF0000"/>
                          </a:solidFill>
                        </a:rPr>
                        <a:t>1</a:t>
                      </a:r>
                      <a:endParaRPr kumimoji="1" lang="ja-JP" altLang="en-US" sz="2400" b="1" dirty="0">
                        <a:solidFill>
                          <a:srgbClr val="FF0000"/>
                        </a:solidFill>
                      </a:endParaRPr>
                    </a:p>
                  </a:txBody>
                  <a:tcPr anchor="ctr"/>
                </a:tc>
                <a:tc>
                  <a:txBody>
                    <a:bodyPr/>
                    <a:lstStyle/>
                    <a:p>
                      <a:pPr algn="ctr"/>
                      <a:r>
                        <a:rPr kumimoji="1" lang="en-US" altLang="ja-JP" sz="2400" b="1" dirty="0" smtClean="0">
                          <a:solidFill>
                            <a:srgbClr val="FF0000"/>
                          </a:solidFill>
                        </a:rPr>
                        <a:t>1</a:t>
                      </a:r>
                      <a:endParaRPr kumimoji="1" lang="ja-JP" altLang="en-US" sz="2400" b="1" dirty="0">
                        <a:solidFill>
                          <a:srgbClr val="FF0000"/>
                        </a:solidFill>
                      </a:endParaRPr>
                    </a:p>
                  </a:txBody>
                  <a:tcPr anchor="ctr"/>
                </a:tc>
                <a:tc>
                  <a:txBody>
                    <a:bodyPr/>
                    <a:lstStyle/>
                    <a:p>
                      <a:pPr algn="ctr"/>
                      <a:r>
                        <a:rPr kumimoji="1" lang="en-US" altLang="ja-JP" sz="2400" b="1" dirty="0" smtClean="0">
                          <a:solidFill>
                            <a:srgbClr val="FF0000"/>
                          </a:solidFill>
                        </a:rPr>
                        <a:t>1</a:t>
                      </a:r>
                      <a:endParaRPr kumimoji="1" lang="ja-JP" altLang="en-US" sz="2400" b="1" dirty="0">
                        <a:solidFill>
                          <a:srgbClr val="FF0000"/>
                        </a:solidFill>
                      </a:endParaRPr>
                    </a:p>
                  </a:txBody>
                  <a:tcPr anchor="ctr"/>
                </a:tc>
                <a:tc>
                  <a:txBody>
                    <a:bodyPr/>
                    <a:lstStyle/>
                    <a:p>
                      <a:pPr algn="ctr"/>
                      <a:r>
                        <a:rPr kumimoji="1" lang="en-US" altLang="ja-JP" sz="2400" dirty="0" smtClean="0"/>
                        <a:t>0</a:t>
                      </a:r>
                      <a:endParaRPr kumimoji="1" lang="ja-JP" altLang="en-US" sz="2400" dirty="0"/>
                    </a:p>
                  </a:txBody>
                  <a:tcPr anchor="ctr"/>
                </a:tc>
              </a:tr>
              <a:tr h="493840">
                <a:tc>
                  <a:txBody>
                    <a:bodyPr/>
                    <a:lstStyle/>
                    <a:p>
                      <a:pPr algn="ctr"/>
                      <a:r>
                        <a:rPr kumimoji="1" lang="en-US" altLang="ja-JP" sz="1600" dirty="0" smtClean="0"/>
                        <a:t>17</a:t>
                      </a:r>
                      <a:r>
                        <a:rPr kumimoji="1" lang="ja-JP" altLang="en-US" sz="1600" dirty="0" smtClean="0"/>
                        <a:t>～</a:t>
                      </a:r>
                      <a:r>
                        <a:rPr kumimoji="1" lang="en-US" altLang="ja-JP" sz="1600" dirty="0" smtClean="0"/>
                        <a:t>18</a:t>
                      </a:r>
                      <a:r>
                        <a:rPr kumimoji="1" lang="ja-JP" altLang="en-US" sz="1600" dirty="0" smtClean="0"/>
                        <a:t>時台</a:t>
                      </a:r>
                      <a:endParaRPr kumimoji="1" lang="ja-JP" altLang="en-US" sz="1600" dirty="0"/>
                    </a:p>
                  </a:txBody>
                  <a:tcPr anchor="ctr"/>
                </a:tc>
                <a:tc>
                  <a:txBody>
                    <a:bodyPr/>
                    <a:lstStyle/>
                    <a:p>
                      <a:pPr algn="ctr"/>
                      <a:r>
                        <a:rPr kumimoji="1" lang="en-US" altLang="ja-JP" sz="2400" b="1" dirty="0" smtClean="0">
                          <a:solidFill>
                            <a:srgbClr val="FF0000"/>
                          </a:solidFill>
                        </a:rPr>
                        <a:t>2</a:t>
                      </a:r>
                      <a:endParaRPr kumimoji="1" lang="ja-JP" altLang="en-US" sz="2400" b="1" dirty="0">
                        <a:solidFill>
                          <a:srgbClr val="FF0000"/>
                        </a:solidFill>
                      </a:endParaRPr>
                    </a:p>
                  </a:txBody>
                  <a:tcPr anchor="ctr"/>
                </a:tc>
                <a:tc>
                  <a:txBody>
                    <a:bodyPr/>
                    <a:lstStyle/>
                    <a:p>
                      <a:pPr algn="ctr"/>
                      <a:r>
                        <a:rPr kumimoji="1" lang="en-US" altLang="ja-JP" sz="2400" b="1" dirty="0" smtClean="0">
                          <a:solidFill>
                            <a:srgbClr val="FF0000"/>
                          </a:solidFill>
                        </a:rPr>
                        <a:t>2</a:t>
                      </a:r>
                      <a:endParaRPr kumimoji="1" lang="ja-JP" altLang="en-US" sz="2400" b="1" dirty="0">
                        <a:solidFill>
                          <a:srgbClr val="FF0000"/>
                        </a:solidFill>
                      </a:endParaRPr>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b="1" dirty="0" smtClean="0">
                          <a:solidFill>
                            <a:srgbClr val="FF0000"/>
                          </a:solidFill>
                        </a:rPr>
                        <a:t>8</a:t>
                      </a:r>
                      <a:endParaRPr kumimoji="1" lang="ja-JP" altLang="en-US" sz="2400" b="1" dirty="0">
                        <a:solidFill>
                          <a:srgbClr val="FF0000"/>
                        </a:solidFill>
                      </a:endParaRPr>
                    </a:p>
                  </a:txBody>
                  <a:tcPr anchor="ctr"/>
                </a:tc>
              </a:tr>
              <a:tr h="493840">
                <a:tc>
                  <a:txBody>
                    <a:bodyPr/>
                    <a:lstStyle/>
                    <a:p>
                      <a:pPr algn="ctr"/>
                      <a:r>
                        <a:rPr kumimoji="1" lang="en-US" altLang="ja-JP" dirty="0" smtClean="0"/>
                        <a:t>19</a:t>
                      </a:r>
                      <a:r>
                        <a:rPr kumimoji="1" lang="ja-JP" altLang="en-US" dirty="0" smtClean="0"/>
                        <a:t>時～</a:t>
                      </a:r>
                      <a:endParaRPr kumimoji="1" lang="ja-JP" altLang="en-US"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b="1" dirty="0" smtClean="0">
                          <a:solidFill>
                            <a:srgbClr val="FF0000"/>
                          </a:solidFill>
                        </a:rPr>
                        <a:t>2</a:t>
                      </a:r>
                      <a:endParaRPr kumimoji="1" lang="ja-JP" altLang="en-US" sz="2400" b="1" dirty="0">
                        <a:solidFill>
                          <a:srgbClr val="FF0000"/>
                        </a:solidFill>
                      </a:endParaRPr>
                    </a:p>
                  </a:txBody>
                  <a:tcPr anchor="ctr"/>
                </a:tc>
                <a:tc>
                  <a:txBody>
                    <a:bodyPr/>
                    <a:lstStyle/>
                    <a:p>
                      <a:pPr algn="ctr"/>
                      <a:r>
                        <a:rPr kumimoji="1" lang="en-US" altLang="ja-JP" sz="2400" b="1" dirty="0" smtClean="0">
                          <a:solidFill>
                            <a:srgbClr val="FF0000"/>
                          </a:solidFill>
                        </a:rPr>
                        <a:t>2</a:t>
                      </a:r>
                      <a:endParaRPr kumimoji="1" lang="ja-JP" altLang="en-US" sz="2400" b="1" dirty="0">
                        <a:solidFill>
                          <a:srgbClr val="FF0000"/>
                        </a:solidFill>
                      </a:endParaRPr>
                    </a:p>
                  </a:txBody>
                  <a:tcPr anchor="ctr"/>
                </a:tc>
                <a:tc>
                  <a:txBody>
                    <a:bodyPr/>
                    <a:lstStyle/>
                    <a:p>
                      <a:pPr algn="ctr"/>
                      <a:r>
                        <a:rPr kumimoji="1" lang="en-US" altLang="ja-JP" sz="2400" dirty="0" smtClean="0"/>
                        <a:t>0</a:t>
                      </a:r>
                      <a:endParaRPr kumimoji="1" lang="ja-JP" altLang="en-US" sz="2400" dirty="0"/>
                    </a:p>
                  </a:txBody>
                  <a:tcPr anchor="ctr"/>
                </a:tc>
                <a:tc>
                  <a:txBody>
                    <a:bodyPr/>
                    <a:lstStyle/>
                    <a:p>
                      <a:pPr algn="ctr"/>
                      <a:r>
                        <a:rPr kumimoji="1" lang="en-US" altLang="ja-JP" sz="2400" b="1" dirty="0" smtClean="0">
                          <a:solidFill>
                            <a:srgbClr val="FF0000"/>
                          </a:solidFill>
                        </a:rPr>
                        <a:t>4</a:t>
                      </a:r>
                      <a:endParaRPr kumimoji="1" lang="ja-JP" altLang="en-US" sz="2400" b="1" dirty="0">
                        <a:solidFill>
                          <a:srgbClr val="FF0000"/>
                        </a:solidFill>
                      </a:endParaRPr>
                    </a:p>
                  </a:txBody>
                  <a:tcPr anchor="ctr"/>
                </a:tc>
              </a:tr>
              <a:tr h="493840">
                <a:tc>
                  <a:txBody>
                    <a:bodyPr/>
                    <a:lstStyle/>
                    <a:p>
                      <a:pPr algn="ctr"/>
                      <a:r>
                        <a:rPr kumimoji="1" lang="ja-JP" altLang="en-US" dirty="0" smtClean="0"/>
                        <a:t>合計</a:t>
                      </a:r>
                      <a:r>
                        <a:rPr kumimoji="1" lang="en-US" altLang="ja-JP" dirty="0" smtClean="0"/>
                        <a:t>(</a:t>
                      </a:r>
                      <a:r>
                        <a:rPr kumimoji="1" lang="ja-JP" altLang="en-US" dirty="0" smtClean="0"/>
                        <a:t>件</a:t>
                      </a:r>
                      <a:r>
                        <a:rPr kumimoji="1" lang="en-US" altLang="ja-JP" dirty="0" smtClean="0"/>
                        <a:t>)</a:t>
                      </a:r>
                      <a:endParaRPr kumimoji="1" lang="ja-JP" altLang="en-US" dirty="0"/>
                    </a:p>
                  </a:txBody>
                  <a:tcPr anchor="ctr"/>
                </a:tc>
                <a:tc>
                  <a:txBody>
                    <a:bodyPr/>
                    <a:lstStyle/>
                    <a:p>
                      <a:pPr algn="ctr"/>
                      <a:r>
                        <a:rPr kumimoji="1" lang="en-US" altLang="ja-JP" sz="2400" dirty="0" smtClean="0">
                          <a:solidFill>
                            <a:schemeClr val="tx1"/>
                          </a:solidFill>
                        </a:rPr>
                        <a:t>3</a:t>
                      </a:r>
                      <a:endParaRPr kumimoji="1" lang="ja-JP" altLang="en-US" sz="2400" dirty="0">
                        <a:solidFill>
                          <a:schemeClr val="tx1"/>
                        </a:solidFill>
                      </a:endParaRPr>
                    </a:p>
                  </a:txBody>
                  <a:tcPr anchor="ctr"/>
                </a:tc>
                <a:tc>
                  <a:txBody>
                    <a:bodyPr/>
                    <a:lstStyle/>
                    <a:p>
                      <a:pPr algn="ctr"/>
                      <a:r>
                        <a:rPr kumimoji="1" lang="en-US" altLang="ja-JP" sz="2400" dirty="0" smtClean="0">
                          <a:solidFill>
                            <a:schemeClr val="tx1"/>
                          </a:solidFill>
                        </a:rPr>
                        <a:t>3</a:t>
                      </a:r>
                      <a:endParaRPr kumimoji="1" lang="ja-JP" altLang="en-US" sz="2400" dirty="0">
                        <a:solidFill>
                          <a:schemeClr val="tx1"/>
                        </a:solidFill>
                      </a:endParaRPr>
                    </a:p>
                  </a:txBody>
                  <a:tcPr anchor="ctr"/>
                </a:tc>
                <a:tc>
                  <a:txBody>
                    <a:bodyPr/>
                    <a:lstStyle/>
                    <a:p>
                      <a:pPr algn="ctr"/>
                      <a:r>
                        <a:rPr kumimoji="1" lang="en-US" altLang="ja-JP" sz="2400" dirty="0" smtClean="0">
                          <a:solidFill>
                            <a:schemeClr val="tx1"/>
                          </a:solidFill>
                        </a:rPr>
                        <a:t>1</a:t>
                      </a:r>
                      <a:endParaRPr kumimoji="1" lang="ja-JP" altLang="en-US" sz="2400" dirty="0">
                        <a:solidFill>
                          <a:schemeClr val="tx1"/>
                        </a:solidFill>
                      </a:endParaRPr>
                    </a:p>
                  </a:txBody>
                  <a:tcPr anchor="ctr"/>
                </a:tc>
                <a:tc>
                  <a:txBody>
                    <a:bodyPr/>
                    <a:lstStyle/>
                    <a:p>
                      <a:pPr algn="ctr"/>
                      <a:r>
                        <a:rPr kumimoji="1" lang="en-US" altLang="ja-JP" sz="2400" dirty="0" smtClean="0">
                          <a:solidFill>
                            <a:schemeClr val="tx1"/>
                          </a:solidFill>
                        </a:rPr>
                        <a:t>4</a:t>
                      </a:r>
                      <a:endParaRPr kumimoji="1" lang="ja-JP" altLang="en-US" sz="2400" dirty="0">
                        <a:solidFill>
                          <a:schemeClr val="tx1"/>
                        </a:solidFill>
                      </a:endParaRPr>
                    </a:p>
                  </a:txBody>
                  <a:tcPr anchor="ctr"/>
                </a:tc>
                <a:tc>
                  <a:txBody>
                    <a:bodyPr/>
                    <a:lstStyle/>
                    <a:p>
                      <a:pPr algn="ctr"/>
                      <a:r>
                        <a:rPr kumimoji="1" lang="en-US" altLang="ja-JP" sz="2400" dirty="0" smtClean="0">
                          <a:solidFill>
                            <a:schemeClr val="tx1"/>
                          </a:solidFill>
                        </a:rPr>
                        <a:t>4</a:t>
                      </a:r>
                      <a:endParaRPr kumimoji="1" lang="ja-JP" altLang="en-US" sz="2400" dirty="0">
                        <a:solidFill>
                          <a:schemeClr val="tx1"/>
                        </a:solidFill>
                      </a:endParaRPr>
                    </a:p>
                  </a:txBody>
                  <a:tcPr anchor="ctr"/>
                </a:tc>
                <a:tc>
                  <a:txBody>
                    <a:bodyPr/>
                    <a:lstStyle/>
                    <a:p>
                      <a:pPr algn="ctr"/>
                      <a:r>
                        <a:rPr kumimoji="1" lang="en-US" altLang="ja-JP" sz="2400" dirty="0" smtClean="0">
                          <a:solidFill>
                            <a:schemeClr val="tx1"/>
                          </a:solidFill>
                        </a:rPr>
                        <a:t>3</a:t>
                      </a:r>
                      <a:endParaRPr kumimoji="1" lang="ja-JP" altLang="en-US" sz="2400" dirty="0">
                        <a:solidFill>
                          <a:schemeClr val="tx1"/>
                        </a:solidFill>
                      </a:endParaRPr>
                    </a:p>
                  </a:txBody>
                  <a:tcPr anchor="ctr"/>
                </a:tc>
                <a:tc>
                  <a:txBody>
                    <a:bodyPr/>
                    <a:lstStyle/>
                    <a:p>
                      <a:pPr algn="ctr"/>
                      <a:r>
                        <a:rPr kumimoji="1" lang="en-US" altLang="ja-JP" sz="2400" b="1" dirty="0" smtClean="0">
                          <a:solidFill>
                            <a:srgbClr val="1419EC"/>
                          </a:solidFill>
                        </a:rPr>
                        <a:t>13</a:t>
                      </a:r>
                      <a:endParaRPr kumimoji="1" lang="ja-JP" altLang="en-US" sz="2400" b="1" dirty="0">
                        <a:solidFill>
                          <a:srgbClr val="1419EC"/>
                        </a:solidFill>
                      </a:endParaRPr>
                    </a:p>
                  </a:txBody>
                  <a:tcPr anchor="ctr"/>
                </a:tc>
              </a:tr>
            </a:tbl>
          </a:graphicData>
        </a:graphic>
      </p:graphicFrame>
      <p:sp>
        <p:nvSpPr>
          <p:cNvPr id="9" name="円/楕円 8"/>
          <p:cNvSpPr/>
          <p:nvPr/>
        </p:nvSpPr>
        <p:spPr>
          <a:xfrm>
            <a:off x="1602962" y="2818843"/>
            <a:ext cx="2304256" cy="194421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爆発 1 9"/>
          <p:cNvSpPr/>
          <p:nvPr/>
        </p:nvSpPr>
        <p:spPr>
          <a:xfrm>
            <a:off x="7596336" y="4744306"/>
            <a:ext cx="1139149" cy="1000982"/>
          </a:xfrm>
          <a:prstGeom prst="irregularSeal1">
            <a:avLst/>
          </a:prstGeom>
          <a:noFill/>
          <a:ln w="63500">
            <a:solidFill>
              <a:srgbClr val="1419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95536" y="5518979"/>
            <a:ext cx="3528392" cy="369332"/>
          </a:xfrm>
          <a:prstGeom prst="rect">
            <a:avLst/>
          </a:prstGeom>
          <a:noFill/>
        </p:spPr>
        <p:txBody>
          <a:bodyPr wrap="square" rtlCol="0">
            <a:spAutoFit/>
          </a:bodyPr>
          <a:lstStyle/>
          <a:p>
            <a:r>
              <a:rPr kumimoji="1" lang="ja-JP" altLang="en-US" dirty="0" smtClean="0"/>
              <a:t>出典：</a:t>
            </a:r>
            <a:r>
              <a:rPr lang="ja-JP" altLang="en-US" dirty="0" smtClean="0"/>
              <a:t>伊那</a:t>
            </a:r>
            <a:r>
              <a:rPr lang="ja-JP" altLang="en-US" dirty="0"/>
              <a:t>警察</a:t>
            </a:r>
            <a:r>
              <a:rPr lang="ja-JP" altLang="en-US" dirty="0" smtClean="0"/>
              <a:t>署　生活安全課</a:t>
            </a:r>
            <a:endParaRPr kumimoji="1" lang="ja-JP" altLang="en-US" dirty="0"/>
          </a:p>
        </p:txBody>
      </p:sp>
      <p:sp>
        <p:nvSpPr>
          <p:cNvPr id="3" name="テキスト ボックス 2"/>
          <p:cNvSpPr txBox="1"/>
          <p:nvPr/>
        </p:nvSpPr>
        <p:spPr>
          <a:xfrm>
            <a:off x="380554" y="6072977"/>
            <a:ext cx="7719838" cy="369332"/>
          </a:xfrm>
          <a:prstGeom prst="rect">
            <a:avLst/>
          </a:prstGeom>
          <a:noFill/>
        </p:spPr>
        <p:txBody>
          <a:bodyPr wrap="square" rtlCol="0">
            <a:spAutoFit/>
          </a:bodyPr>
          <a:lstStyle/>
          <a:p>
            <a:r>
              <a:rPr kumimoji="1" lang="en-US" altLang="ja-JP" dirty="0" smtClean="0">
                <a:solidFill>
                  <a:srgbClr val="1419EC"/>
                </a:solidFill>
                <a:latin typeface="ＭＳ Ｐゴシック" panose="020B0600070205080204" pitchFamily="50" charset="-128"/>
                <a:ea typeface="ＭＳ Ｐゴシック" panose="020B0600070205080204" pitchFamily="50" charset="-128"/>
              </a:rPr>
              <a:t>※2015</a:t>
            </a:r>
            <a:r>
              <a:rPr kumimoji="1" lang="ja-JP" altLang="en-US" dirty="0" smtClean="0">
                <a:solidFill>
                  <a:srgbClr val="1419EC"/>
                </a:solidFill>
                <a:latin typeface="ＭＳ Ｐゴシック" panose="020B0600070205080204" pitchFamily="50" charset="-128"/>
                <a:ea typeface="ＭＳ Ｐゴシック" panose="020B0600070205080204" pitchFamily="50" charset="-128"/>
              </a:rPr>
              <a:t>年の急増は、強制</a:t>
            </a:r>
            <a:r>
              <a:rPr lang="ja-JP" altLang="en-US" dirty="0">
                <a:solidFill>
                  <a:srgbClr val="1419EC"/>
                </a:solidFill>
                <a:latin typeface="ＭＳ Ｐゴシック" panose="020B0600070205080204" pitchFamily="50" charset="-128"/>
                <a:ea typeface="ＭＳ Ｐゴシック" panose="020B0600070205080204" pitchFamily="50" charset="-128"/>
              </a:rPr>
              <a:t>わいせつ</a:t>
            </a:r>
            <a:r>
              <a:rPr kumimoji="1" lang="ja-JP" altLang="en-US" dirty="0" smtClean="0">
                <a:solidFill>
                  <a:srgbClr val="1419EC"/>
                </a:solidFill>
                <a:latin typeface="ＭＳ Ｐゴシック" panose="020B0600070205080204" pitchFamily="50" charset="-128"/>
                <a:ea typeface="ＭＳ Ｐゴシック" panose="020B0600070205080204" pitchFamily="50" charset="-128"/>
              </a:rPr>
              <a:t>で逮捕された被疑者の余罪十数件あり</a:t>
            </a:r>
            <a:endParaRPr kumimoji="1" lang="ja-JP" altLang="en-US" dirty="0">
              <a:solidFill>
                <a:srgbClr val="1419EC"/>
              </a:solidFill>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7</a:t>
            </a:fld>
            <a:endParaRPr kumimoji="1" lang="ja-JP" altLang="en-US" sz="1600" dirty="0"/>
          </a:p>
        </p:txBody>
      </p:sp>
    </p:spTree>
    <p:extLst>
      <p:ext uri="{BB962C8B-B14F-4D97-AF65-F5344CB8AC3E}">
        <p14:creationId xmlns:p14="http://schemas.microsoft.com/office/powerpoint/2010/main" val="210882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693515"/>
            <a:ext cx="1331640" cy="1119861"/>
          </a:xfrm>
          <a:prstGeom prst="rect">
            <a:avLst/>
          </a:prstGeom>
        </p:spPr>
      </p:pic>
      <p:sp>
        <p:nvSpPr>
          <p:cNvPr id="2" name="タイトル 1"/>
          <p:cNvSpPr>
            <a:spLocks noGrp="1"/>
          </p:cNvSpPr>
          <p:nvPr>
            <p:ph type="title"/>
          </p:nvPr>
        </p:nvSpPr>
        <p:spPr>
          <a:xfrm>
            <a:off x="457200" y="0"/>
            <a:ext cx="8229600" cy="836712"/>
          </a:xfrm>
        </p:spPr>
        <p:txBody>
          <a:bodyPr/>
          <a:lstStyle/>
          <a:p>
            <a:r>
              <a:rPr lang="ja-JP" altLang="en-US" sz="4400" dirty="0" smtClean="0">
                <a:solidFill>
                  <a:schemeClr val="tx1"/>
                </a:solidFill>
                <a:effectLst/>
              </a:rPr>
              <a:t>データから見える現状等</a:t>
            </a:r>
            <a:endParaRPr kumimoji="1" lang="ja-JP" altLang="en-US" sz="4400" dirty="0">
              <a:solidFill>
                <a:schemeClr val="tx1"/>
              </a:solidFill>
              <a:effectLst/>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026246057"/>
              </p:ext>
            </p:extLst>
          </p:nvPr>
        </p:nvGraphicFramePr>
        <p:xfrm>
          <a:off x="323528" y="836712"/>
          <a:ext cx="8424935" cy="5585048"/>
        </p:xfrm>
        <a:graphic>
          <a:graphicData uri="http://schemas.openxmlformats.org/drawingml/2006/table">
            <a:tbl>
              <a:tblPr firstRow="1" bandRow="1">
                <a:tableStyleId>{7DF18680-E054-41AD-8BC1-D1AEF772440D}</a:tableStyleId>
              </a:tblPr>
              <a:tblGrid>
                <a:gridCol w="4824536"/>
                <a:gridCol w="1080120"/>
                <a:gridCol w="2520279"/>
              </a:tblGrid>
              <a:tr h="482629">
                <a:tc>
                  <a:txBody>
                    <a:bodyPr/>
                    <a:lstStyle/>
                    <a:p>
                      <a:pPr algn="ctr"/>
                      <a:r>
                        <a:rPr kumimoji="1" lang="ja-JP" altLang="en-US" sz="2800" b="0" dirty="0" smtClean="0">
                          <a:latin typeface="HGPｺﾞｼｯｸE" panose="020B0900000000000000" pitchFamily="50" charset="-128"/>
                          <a:ea typeface="HGPｺﾞｼｯｸE" panose="020B0900000000000000" pitchFamily="50" charset="-128"/>
                        </a:rPr>
                        <a:t>課題・現状</a:t>
                      </a:r>
                      <a:endParaRPr kumimoji="1" lang="ja-JP" altLang="en-US" sz="2800" b="0" dirty="0">
                        <a:latin typeface="HGPｺﾞｼｯｸE" panose="020B0900000000000000" pitchFamily="50" charset="-128"/>
                        <a:ea typeface="HGPｺﾞｼｯｸE" panose="020B0900000000000000" pitchFamily="50" charset="-128"/>
                      </a:endParaRPr>
                    </a:p>
                  </a:txBody>
                  <a:tcPr anchor="ctr"/>
                </a:tc>
                <a:tc>
                  <a:txBody>
                    <a:bodyPr/>
                    <a:lstStyle/>
                    <a:p>
                      <a:pPr algn="ctr"/>
                      <a:endParaRPr kumimoji="1" lang="ja-JP" altLang="en-US" sz="2800" b="0" dirty="0">
                        <a:latin typeface="HGPｺﾞｼｯｸE" panose="020B0900000000000000" pitchFamily="50" charset="-128"/>
                        <a:ea typeface="HGPｺﾞｼｯｸE" panose="020B0900000000000000" pitchFamily="50" charset="-128"/>
                      </a:endParaRPr>
                    </a:p>
                  </a:txBody>
                  <a:tcPr anchor="ctr">
                    <a:solidFill>
                      <a:schemeClr val="bg1"/>
                    </a:solidFill>
                  </a:tcPr>
                </a:tc>
                <a:tc>
                  <a:txBody>
                    <a:bodyPr/>
                    <a:lstStyle/>
                    <a:p>
                      <a:pPr algn="ctr"/>
                      <a:r>
                        <a:rPr kumimoji="1" lang="ja-JP" altLang="en-US" sz="2800" b="0" dirty="0" smtClean="0">
                          <a:latin typeface="HGPｺﾞｼｯｸE" panose="020B0900000000000000" pitchFamily="50" charset="-128"/>
                          <a:ea typeface="HGPｺﾞｼｯｸE" panose="020B0900000000000000" pitchFamily="50" charset="-128"/>
                        </a:rPr>
                        <a:t>対策</a:t>
                      </a:r>
                      <a:endParaRPr kumimoji="1" lang="ja-JP" altLang="en-US" sz="2800" b="0" dirty="0">
                        <a:latin typeface="HGPｺﾞｼｯｸE" panose="020B0900000000000000" pitchFamily="50" charset="-128"/>
                        <a:ea typeface="HGPｺﾞｼｯｸE" panose="020B0900000000000000" pitchFamily="50" charset="-128"/>
                      </a:endParaRPr>
                    </a:p>
                  </a:txBody>
                  <a:tcPr anchor="ctr"/>
                </a:tc>
              </a:tr>
              <a:tr h="1714088">
                <a:tc>
                  <a:txBody>
                    <a:bodyPr/>
                    <a:lstStyle/>
                    <a:p>
                      <a:r>
                        <a:rPr kumimoji="1" lang="ja-JP" altLang="en-US" sz="2600" dirty="0" smtClean="0">
                          <a:latin typeface="HGPｺﾞｼｯｸE" panose="020B0900000000000000" pitchFamily="50" charset="-128"/>
                          <a:ea typeface="HGPｺﾞｼｯｸE" panose="020B0900000000000000" pitchFamily="50" charset="-128"/>
                        </a:rPr>
                        <a:t>小中学校は体育館・校庭、保育園は保育室・遊技室・遊具でのケガが多い。⇒</a:t>
                      </a:r>
                      <a:r>
                        <a:rPr kumimoji="1" lang="ja-JP" altLang="en-US" sz="2600" dirty="0" smtClean="0">
                          <a:solidFill>
                            <a:srgbClr val="FF0000"/>
                          </a:solidFill>
                          <a:latin typeface="HGPｺﾞｼｯｸE" panose="020B0900000000000000" pitchFamily="50" charset="-128"/>
                          <a:ea typeface="HGPｺﾞｼｯｸE" panose="020B0900000000000000" pitchFamily="50" charset="-128"/>
                        </a:rPr>
                        <a:t>横ばい</a:t>
                      </a:r>
                      <a:r>
                        <a:rPr kumimoji="1" lang="ja-JP" altLang="en-US" sz="2600" dirty="0" smtClean="0">
                          <a:latin typeface="HGPｺﾞｼｯｸE" panose="020B0900000000000000" pitchFamily="50" charset="-128"/>
                          <a:ea typeface="HGPｺﾞｼｯｸE" panose="020B0900000000000000" pitchFamily="50" charset="-128"/>
                        </a:rPr>
                        <a:t>（表②③）</a:t>
                      </a:r>
                      <a:endParaRPr kumimoji="1" lang="ja-JP" altLang="en-US" sz="2600" dirty="0">
                        <a:latin typeface="HGPｺﾞｼｯｸE" panose="020B0900000000000000" pitchFamily="50" charset="-128"/>
                        <a:ea typeface="HGPｺﾞｼｯｸE" panose="020B0900000000000000" pitchFamily="50" charset="-128"/>
                      </a:endParaRPr>
                    </a:p>
                  </a:txBody>
                  <a:tcPr/>
                </a:tc>
                <a:tc>
                  <a:txBody>
                    <a:bodyPr/>
                    <a:lstStyle/>
                    <a:p>
                      <a:endParaRPr kumimoji="1" lang="ja-JP" altLang="en-US" sz="2800" dirty="0">
                        <a:latin typeface="HGPｺﾞｼｯｸE" panose="020B0900000000000000" pitchFamily="50" charset="-128"/>
                        <a:ea typeface="HGPｺﾞｼｯｸE" panose="020B0900000000000000" pitchFamily="50" charset="-128"/>
                      </a:endParaRPr>
                    </a:p>
                  </a:txBody>
                  <a:tcPr>
                    <a:solidFill>
                      <a:schemeClr val="bg1"/>
                    </a:solidFill>
                  </a:tcPr>
                </a:tc>
                <a:tc>
                  <a:txBody>
                    <a:bodyPr/>
                    <a:lstStyle/>
                    <a:p>
                      <a:r>
                        <a:rPr kumimoji="1" lang="ja-JP" altLang="en-US" sz="2800" dirty="0" smtClean="0">
                          <a:latin typeface="HGPｺﾞｼｯｸE" panose="020B0900000000000000" pitchFamily="50" charset="-128"/>
                          <a:ea typeface="HGPｺﾞｼｯｸE" panose="020B0900000000000000" pitchFamily="50" charset="-128"/>
                        </a:rPr>
                        <a:t>①　ケガ予防推進プログラム</a:t>
                      </a:r>
                      <a:endParaRPr kumimoji="1" lang="ja-JP" altLang="en-US" sz="2800" dirty="0">
                        <a:latin typeface="HGPｺﾞｼｯｸE" panose="020B0900000000000000" pitchFamily="50" charset="-128"/>
                        <a:ea typeface="HGPｺﾞｼｯｸE" panose="020B0900000000000000" pitchFamily="50" charset="-128"/>
                      </a:endParaRPr>
                    </a:p>
                  </a:txBody>
                  <a:tcP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600" dirty="0" smtClean="0">
                          <a:latin typeface="HGPｺﾞｼｯｸE" panose="020B0900000000000000" pitchFamily="50" charset="-128"/>
                          <a:ea typeface="HGPｺﾞｼｯｸE" panose="020B0900000000000000" pitchFamily="50" charset="-128"/>
                        </a:rPr>
                        <a:t>0</a:t>
                      </a:r>
                      <a:r>
                        <a:rPr kumimoji="1" lang="ja-JP" altLang="en-US" sz="2600" dirty="0" smtClean="0">
                          <a:latin typeface="HGPｺﾞｼｯｸE" panose="020B0900000000000000" pitchFamily="50" charset="-128"/>
                          <a:ea typeface="HGPｺﾞｼｯｸE" panose="020B0900000000000000" pitchFamily="50" charset="-128"/>
                        </a:rPr>
                        <a:t>～</a:t>
                      </a:r>
                      <a:r>
                        <a:rPr kumimoji="1" lang="en-US" altLang="ja-JP" sz="2600" dirty="0" smtClean="0">
                          <a:latin typeface="HGPｺﾞｼｯｸE" panose="020B0900000000000000" pitchFamily="50" charset="-128"/>
                          <a:ea typeface="HGPｺﾞｼｯｸE" panose="020B0900000000000000" pitchFamily="50" charset="-128"/>
                        </a:rPr>
                        <a:t>6</a:t>
                      </a:r>
                      <a:r>
                        <a:rPr kumimoji="1" lang="ja-JP" altLang="en-US" sz="2600" dirty="0" smtClean="0">
                          <a:latin typeface="HGPｺﾞｼｯｸE" panose="020B0900000000000000" pitchFamily="50" charset="-128"/>
                          <a:ea typeface="HGPｺﾞｼｯｸE" panose="020B0900000000000000" pitchFamily="50" charset="-128"/>
                        </a:rPr>
                        <a:t>歳児のケガが多く、</a:t>
                      </a:r>
                      <a:r>
                        <a:rPr kumimoji="1" lang="en-US" altLang="ja-JP" sz="2600" dirty="0" smtClean="0">
                          <a:latin typeface="HGPｺﾞｼｯｸE" panose="020B0900000000000000" pitchFamily="50" charset="-128"/>
                          <a:ea typeface="HGPｺﾞｼｯｸE" panose="020B0900000000000000" pitchFamily="50" charset="-128"/>
                        </a:rPr>
                        <a:t>17</a:t>
                      </a:r>
                      <a:r>
                        <a:rPr kumimoji="1" lang="ja-JP" altLang="en-US" sz="2600" dirty="0" smtClean="0">
                          <a:latin typeface="HGPｺﾞｼｯｸE" panose="020B0900000000000000" pitchFamily="50" charset="-128"/>
                          <a:ea typeface="HGPｺﾞｼｯｸE" panose="020B0900000000000000" pitchFamily="50" charset="-128"/>
                        </a:rPr>
                        <a:t>～</a:t>
                      </a:r>
                      <a:r>
                        <a:rPr kumimoji="1" lang="en-US" altLang="ja-JP" sz="2600" dirty="0" smtClean="0">
                          <a:latin typeface="HGPｺﾞｼｯｸE" panose="020B0900000000000000" pitchFamily="50" charset="-128"/>
                          <a:ea typeface="HGPｺﾞｼｯｸE" panose="020B0900000000000000" pitchFamily="50" charset="-128"/>
                        </a:rPr>
                        <a:t>21</a:t>
                      </a:r>
                      <a:r>
                        <a:rPr kumimoji="1" lang="ja-JP" altLang="en-US" sz="2600" dirty="0" smtClean="0">
                          <a:latin typeface="HGPｺﾞｼｯｸE" panose="020B0900000000000000" pitchFamily="50" charset="-128"/>
                          <a:ea typeface="HGPｺﾞｼｯｸE" panose="020B0900000000000000" pitchFamily="50" charset="-128"/>
                        </a:rPr>
                        <a:t>時に多い⇒　</a:t>
                      </a:r>
                      <a:r>
                        <a:rPr kumimoji="1" lang="ja-JP" altLang="en-US" sz="2600" dirty="0" smtClean="0">
                          <a:solidFill>
                            <a:srgbClr val="FF0000"/>
                          </a:solidFill>
                          <a:latin typeface="HGPｺﾞｼｯｸE" panose="020B0900000000000000" pitchFamily="50" charset="-128"/>
                          <a:ea typeface="HGPｺﾞｼｯｸE" panose="020B0900000000000000" pitchFamily="50" charset="-128"/>
                        </a:rPr>
                        <a:t>減少傾向</a:t>
                      </a:r>
                      <a:r>
                        <a:rPr kumimoji="1" lang="ja-JP" altLang="en-US" sz="2600" dirty="0" smtClean="0">
                          <a:latin typeface="HGPｺﾞｼｯｸE" panose="020B0900000000000000" pitchFamily="50" charset="-128"/>
                          <a:ea typeface="HGPｺﾞｼｯｸE" panose="020B0900000000000000" pitchFamily="50" charset="-128"/>
                        </a:rPr>
                        <a:t>　（表④）</a:t>
                      </a:r>
                    </a:p>
                    <a:p>
                      <a:endParaRPr kumimoji="1" lang="ja-JP" altLang="en-US" sz="2600" dirty="0">
                        <a:latin typeface="HGPｺﾞｼｯｸE" panose="020B0900000000000000" pitchFamily="50" charset="-128"/>
                        <a:ea typeface="HGPｺﾞｼｯｸE" panose="020B0900000000000000" pitchFamily="50" charset="-128"/>
                      </a:endParaRPr>
                    </a:p>
                  </a:txBody>
                  <a:tcPr/>
                </a:tc>
                <a:tc>
                  <a:txBody>
                    <a:bodyPr/>
                    <a:lstStyle/>
                    <a:p>
                      <a:endParaRPr kumimoji="1" lang="ja-JP" altLang="en-US" sz="2800" dirty="0">
                        <a:latin typeface="HGPｺﾞｼｯｸE" panose="020B0900000000000000" pitchFamily="50" charset="-128"/>
                        <a:ea typeface="HGPｺﾞｼｯｸE" panose="020B0900000000000000" pitchFamily="50" charset="-128"/>
                      </a:endParaRPr>
                    </a:p>
                  </a:txBody>
                  <a:tcPr>
                    <a:solidFill>
                      <a:schemeClr val="bg1"/>
                    </a:solidFill>
                  </a:tcPr>
                </a:tc>
                <a:tc>
                  <a:txBody>
                    <a:bodyPr/>
                    <a:lstStyle/>
                    <a:p>
                      <a:r>
                        <a:rPr kumimoji="1" lang="ja-JP" altLang="en-US" sz="2800" dirty="0" smtClean="0">
                          <a:latin typeface="HGPｺﾞｼｯｸE" panose="020B0900000000000000" pitchFamily="50" charset="-128"/>
                          <a:ea typeface="HGPｺﾞｼｯｸE" panose="020B0900000000000000" pitchFamily="50" charset="-128"/>
                        </a:rPr>
                        <a:t>②　安全力育成プログラム</a:t>
                      </a:r>
                      <a:endParaRPr kumimoji="1" lang="ja-JP" altLang="en-US" sz="2800" dirty="0">
                        <a:latin typeface="HGPｺﾞｼｯｸE" panose="020B0900000000000000" pitchFamily="50" charset="-128"/>
                        <a:ea typeface="HGPｺﾞｼｯｸE" panose="020B0900000000000000" pitchFamily="50" charset="-128"/>
                      </a:endParaRPr>
                    </a:p>
                  </a:txBody>
                  <a:tcPr/>
                </a:tc>
              </a:tr>
              <a:tr h="1280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dirty="0" smtClean="0">
                          <a:latin typeface="HGPｺﾞｼｯｸE" panose="020B0900000000000000" pitchFamily="50" charset="-128"/>
                          <a:ea typeface="HGPｺﾞｼｯｸE" panose="020B0900000000000000" pitchFamily="50" charset="-128"/>
                        </a:rPr>
                        <a:t>不審者等に関わる危険抑制のため、通学パトロール隊等の活動継続が必要⇒子ども対象犯罪の発生件数は</a:t>
                      </a:r>
                      <a:r>
                        <a:rPr kumimoji="1" lang="ja-JP" altLang="en-US" sz="2600" dirty="0" smtClean="0">
                          <a:solidFill>
                            <a:srgbClr val="FF0000"/>
                          </a:solidFill>
                          <a:latin typeface="HGPｺﾞｼｯｸE" panose="020B0900000000000000" pitchFamily="50" charset="-128"/>
                          <a:ea typeface="HGPｺﾞｼｯｸE" panose="020B0900000000000000" pitchFamily="50" charset="-128"/>
                        </a:rPr>
                        <a:t>横ばい</a:t>
                      </a:r>
                      <a:r>
                        <a:rPr kumimoji="1" lang="ja-JP" altLang="en-US" sz="2600" dirty="0" smtClean="0">
                          <a:solidFill>
                            <a:schemeClr val="dk1"/>
                          </a:solidFill>
                          <a:latin typeface="HGPｺﾞｼｯｸE" panose="020B0900000000000000" pitchFamily="50" charset="-128"/>
                          <a:ea typeface="HGPｺﾞｼｯｸE" panose="020B0900000000000000" pitchFamily="50" charset="-128"/>
                        </a:rPr>
                        <a:t>　</a:t>
                      </a:r>
                      <a:r>
                        <a:rPr kumimoji="1" lang="ja-JP" altLang="en-US" sz="2600" dirty="0" smtClean="0">
                          <a:latin typeface="HGPｺﾞｼｯｸE" panose="020B0900000000000000" pitchFamily="50" charset="-128"/>
                          <a:ea typeface="HGPｺﾞｼｯｸE" panose="020B0900000000000000" pitchFamily="50" charset="-128"/>
                        </a:rPr>
                        <a:t>（表⑤）</a:t>
                      </a:r>
                    </a:p>
                    <a:p>
                      <a:endParaRPr kumimoji="1" lang="ja-JP" altLang="en-US" sz="2600" dirty="0">
                        <a:latin typeface="HGPｺﾞｼｯｸE" panose="020B0900000000000000" pitchFamily="50" charset="-128"/>
                        <a:ea typeface="HGPｺﾞｼｯｸE" panose="020B0900000000000000" pitchFamily="50" charset="-128"/>
                      </a:endParaRPr>
                    </a:p>
                  </a:txBody>
                  <a:tcPr/>
                </a:tc>
                <a:tc>
                  <a:txBody>
                    <a:bodyPr/>
                    <a:lstStyle/>
                    <a:p>
                      <a:endParaRPr kumimoji="1" lang="ja-JP" altLang="en-US" sz="2800" dirty="0">
                        <a:latin typeface="HGPｺﾞｼｯｸE" panose="020B0900000000000000" pitchFamily="50" charset="-128"/>
                        <a:ea typeface="HGPｺﾞｼｯｸE" panose="020B0900000000000000" pitchFamily="50" charset="-128"/>
                      </a:endParaRPr>
                    </a:p>
                  </a:txBody>
                  <a:tcPr>
                    <a:solidFill>
                      <a:schemeClr val="bg1"/>
                    </a:solidFill>
                  </a:tcPr>
                </a:tc>
                <a:tc>
                  <a:txBody>
                    <a:bodyPr/>
                    <a:lstStyle/>
                    <a:p>
                      <a:r>
                        <a:rPr kumimoji="1" lang="ja-JP" altLang="en-US" sz="2800" dirty="0" smtClean="0">
                          <a:latin typeface="HGPｺﾞｼｯｸE" panose="020B0900000000000000" pitchFamily="50" charset="-128"/>
                          <a:ea typeface="HGPｺﾞｼｯｸE" panose="020B0900000000000000" pitchFamily="50" charset="-128"/>
                        </a:rPr>
                        <a:t>③　地域安全力向上プログラム</a:t>
                      </a:r>
                      <a:endParaRPr kumimoji="1" lang="ja-JP" altLang="en-US" sz="2800" dirty="0">
                        <a:latin typeface="HGPｺﾞｼｯｸE" panose="020B0900000000000000" pitchFamily="50" charset="-128"/>
                        <a:ea typeface="HGPｺﾞｼｯｸE" panose="020B0900000000000000" pitchFamily="50" charset="-128"/>
                      </a:endParaRPr>
                    </a:p>
                  </a:txBody>
                  <a:tcPr/>
                </a:tc>
              </a:tr>
            </a:tbl>
          </a:graphicData>
        </a:graphic>
      </p:graphicFrame>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8</a:t>
            </a:fld>
            <a:endParaRPr kumimoji="1" lang="ja-JP" altLang="en-US" sz="1600" dirty="0"/>
          </a:p>
        </p:txBody>
      </p:sp>
      <p:sp>
        <p:nvSpPr>
          <p:cNvPr id="5" name="右矢印 4"/>
          <p:cNvSpPr/>
          <p:nvPr/>
        </p:nvSpPr>
        <p:spPr>
          <a:xfrm>
            <a:off x="5220072" y="1988840"/>
            <a:ext cx="936104" cy="432048"/>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5220072" y="3573016"/>
            <a:ext cx="936104" cy="432048"/>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5220072" y="5157192"/>
            <a:ext cx="936104" cy="432048"/>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rot="3171007">
            <a:off x="4944270" y="2658960"/>
            <a:ext cx="1534819" cy="432048"/>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rot="18105237">
            <a:off x="4923182" y="2861665"/>
            <a:ext cx="1534819" cy="432048"/>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882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661248"/>
            <a:ext cx="1331640" cy="1119861"/>
          </a:xfrm>
          <a:prstGeom prst="rect">
            <a:avLst/>
          </a:prstGeom>
        </p:spPr>
      </p:pic>
      <p:sp>
        <p:nvSpPr>
          <p:cNvPr id="2" name="タイトル 1"/>
          <p:cNvSpPr>
            <a:spLocks noGrp="1"/>
          </p:cNvSpPr>
          <p:nvPr>
            <p:ph type="title"/>
          </p:nvPr>
        </p:nvSpPr>
        <p:spPr>
          <a:xfrm>
            <a:off x="457200" y="0"/>
            <a:ext cx="8229600" cy="764704"/>
          </a:xfrm>
        </p:spPr>
        <p:txBody>
          <a:bodyPr/>
          <a:lstStyle/>
          <a:p>
            <a:r>
              <a:rPr lang="ja-JP" altLang="en-US" sz="4800" dirty="0">
                <a:solidFill>
                  <a:schemeClr val="tx1"/>
                </a:solidFill>
                <a:effectLst/>
              </a:rPr>
              <a:t>課題</a:t>
            </a:r>
            <a:r>
              <a:rPr lang="ja-JP" altLang="en-US" sz="4800" dirty="0" smtClean="0">
                <a:solidFill>
                  <a:schemeClr val="tx1"/>
                </a:solidFill>
                <a:effectLst/>
              </a:rPr>
              <a:t>と対策（レベル別）</a:t>
            </a:r>
            <a:endParaRPr kumimoji="1" lang="ja-JP" altLang="en-US" sz="48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794445138"/>
              </p:ext>
            </p:extLst>
          </p:nvPr>
        </p:nvGraphicFramePr>
        <p:xfrm>
          <a:off x="179511" y="566505"/>
          <a:ext cx="8805808" cy="5958840"/>
        </p:xfrm>
        <a:graphic>
          <a:graphicData uri="http://schemas.openxmlformats.org/drawingml/2006/table">
            <a:tbl>
              <a:tblPr firstRow="1" bandRow="1">
                <a:tableStyleId>{7DF18680-E054-41AD-8BC1-D1AEF772440D}</a:tableStyleId>
              </a:tblPr>
              <a:tblGrid>
                <a:gridCol w="1464163"/>
                <a:gridCol w="1272142"/>
                <a:gridCol w="1677014"/>
                <a:gridCol w="1464163"/>
                <a:gridCol w="1464163"/>
                <a:gridCol w="1464163"/>
              </a:tblGrid>
              <a:tr h="376628">
                <a:tc rowSpan="2">
                  <a:txBody>
                    <a:bodyPr/>
                    <a:lstStyle/>
                    <a:p>
                      <a:pPr algn="ctr"/>
                      <a:r>
                        <a:rPr kumimoji="1" lang="ja-JP" altLang="en-US" sz="2800" b="0" dirty="0" smtClean="0">
                          <a:latin typeface="HGPｺﾞｼｯｸE" panose="020B0900000000000000" pitchFamily="50" charset="-128"/>
                          <a:ea typeface="HGPｺﾞｼｯｸE" panose="020B0900000000000000" pitchFamily="50" charset="-128"/>
                        </a:rPr>
                        <a:t>課題</a:t>
                      </a:r>
                      <a:endParaRPr kumimoji="1" lang="ja-JP" altLang="en-US" sz="2800" b="0" dirty="0">
                        <a:latin typeface="HGPｺﾞｼｯｸE" panose="020B0900000000000000" pitchFamily="50" charset="-128"/>
                        <a:ea typeface="HGPｺﾞｼｯｸE" panose="020B0900000000000000" pitchFamily="50" charset="-128"/>
                      </a:endParaRPr>
                    </a:p>
                  </a:txBody>
                  <a:tcPr anchor="ctr">
                    <a:solidFill>
                      <a:srgbClr val="669900"/>
                    </a:solidFill>
                  </a:tcPr>
                </a:tc>
                <a:tc gridSpan="5">
                  <a:txBody>
                    <a:bodyPr/>
                    <a:lstStyle/>
                    <a:p>
                      <a:pPr algn="ctr"/>
                      <a:r>
                        <a:rPr kumimoji="1" lang="ja-JP" altLang="en-US" sz="2000" b="0" dirty="0" smtClean="0">
                          <a:latin typeface="HGPｺﾞｼｯｸE" panose="020B0900000000000000" pitchFamily="50" charset="-128"/>
                          <a:ea typeface="HGPｺﾞｼｯｸE" panose="020B0900000000000000" pitchFamily="50" charset="-128"/>
                        </a:rPr>
                        <a:t>対　　策</a:t>
                      </a:r>
                      <a:endParaRPr kumimoji="1" lang="ja-JP" altLang="en-US" sz="2000" b="0" dirty="0">
                        <a:latin typeface="HGPｺﾞｼｯｸE" panose="020B0900000000000000" pitchFamily="50" charset="-128"/>
                        <a:ea typeface="HGPｺﾞｼｯｸE" panose="020B0900000000000000" pitchFamily="50" charset="-128"/>
                      </a:endParaRPr>
                    </a:p>
                  </a:txBody>
                  <a:tcPr>
                    <a:solidFill>
                      <a:srgbClr val="669900"/>
                    </a:solidFill>
                  </a:tcPr>
                </a:tc>
                <a:tc hMerge="1">
                  <a:txBody>
                    <a:bodyPr/>
                    <a:lstStyle/>
                    <a:p>
                      <a:pPr algn="ctr"/>
                      <a:endParaRPr kumimoji="1" lang="ja-JP" altLang="en-US" sz="2000" b="0" dirty="0">
                        <a:latin typeface="HGPｺﾞｼｯｸE" panose="020B0900000000000000" pitchFamily="50" charset="-128"/>
                        <a:ea typeface="HGPｺﾞｼｯｸE" panose="020B0900000000000000" pitchFamily="50" charset="-128"/>
                      </a:endParaRPr>
                    </a:p>
                  </a:txBody>
                  <a:tcPr>
                    <a:solidFill>
                      <a:srgbClr val="669900"/>
                    </a:solidFill>
                  </a:tcPr>
                </a:tc>
                <a:tc hMerge="1">
                  <a:txBody>
                    <a:bodyPr/>
                    <a:lstStyle/>
                    <a:p>
                      <a:endParaRPr kumimoji="1" lang="ja-JP" altLang="en-US" sz="2800" dirty="0">
                        <a:latin typeface="HGPｺﾞｼｯｸE" panose="020B0900000000000000" pitchFamily="50" charset="-128"/>
                        <a:ea typeface="HGPｺﾞｼｯｸE" panose="020B0900000000000000" pitchFamily="50" charset="-128"/>
                      </a:endParaRPr>
                    </a:p>
                  </a:txBody>
                  <a:tcPr>
                    <a:solidFill>
                      <a:srgbClr val="7BAA26"/>
                    </a:solidFill>
                  </a:tcPr>
                </a:tc>
                <a:tc hMerge="1">
                  <a:txBody>
                    <a:bodyPr/>
                    <a:lstStyle/>
                    <a:p>
                      <a:endParaRPr kumimoji="1" lang="ja-JP" altLang="en-US" sz="2800" dirty="0">
                        <a:latin typeface="HGPｺﾞｼｯｸE" panose="020B0900000000000000" pitchFamily="50" charset="-128"/>
                        <a:ea typeface="HGPｺﾞｼｯｸE" panose="020B0900000000000000" pitchFamily="50" charset="-128"/>
                      </a:endParaRPr>
                    </a:p>
                  </a:txBody>
                  <a:tcPr>
                    <a:solidFill>
                      <a:srgbClr val="7BAA26"/>
                    </a:solidFill>
                  </a:tcPr>
                </a:tc>
                <a:tc hMerge="1">
                  <a:txBody>
                    <a:bodyPr/>
                    <a:lstStyle/>
                    <a:p>
                      <a:endParaRPr kumimoji="1" lang="ja-JP" altLang="en-US" sz="2800" dirty="0">
                        <a:latin typeface="HGPｺﾞｼｯｸE" panose="020B0900000000000000" pitchFamily="50" charset="-128"/>
                        <a:ea typeface="HGPｺﾞｼｯｸE" panose="020B0900000000000000" pitchFamily="50" charset="-128"/>
                      </a:endParaRPr>
                    </a:p>
                  </a:txBody>
                  <a:tcPr>
                    <a:solidFill>
                      <a:srgbClr val="7BAA26"/>
                    </a:solidFill>
                  </a:tcPr>
                </a:tc>
              </a:tr>
              <a:tr h="347657">
                <a:tc vMerge="1">
                  <a:txBody>
                    <a:bodyPr/>
                    <a:lstStyle/>
                    <a:p>
                      <a:endParaRPr kumimoji="1" lang="ja-JP" altLang="en-US" dirty="0"/>
                    </a:p>
                  </a:txBody>
                  <a:tcPr/>
                </a:tc>
                <a:tc>
                  <a:txBody>
                    <a:bodyPr/>
                    <a:lstStyle/>
                    <a:p>
                      <a:pPr algn="ctr"/>
                      <a:r>
                        <a:rPr kumimoji="1" lang="ja-JP" altLang="en-US" sz="1800" b="0" dirty="0" smtClean="0">
                          <a:solidFill>
                            <a:schemeClr val="bg1"/>
                          </a:solidFill>
                          <a:latin typeface="HGPｺﾞｼｯｸE" panose="020B0900000000000000" pitchFamily="50" charset="-128"/>
                          <a:ea typeface="HGPｺﾞｼｯｸE" panose="020B0900000000000000" pitchFamily="50" charset="-128"/>
                        </a:rPr>
                        <a:t>方向性</a:t>
                      </a:r>
                      <a:endParaRPr kumimoji="1" lang="ja-JP" altLang="en-US" sz="1800" b="0" dirty="0">
                        <a:solidFill>
                          <a:schemeClr val="bg1"/>
                        </a:solidFill>
                        <a:latin typeface="HGPｺﾞｼｯｸE" panose="020B0900000000000000" pitchFamily="50" charset="-128"/>
                        <a:ea typeface="HGPｺﾞｼｯｸE" panose="020B0900000000000000" pitchFamily="50" charset="-128"/>
                      </a:endParaRPr>
                    </a:p>
                  </a:txBody>
                  <a:tcPr>
                    <a:solidFill>
                      <a:srgbClr val="669900"/>
                    </a:solidFill>
                  </a:tcPr>
                </a:tc>
                <a:tc>
                  <a:txBody>
                    <a:bodyPr/>
                    <a:lstStyle/>
                    <a:p>
                      <a:pPr algn="ctr"/>
                      <a:r>
                        <a:rPr kumimoji="1" lang="ja-JP" altLang="en-US" sz="1800" b="0" dirty="0" smtClean="0">
                          <a:solidFill>
                            <a:schemeClr val="bg1"/>
                          </a:solidFill>
                          <a:latin typeface="HGPｺﾞｼｯｸE" panose="020B0900000000000000" pitchFamily="50" charset="-128"/>
                          <a:ea typeface="HGPｺﾞｼｯｸE" panose="020B0900000000000000" pitchFamily="50" charset="-128"/>
                        </a:rPr>
                        <a:t>国レベル</a:t>
                      </a:r>
                      <a:endParaRPr kumimoji="1" lang="ja-JP" altLang="en-US" sz="1800" b="0" dirty="0">
                        <a:solidFill>
                          <a:schemeClr val="bg1"/>
                        </a:solidFill>
                        <a:latin typeface="HGPｺﾞｼｯｸE" panose="020B0900000000000000" pitchFamily="50" charset="-128"/>
                        <a:ea typeface="HGPｺﾞｼｯｸE" panose="020B0900000000000000" pitchFamily="50" charset="-128"/>
                      </a:endParaRPr>
                    </a:p>
                  </a:txBody>
                  <a:tcPr>
                    <a:solidFill>
                      <a:srgbClr val="669900"/>
                    </a:solidFill>
                  </a:tcPr>
                </a:tc>
                <a:tc>
                  <a:txBody>
                    <a:bodyPr/>
                    <a:lstStyle/>
                    <a:p>
                      <a:pPr algn="ctr"/>
                      <a:r>
                        <a:rPr kumimoji="1" lang="ja-JP" altLang="en-US" sz="1800" b="0" dirty="0" smtClean="0">
                          <a:solidFill>
                            <a:schemeClr val="bg1"/>
                          </a:solidFill>
                          <a:latin typeface="HGPｺﾞｼｯｸE" panose="020B0900000000000000" pitchFamily="50" charset="-128"/>
                          <a:ea typeface="HGPｺﾞｼｯｸE" panose="020B0900000000000000" pitchFamily="50" charset="-128"/>
                        </a:rPr>
                        <a:t>県レベル</a:t>
                      </a:r>
                      <a:endParaRPr kumimoji="1" lang="ja-JP" altLang="en-US" sz="1800" b="0" dirty="0">
                        <a:solidFill>
                          <a:schemeClr val="bg1"/>
                        </a:solidFill>
                        <a:latin typeface="HGPｺﾞｼｯｸE" panose="020B0900000000000000" pitchFamily="50" charset="-128"/>
                        <a:ea typeface="HGPｺﾞｼｯｸE" panose="020B0900000000000000" pitchFamily="50" charset="-128"/>
                      </a:endParaRPr>
                    </a:p>
                  </a:txBody>
                  <a:tcPr>
                    <a:solidFill>
                      <a:srgbClr val="669900"/>
                    </a:solidFill>
                  </a:tcPr>
                </a:tc>
                <a:tc>
                  <a:txBody>
                    <a:bodyPr/>
                    <a:lstStyle/>
                    <a:p>
                      <a:pPr algn="ctr"/>
                      <a:r>
                        <a:rPr kumimoji="1" lang="ja-JP" altLang="en-US" sz="1800" b="0" dirty="0" smtClean="0">
                          <a:solidFill>
                            <a:schemeClr val="bg1"/>
                          </a:solidFill>
                          <a:latin typeface="HGPｺﾞｼｯｸE" panose="020B0900000000000000" pitchFamily="50" charset="-128"/>
                          <a:ea typeface="HGPｺﾞｼｯｸE" panose="020B0900000000000000" pitchFamily="50" charset="-128"/>
                        </a:rPr>
                        <a:t>町レベル</a:t>
                      </a:r>
                      <a:endParaRPr kumimoji="1" lang="ja-JP" altLang="en-US" sz="1800" b="0" dirty="0">
                        <a:solidFill>
                          <a:schemeClr val="bg1"/>
                        </a:solidFill>
                        <a:latin typeface="HGPｺﾞｼｯｸE" panose="020B0900000000000000" pitchFamily="50" charset="-128"/>
                        <a:ea typeface="HGPｺﾞｼｯｸE" panose="020B0900000000000000" pitchFamily="50" charset="-128"/>
                      </a:endParaRPr>
                    </a:p>
                  </a:txBody>
                  <a:tcPr>
                    <a:solidFill>
                      <a:srgbClr val="669900"/>
                    </a:solidFill>
                  </a:tcPr>
                </a:tc>
                <a:tc>
                  <a:txBody>
                    <a:bodyPr/>
                    <a:lstStyle/>
                    <a:p>
                      <a:pPr algn="ctr"/>
                      <a:r>
                        <a:rPr kumimoji="1" lang="ja-JP" altLang="en-US" sz="1800" b="0" dirty="0" smtClean="0">
                          <a:solidFill>
                            <a:schemeClr val="bg1"/>
                          </a:solidFill>
                          <a:latin typeface="HGPｺﾞｼｯｸE" panose="020B0900000000000000" pitchFamily="50" charset="-128"/>
                          <a:ea typeface="HGPｺﾞｼｯｸE" panose="020B0900000000000000" pitchFamily="50" charset="-128"/>
                        </a:rPr>
                        <a:t>地域レベル</a:t>
                      </a:r>
                      <a:endParaRPr kumimoji="1" lang="ja-JP" altLang="en-US" sz="1800" b="0" dirty="0">
                        <a:solidFill>
                          <a:schemeClr val="bg1"/>
                        </a:solidFill>
                        <a:latin typeface="HGPｺﾞｼｯｸE" panose="020B0900000000000000" pitchFamily="50" charset="-128"/>
                        <a:ea typeface="HGPｺﾞｼｯｸE" panose="020B0900000000000000" pitchFamily="50" charset="-128"/>
                      </a:endParaRPr>
                    </a:p>
                  </a:txBody>
                  <a:tcPr>
                    <a:solidFill>
                      <a:srgbClr val="669900"/>
                    </a:solidFill>
                  </a:tcPr>
                </a:tc>
              </a:tr>
              <a:tr h="1100913">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PｺﾞｼｯｸE" panose="020B0900000000000000" pitchFamily="50" charset="-128"/>
                          <a:ea typeface="HGPｺﾞｼｯｸE" panose="020B0900000000000000" pitchFamily="50" charset="-128"/>
                        </a:rPr>
                        <a:t>小中学校は体育館・校庭、保育園は保育室</a:t>
                      </a:r>
                      <a:endParaRPr kumimoji="1" lang="en-US" altLang="ja-JP" sz="1600" dirty="0" smtClean="0">
                        <a:latin typeface="HGPｺﾞｼｯｸE" panose="020B0900000000000000" pitchFamily="50" charset="-128"/>
                        <a:ea typeface="HGPｺﾞｼｯｸE" panose="02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PｺﾞｼｯｸE" panose="020B0900000000000000" pitchFamily="50" charset="-128"/>
                          <a:ea typeface="HGPｺﾞｼｯｸE" panose="020B0900000000000000" pitchFamily="50" charset="-128"/>
                        </a:rPr>
                        <a:t>・遊技室・遊具でのケガが多い</a:t>
                      </a:r>
                    </a:p>
                  </a:txBody>
                  <a:tcPr/>
                </a:tc>
                <a:tc>
                  <a:txBody>
                    <a:bodyPr/>
                    <a:lstStyle/>
                    <a:p>
                      <a:r>
                        <a:rPr kumimoji="1" lang="ja-JP" altLang="en-US" sz="1700" dirty="0" smtClean="0">
                          <a:solidFill>
                            <a:schemeClr val="tx1"/>
                          </a:solidFill>
                        </a:rPr>
                        <a:t>教育・啓発</a:t>
                      </a:r>
                      <a:endParaRPr kumimoji="1" lang="ja-JP" altLang="en-US" sz="17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学校保健安全法</a:t>
                      </a:r>
                      <a:endParaRPr kumimoji="1" lang="en-US" altLang="ja-JP" sz="1600" dirty="0" smtClean="0">
                        <a:solidFill>
                          <a:schemeClr val="tx1"/>
                        </a:solidFill>
                      </a:endParaRPr>
                    </a:p>
                  </a:txBody>
                  <a:tcPr/>
                </a:tc>
                <a:tc>
                  <a:txBody>
                    <a:bodyPr/>
                    <a:lstStyle/>
                    <a:p>
                      <a:r>
                        <a:rPr kumimoji="1" lang="ja-JP" altLang="en-US" sz="1600" dirty="0" smtClean="0">
                          <a:solidFill>
                            <a:schemeClr val="tx1"/>
                          </a:solidFill>
                        </a:rPr>
                        <a:t>長野県交通安全計画</a:t>
                      </a:r>
                      <a:endParaRPr kumimoji="1" lang="en-US" altLang="ja-JP" sz="1600" dirty="0" smtClean="0">
                        <a:solidFill>
                          <a:schemeClr val="tx1"/>
                        </a:solidFill>
                      </a:endParaRPr>
                    </a:p>
                  </a:txBody>
                  <a:tcPr/>
                </a:tc>
                <a:tc>
                  <a:txBody>
                    <a:bodyPr/>
                    <a:lstStyle/>
                    <a:p>
                      <a:r>
                        <a:rPr kumimoji="1" lang="ja-JP" altLang="en-US" sz="1600" dirty="0" smtClean="0">
                          <a:solidFill>
                            <a:schemeClr val="tx1"/>
                          </a:solidFill>
                        </a:rPr>
                        <a:t>運動あそび</a:t>
                      </a:r>
                      <a:endParaRPr kumimoji="1" lang="en-US" altLang="ja-JP" sz="1600" dirty="0" smtClean="0">
                        <a:solidFill>
                          <a:schemeClr val="tx1"/>
                        </a:solidFill>
                      </a:endParaRPr>
                    </a:p>
                  </a:txBody>
                  <a:tcPr/>
                </a:tc>
                <a:tc>
                  <a:txBody>
                    <a:bodyPr/>
                    <a:lstStyle/>
                    <a:p>
                      <a:r>
                        <a:rPr kumimoji="1" lang="ja-JP" altLang="en-US" sz="1400" dirty="0" smtClean="0">
                          <a:solidFill>
                            <a:schemeClr val="tx1"/>
                          </a:solidFill>
                        </a:rPr>
                        <a:t>ケガ多発箇所見回り</a:t>
                      </a:r>
                      <a:r>
                        <a:rPr kumimoji="1" lang="en-US" altLang="ja-JP" sz="1400" dirty="0" smtClean="0">
                          <a:solidFill>
                            <a:schemeClr val="tx1"/>
                          </a:solidFill>
                        </a:rPr>
                        <a:t>(</a:t>
                      </a:r>
                      <a:r>
                        <a:rPr kumimoji="1" lang="ja-JP" altLang="en-US" sz="1400" dirty="0" smtClean="0">
                          <a:solidFill>
                            <a:schemeClr val="tx1"/>
                          </a:solidFill>
                        </a:rPr>
                        <a:t>学校・保護者等</a:t>
                      </a:r>
                      <a:r>
                        <a:rPr kumimoji="1" lang="en-US" altLang="ja-JP" sz="1400" dirty="0" smtClean="0">
                          <a:solidFill>
                            <a:schemeClr val="tx1"/>
                          </a:solidFill>
                        </a:rPr>
                        <a:t>)</a:t>
                      </a:r>
                    </a:p>
                    <a:p>
                      <a:endParaRPr kumimoji="1" lang="en-US" altLang="ja-JP" sz="1400" dirty="0" smtClean="0">
                        <a:solidFill>
                          <a:schemeClr val="tx1"/>
                        </a:solidFill>
                      </a:endParaRPr>
                    </a:p>
                    <a:p>
                      <a:endParaRPr kumimoji="1" lang="ja-JP" altLang="en-US" sz="1400" dirty="0">
                        <a:solidFill>
                          <a:schemeClr val="tx1"/>
                        </a:solidFill>
                      </a:endParaRPr>
                    </a:p>
                  </a:txBody>
                  <a:tcPr/>
                </a:tc>
              </a:tr>
              <a:tr h="333171">
                <a:tc vMerge="1">
                  <a:txBody>
                    <a:bodyPr/>
                    <a:lstStyle/>
                    <a:p>
                      <a:endParaRPr kumimoji="1" lang="ja-JP" altLang="en-US"/>
                    </a:p>
                  </a:txBody>
                  <a:tcPr/>
                </a:tc>
                <a:tc>
                  <a:txBody>
                    <a:bodyPr/>
                    <a:lstStyle/>
                    <a:p>
                      <a:r>
                        <a:rPr kumimoji="1" lang="ja-JP" altLang="en-US" sz="1700" dirty="0" smtClean="0">
                          <a:solidFill>
                            <a:schemeClr val="tx1"/>
                          </a:solidFill>
                        </a:rPr>
                        <a:t>規制</a:t>
                      </a:r>
                      <a:endParaRPr kumimoji="1" lang="ja-JP" altLang="en-US" sz="1700" dirty="0">
                        <a:solidFill>
                          <a:schemeClr val="tx1"/>
                        </a:solidFill>
                      </a:endParaRPr>
                    </a:p>
                  </a:txBody>
                  <a:tcPr/>
                </a:tc>
                <a:tc>
                  <a:txBody>
                    <a:bodyPr/>
                    <a:lstStyle/>
                    <a:p>
                      <a:endParaRPr kumimoji="1" lang="ja-JP" altLang="en-US" sz="1600" dirty="0">
                        <a:solidFill>
                          <a:schemeClr val="tx1"/>
                        </a:solidFill>
                      </a:endParaRPr>
                    </a:p>
                  </a:txBody>
                  <a:tcPr/>
                </a:tc>
                <a:tc>
                  <a:txBody>
                    <a:bodyPr/>
                    <a:lstStyle/>
                    <a:p>
                      <a:endParaRPr kumimoji="1" lang="en-US" altLang="ja-JP" sz="1600" dirty="0" smtClean="0">
                        <a:solidFill>
                          <a:schemeClr val="tx1"/>
                        </a:solidFill>
                      </a:endParaRPr>
                    </a:p>
                  </a:txBody>
                  <a:tcPr/>
                </a:tc>
                <a:tc>
                  <a:txBody>
                    <a:bodyPr/>
                    <a:lstStyle/>
                    <a:p>
                      <a:endParaRPr kumimoji="1" lang="en-US" altLang="ja-JP" sz="1600" dirty="0" smtClean="0">
                        <a:solidFill>
                          <a:schemeClr val="tx1"/>
                        </a:solidFill>
                      </a:endParaRPr>
                    </a:p>
                  </a:txBody>
                  <a:tcPr/>
                </a:tc>
                <a:tc>
                  <a:txBody>
                    <a:bodyPr/>
                    <a:lstStyle/>
                    <a:p>
                      <a:endParaRPr kumimoji="1" lang="ja-JP" altLang="en-US" sz="1600" dirty="0">
                        <a:solidFill>
                          <a:schemeClr val="tx1"/>
                        </a:solidFill>
                      </a:endParaRPr>
                    </a:p>
                  </a:txBody>
                  <a:tcPr/>
                </a:tc>
              </a:tr>
              <a:tr h="333171">
                <a:tc vMerge="1">
                  <a:txBody>
                    <a:bodyPr/>
                    <a:lstStyle/>
                    <a:p>
                      <a:endParaRPr kumimoji="1" lang="ja-JP" altLang="en-US"/>
                    </a:p>
                  </a:txBody>
                  <a:tcPr/>
                </a:tc>
                <a:tc>
                  <a:txBody>
                    <a:bodyPr/>
                    <a:lstStyle/>
                    <a:p>
                      <a:r>
                        <a:rPr kumimoji="1" lang="ja-JP" altLang="en-US" sz="1700" dirty="0" smtClean="0">
                          <a:solidFill>
                            <a:schemeClr val="tx1"/>
                          </a:solidFill>
                        </a:rPr>
                        <a:t>環境整備</a:t>
                      </a:r>
                      <a:endParaRPr kumimoji="1" lang="ja-JP" altLang="en-US" sz="17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solidFill>
                          <a:schemeClr val="tx1"/>
                        </a:solidFill>
                      </a:endParaRPr>
                    </a:p>
                  </a:txBody>
                  <a:tcPr/>
                </a:tc>
                <a:tc>
                  <a:txBody>
                    <a:bodyPr/>
                    <a:lstStyle/>
                    <a:p>
                      <a:endParaRPr kumimoji="1" lang="en-US" altLang="ja-JP" sz="1600" dirty="0" smtClean="0">
                        <a:solidFill>
                          <a:schemeClr val="tx1"/>
                        </a:solidFill>
                      </a:endParaRPr>
                    </a:p>
                  </a:txBody>
                  <a:tcPr/>
                </a:tc>
                <a:tc>
                  <a:txBody>
                    <a:bodyPr/>
                    <a:lstStyle/>
                    <a:p>
                      <a:r>
                        <a:rPr kumimoji="1" lang="ja-JP" altLang="en-US" sz="1600" dirty="0" smtClean="0">
                          <a:solidFill>
                            <a:schemeClr val="tx1"/>
                          </a:solidFill>
                        </a:rPr>
                        <a:t>施設改修</a:t>
                      </a:r>
                      <a:endParaRPr kumimoji="1" lang="en-US" altLang="ja-JP" sz="1600" dirty="0" smtClean="0">
                        <a:solidFill>
                          <a:schemeClr val="tx1"/>
                        </a:solidFill>
                      </a:endParaRPr>
                    </a:p>
                  </a:txBody>
                  <a:tcPr/>
                </a:tc>
                <a:tc>
                  <a:txBody>
                    <a:bodyPr/>
                    <a:lstStyle/>
                    <a:p>
                      <a:endParaRPr kumimoji="1" lang="ja-JP" altLang="en-US" sz="1600" dirty="0">
                        <a:solidFill>
                          <a:schemeClr val="tx1"/>
                        </a:solidFill>
                      </a:endParaRPr>
                    </a:p>
                  </a:txBody>
                  <a:tcPr/>
                </a:tc>
              </a:tr>
              <a:tr h="695313">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HGPｺﾞｼｯｸE" panose="020B0900000000000000" pitchFamily="50" charset="-128"/>
                          <a:ea typeface="HGPｺﾞｼｯｸE" panose="020B0900000000000000" pitchFamily="50" charset="-128"/>
                        </a:rPr>
                        <a:t>0</a:t>
                      </a:r>
                      <a:r>
                        <a:rPr kumimoji="1" lang="ja-JP" altLang="en-US" sz="1600" dirty="0" smtClean="0">
                          <a:latin typeface="HGPｺﾞｼｯｸE" panose="020B0900000000000000" pitchFamily="50" charset="-128"/>
                          <a:ea typeface="HGPｺﾞｼｯｸE" panose="020B0900000000000000" pitchFamily="50" charset="-128"/>
                        </a:rPr>
                        <a:t>～</a:t>
                      </a:r>
                      <a:r>
                        <a:rPr kumimoji="1" lang="en-US" altLang="ja-JP" sz="1600" dirty="0" smtClean="0">
                          <a:latin typeface="HGPｺﾞｼｯｸE" panose="020B0900000000000000" pitchFamily="50" charset="-128"/>
                          <a:ea typeface="HGPｺﾞｼｯｸE" panose="020B0900000000000000" pitchFamily="50" charset="-128"/>
                        </a:rPr>
                        <a:t>6</a:t>
                      </a:r>
                      <a:r>
                        <a:rPr kumimoji="1" lang="ja-JP" altLang="en-US" sz="1600" dirty="0" smtClean="0">
                          <a:latin typeface="HGPｺﾞｼｯｸE" panose="020B0900000000000000" pitchFamily="50" charset="-128"/>
                          <a:ea typeface="HGPｺﾞｼｯｸE" panose="020B0900000000000000" pitchFamily="50" charset="-128"/>
                        </a:rPr>
                        <a:t>歳児のケガが多く、</a:t>
                      </a:r>
                      <a:r>
                        <a:rPr kumimoji="1" lang="en-US" altLang="ja-JP" sz="1600" dirty="0" smtClean="0">
                          <a:latin typeface="HGPｺﾞｼｯｸE" panose="020B0900000000000000" pitchFamily="50" charset="-128"/>
                          <a:ea typeface="HGPｺﾞｼｯｸE" panose="020B0900000000000000" pitchFamily="50" charset="-128"/>
                        </a:rPr>
                        <a:t>17</a:t>
                      </a:r>
                      <a:r>
                        <a:rPr kumimoji="1" lang="ja-JP" altLang="en-US" sz="1600" dirty="0" smtClean="0">
                          <a:latin typeface="HGPｺﾞｼｯｸE" panose="020B0900000000000000" pitchFamily="50" charset="-128"/>
                          <a:ea typeface="HGPｺﾞｼｯｸE" panose="020B0900000000000000" pitchFamily="50" charset="-128"/>
                        </a:rPr>
                        <a:t>～</a:t>
                      </a:r>
                      <a:r>
                        <a:rPr kumimoji="1" lang="en-US" altLang="ja-JP" sz="1600" dirty="0" smtClean="0">
                          <a:latin typeface="HGPｺﾞｼｯｸE" panose="020B0900000000000000" pitchFamily="50" charset="-128"/>
                          <a:ea typeface="HGPｺﾞｼｯｸE" panose="020B0900000000000000" pitchFamily="50" charset="-128"/>
                        </a:rPr>
                        <a:t>21</a:t>
                      </a:r>
                      <a:r>
                        <a:rPr kumimoji="1" lang="ja-JP" altLang="en-US" sz="1600" dirty="0" smtClean="0">
                          <a:latin typeface="HGPｺﾞｼｯｸE" panose="020B0900000000000000" pitchFamily="50" charset="-128"/>
                          <a:ea typeface="HGPｺﾞｼｯｸE" panose="020B0900000000000000" pitchFamily="50" charset="-128"/>
                        </a:rPr>
                        <a:t>時に多い</a:t>
                      </a:r>
                    </a:p>
                  </a:txBody>
                  <a:tcPr/>
                </a:tc>
                <a:tc>
                  <a:txBody>
                    <a:bodyPr/>
                    <a:lstStyle/>
                    <a:p>
                      <a:r>
                        <a:rPr kumimoji="1" lang="ja-JP" altLang="en-US" sz="1700" dirty="0" smtClean="0">
                          <a:solidFill>
                            <a:schemeClr val="tx1"/>
                          </a:solidFill>
                        </a:rPr>
                        <a:t>教育・啓発</a:t>
                      </a:r>
                      <a:endParaRPr kumimoji="1" lang="ja-JP" altLang="en-US" sz="1700" dirty="0">
                        <a:solidFill>
                          <a:schemeClr val="tx1"/>
                        </a:solidFill>
                      </a:endParaRPr>
                    </a:p>
                  </a:txBody>
                  <a:tcPr/>
                </a:tc>
                <a:tc>
                  <a:txBody>
                    <a:bodyPr/>
                    <a:lstStyle/>
                    <a:p>
                      <a:endParaRPr kumimoji="1" lang="ja-JP" altLang="en-US" sz="1600" dirty="0">
                        <a:solidFill>
                          <a:schemeClr val="tx1"/>
                        </a:solidFill>
                      </a:endParaRPr>
                    </a:p>
                  </a:txBody>
                  <a:tcPr/>
                </a:tc>
                <a:tc>
                  <a:txBody>
                    <a:bodyPr/>
                    <a:lstStyle/>
                    <a:p>
                      <a:endParaRPr kumimoji="1" lang="en-US" altLang="ja-JP" sz="1600" dirty="0" smtClean="0">
                        <a:solidFill>
                          <a:schemeClr val="tx1"/>
                        </a:solidFill>
                      </a:endParaRPr>
                    </a:p>
                  </a:txBody>
                  <a:tcPr/>
                </a:tc>
                <a:tc>
                  <a:txBody>
                    <a:bodyPr/>
                    <a:lstStyle/>
                    <a:p>
                      <a:r>
                        <a:rPr kumimoji="1" lang="ja-JP" altLang="en-US" sz="1600" dirty="0" smtClean="0">
                          <a:solidFill>
                            <a:schemeClr val="tx1"/>
                          </a:solidFill>
                        </a:rPr>
                        <a:t>運動あそび</a:t>
                      </a:r>
                      <a:endParaRPr kumimoji="1" lang="en-US" altLang="ja-JP" sz="1600" dirty="0" smtClean="0">
                        <a:solidFill>
                          <a:schemeClr val="tx1"/>
                        </a:solidFill>
                      </a:endParaRPr>
                    </a:p>
                    <a:p>
                      <a:endParaRPr kumimoji="1" lang="ja-JP" altLang="en-US" sz="1600" dirty="0">
                        <a:solidFill>
                          <a:schemeClr val="tx1"/>
                        </a:solidFill>
                      </a:endParaRPr>
                    </a:p>
                  </a:txBody>
                  <a:tcPr/>
                </a:tc>
                <a:tc>
                  <a:txBody>
                    <a:bodyPr/>
                    <a:lstStyle/>
                    <a:p>
                      <a:r>
                        <a:rPr kumimoji="1" lang="ja-JP" altLang="en-US" sz="1400" dirty="0" smtClean="0">
                          <a:solidFill>
                            <a:schemeClr val="tx1"/>
                          </a:solidFill>
                        </a:rPr>
                        <a:t>子育てサークル</a:t>
                      </a:r>
                      <a:endParaRPr kumimoji="1" lang="en-US" altLang="ja-JP" sz="1400" dirty="0" smtClean="0">
                        <a:solidFill>
                          <a:schemeClr val="tx1"/>
                        </a:solidFill>
                      </a:endParaRPr>
                    </a:p>
                    <a:p>
                      <a:endParaRPr kumimoji="1" lang="en-US" altLang="ja-JP" sz="1400" dirty="0" smtClean="0">
                        <a:solidFill>
                          <a:schemeClr val="tx1"/>
                        </a:solidFill>
                      </a:endParaRPr>
                    </a:p>
                    <a:p>
                      <a:endParaRPr kumimoji="1" lang="ja-JP" altLang="en-US" sz="1400" dirty="0">
                        <a:solidFill>
                          <a:schemeClr val="tx1"/>
                        </a:solidFill>
                      </a:endParaRPr>
                    </a:p>
                  </a:txBody>
                  <a:tcPr/>
                </a:tc>
              </a:tr>
              <a:tr h="333171">
                <a:tc vMerge="1">
                  <a:txBody>
                    <a:bodyPr/>
                    <a:lstStyle/>
                    <a:p>
                      <a:endParaRPr kumimoji="1" lang="ja-JP" altLang="en-US"/>
                    </a:p>
                  </a:txBody>
                  <a:tcPr/>
                </a:tc>
                <a:tc>
                  <a:txBody>
                    <a:bodyPr/>
                    <a:lstStyle/>
                    <a:p>
                      <a:r>
                        <a:rPr kumimoji="1" lang="ja-JP" altLang="en-US" sz="1700" dirty="0" smtClean="0">
                          <a:solidFill>
                            <a:schemeClr val="tx1"/>
                          </a:solidFill>
                        </a:rPr>
                        <a:t>規制</a:t>
                      </a:r>
                      <a:endParaRPr kumimoji="1" lang="ja-JP" altLang="en-US" sz="1700" dirty="0">
                        <a:solidFill>
                          <a:schemeClr val="tx1"/>
                        </a:solidFill>
                      </a:endParaRPr>
                    </a:p>
                  </a:txBody>
                  <a:tcPr/>
                </a:tc>
                <a:tc>
                  <a:txBody>
                    <a:bodyPr/>
                    <a:lstStyle/>
                    <a:p>
                      <a:endParaRPr kumimoji="1" lang="ja-JP" altLang="en-US" sz="1600" dirty="0">
                        <a:solidFill>
                          <a:schemeClr val="tx1"/>
                        </a:solidFill>
                      </a:endParaRPr>
                    </a:p>
                  </a:txBody>
                  <a:tcPr/>
                </a:tc>
                <a:tc>
                  <a:txBody>
                    <a:bodyPr/>
                    <a:lstStyle/>
                    <a:p>
                      <a:endParaRPr kumimoji="1" lang="en-US" altLang="ja-JP" sz="1600" dirty="0" smtClean="0">
                        <a:solidFill>
                          <a:schemeClr val="tx1"/>
                        </a:solidFill>
                      </a:endParaRPr>
                    </a:p>
                  </a:txBody>
                  <a:tcPr/>
                </a:tc>
                <a:tc>
                  <a:txBody>
                    <a:bodyPr/>
                    <a:lstStyle/>
                    <a:p>
                      <a:endParaRPr kumimoji="1" lang="ja-JP" altLang="en-US" sz="1600" dirty="0">
                        <a:solidFill>
                          <a:schemeClr val="tx1"/>
                        </a:solidFill>
                      </a:endParaRPr>
                    </a:p>
                  </a:txBody>
                  <a:tcPr/>
                </a:tc>
                <a:tc>
                  <a:txBody>
                    <a:bodyPr/>
                    <a:lstStyle/>
                    <a:p>
                      <a:endParaRPr kumimoji="1" lang="ja-JP" altLang="en-US" sz="1600" dirty="0">
                        <a:solidFill>
                          <a:schemeClr val="tx1"/>
                        </a:solidFill>
                      </a:endParaRPr>
                    </a:p>
                  </a:txBody>
                  <a:tcPr/>
                </a:tc>
              </a:tr>
              <a:tr h="333171">
                <a:tc vMerge="1">
                  <a:txBody>
                    <a:bodyPr/>
                    <a:lstStyle/>
                    <a:p>
                      <a:endParaRPr kumimoji="1" lang="ja-JP" altLang="en-US"/>
                    </a:p>
                  </a:txBody>
                  <a:tcPr/>
                </a:tc>
                <a:tc>
                  <a:txBody>
                    <a:bodyPr/>
                    <a:lstStyle/>
                    <a:p>
                      <a:r>
                        <a:rPr kumimoji="1" lang="ja-JP" altLang="en-US" sz="1700" dirty="0" smtClean="0">
                          <a:solidFill>
                            <a:schemeClr val="tx1"/>
                          </a:solidFill>
                        </a:rPr>
                        <a:t>環境整備</a:t>
                      </a:r>
                      <a:endParaRPr kumimoji="1" lang="ja-JP" altLang="en-US" sz="1700" dirty="0">
                        <a:solidFill>
                          <a:schemeClr val="tx1"/>
                        </a:solidFill>
                      </a:endParaRPr>
                    </a:p>
                  </a:txBody>
                  <a:tcPr/>
                </a:tc>
                <a:tc>
                  <a:txBody>
                    <a:bodyPr/>
                    <a:lstStyle/>
                    <a:p>
                      <a:endParaRPr kumimoji="1" lang="ja-JP" altLang="en-US" sz="1600" dirty="0">
                        <a:solidFill>
                          <a:schemeClr val="tx1"/>
                        </a:solidFill>
                      </a:endParaRPr>
                    </a:p>
                  </a:txBody>
                  <a:tcPr/>
                </a:tc>
                <a:tc>
                  <a:txBody>
                    <a:bodyPr/>
                    <a:lstStyle/>
                    <a:p>
                      <a:endParaRPr kumimoji="1" lang="en-US" altLang="ja-JP" sz="1600" dirty="0" smtClean="0">
                        <a:solidFill>
                          <a:schemeClr val="tx1"/>
                        </a:solidFill>
                      </a:endParaRPr>
                    </a:p>
                  </a:txBody>
                  <a:tcPr/>
                </a:tc>
                <a:tc>
                  <a:txBody>
                    <a:bodyPr/>
                    <a:lstStyle/>
                    <a:p>
                      <a:endParaRPr kumimoji="1" lang="ja-JP" altLang="en-US" sz="1600" dirty="0">
                        <a:solidFill>
                          <a:schemeClr val="tx1"/>
                        </a:solidFill>
                      </a:endParaRPr>
                    </a:p>
                  </a:txBody>
                  <a:tcPr/>
                </a:tc>
                <a:tc>
                  <a:txBody>
                    <a:bodyPr/>
                    <a:lstStyle/>
                    <a:p>
                      <a:endParaRPr kumimoji="1" lang="ja-JP" altLang="en-US" sz="1600" dirty="0">
                        <a:solidFill>
                          <a:schemeClr val="tx1"/>
                        </a:solidFill>
                      </a:endParaRPr>
                    </a:p>
                  </a:txBody>
                  <a:tcPr/>
                </a:tc>
              </a:tr>
              <a:tr h="782227">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PｺﾞｼｯｸE" panose="020B0900000000000000" pitchFamily="50" charset="-128"/>
                          <a:ea typeface="HGPｺﾞｼｯｸE" panose="020B0900000000000000" pitchFamily="50" charset="-128"/>
                        </a:rPr>
                        <a:t>不審者等に関わる危険抑制のため、通学パトロール隊等の活動継続が必要</a:t>
                      </a:r>
                    </a:p>
                  </a:txBody>
                  <a:tcPr/>
                </a:tc>
                <a:tc>
                  <a:txBody>
                    <a:bodyPr/>
                    <a:lstStyle/>
                    <a:p>
                      <a:r>
                        <a:rPr kumimoji="1" lang="ja-JP" altLang="en-US" sz="1700" dirty="0" smtClean="0">
                          <a:solidFill>
                            <a:schemeClr val="tx1"/>
                          </a:solidFill>
                        </a:rPr>
                        <a:t>教育・啓発</a:t>
                      </a:r>
                      <a:endParaRPr kumimoji="1" lang="ja-JP" altLang="en-US" sz="1700" dirty="0">
                        <a:solidFill>
                          <a:schemeClr val="tx1"/>
                        </a:solidFill>
                      </a:endParaRPr>
                    </a:p>
                  </a:txBody>
                  <a:tcPr/>
                </a:tc>
                <a:tc>
                  <a:txBody>
                    <a:bodyPr/>
                    <a:lstStyle/>
                    <a:p>
                      <a:endParaRPr kumimoji="1" lang="ja-JP" altLang="en-US"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長野県警察運営指針</a:t>
                      </a:r>
                    </a:p>
                    <a:p>
                      <a:endParaRPr kumimoji="1" lang="ja-JP" altLang="en-US" sz="1600" dirty="0">
                        <a:solidFill>
                          <a:schemeClr val="tx1"/>
                        </a:solidFill>
                      </a:endParaRPr>
                    </a:p>
                  </a:txBody>
                  <a:tcPr/>
                </a:tc>
                <a:tc>
                  <a:txBody>
                    <a:bodyPr/>
                    <a:lstStyle/>
                    <a:p>
                      <a:r>
                        <a:rPr kumimoji="1" lang="ja-JP" altLang="en-US" sz="1600" dirty="0" smtClean="0">
                          <a:solidFill>
                            <a:schemeClr val="tx1"/>
                          </a:solidFill>
                        </a:rPr>
                        <a:t>防犯パトロール</a:t>
                      </a:r>
                      <a:endParaRPr kumimoji="1" lang="en-US" altLang="ja-JP" sz="1600" dirty="0" smtClean="0">
                        <a:solidFill>
                          <a:schemeClr val="tx1"/>
                        </a:solidFill>
                      </a:endParaRPr>
                    </a:p>
                  </a:txBody>
                  <a:tcPr/>
                </a:tc>
                <a:tc>
                  <a:txBody>
                    <a:bodyPr/>
                    <a:lstStyle/>
                    <a:p>
                      <a:r>
                        <a:rPr kumimoji="1" lang="ja-JP" altLang="en-US" sz="1600" dirty="0" smtClean="0">
                          <a:solidFill>
                            <a:schemeClr val="tx1"/>
                          </a:solidFill>
                        </a:rPr>
                        <a:t>通学パト隊・</a:t>
                      </a:r>
                      <a:endParaRPr kumimoji="1" lang="en-US" altLang="ja-JP" sz="1600" dirty="0" smtClean="0">
                        <a:solidFill>
                          <a:schemeClr val="tx1"/>
                        </a:solidFill>
                      </a:endParaRPr>
                    </a:p>
                    <a:p>
                      <a:r>
                        <a:rPr kumimoji="1" lang="ja-JP" altLang="en-US" sz="1600" dirty="0" smtClean="0">
                          <a:solidFill>
                            <a:schemeClr val="tx1"/>
                          </a:solidFill>
                        </a:rPr>
                        <a:t>青パト隊</a:t>
                      </a:r>
                      <a:endParaRPr kumimoji="1" lang="en-US" altLang="ja-JP" sz="1600" dirty="0" smtClean="0">
                        <a:solidFill>
                          <a:schemeClr val="tx1"/>
                        </a:solidFill>
                      </a:endParaRPr>
                    </a:p>
                    <a:p>
                      <a:endParaRPr kumimoji="1" lang="ja-JP" altLang="en-US" sz="1600" dirty="0">
                        <a:solidFill>
                          <a:schemeClr val="tx1"/>
                        </a:solidFill>
                      </a:endParaRPr>
                    </a:p>
                  </a:txBody>
                  <a:tcPr/>
                </a:tc>
              </a:tr>
              <a:tr h="695313">
                <a:tc vMerge="1">
                  <a:txBody>
                    <a:bodyPr/>
                    <a:lstStyle/>
                    <a:p>
                      <a:endParaRPr kumimoji="1" lang="ja-JP" altLang="en-US"/>
                    </a:p>
                  </a:txBody>
                  <a:tcPr/>
                </a:tc>
                <a:tc>
                  <a:txBody>
                    <a:bodyPr/>
                    <a:lstStyle/>
                    <a:p>
                      <a:r>
                        <a:rPr kumimoji="1" lang="ja-JP" altLang="en-US" sz="1700" dirty="0" smtClean="0">
                          <a:solidFill>
                            <a:schemeClr val="tx1"/>
                          </a:solidFill>
                        </a:rPr>
                        <a:t>規制</a:t>
                      </a:r>
                      <a:endParaRPr kumimoji="1" lang="ja-JP" altLang="en-US" sz="1700" dirty="0">
                        <a:solidFill>
                          <a:schemeClr val="tx1"/>
                        </a:solidFill>
                      </a:endParaRPr>
                    </a:p>
                  </a:txBody>
                  <a:tcPr/>
                </a:tc>
                <a:tc>
                  <a:txBody>
                    <a:bodyPr/>
                    <a:lstStyle/>
                    <a:p>
                      <a:endParaRPr kumimoji="1" lang="ja-JP" altLang="en-US"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子どもを性被害からまもるための条例</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安全なまちづくり条例</a:t>
                      </a:r>
                      <a:endParaRPr kumimoji="1" lang="en-US" altLang="ja-JP" sz="1600" dirty="0" smtClean="0">
                        <a:solidFill>
                          <a:schemeClr val="tx1"/>
                        </a:solidFill>
                      </a:endParaRPr>
                    </a:p>
                  </a:txBody>
                  <a:tcPr/>
                </a:tc>
                <a:tc>
                  <a:txBody>
                    <a:bodyPr/>
                    <a:lstStyle/>
                    <a:p>
                      <a:endParaRPr kumimoji="1" lang="ja-JP" altLang="en-US" sz="1600" dirty="0">
                        <a:solidFill>
                          <a:schemeClr val="tx1"/>
                        </a:solidFill>
                      </a:endParaRPr>
                    </a:p>
                  </a:txBody>
                  <a:tcPr/>
                </a:tc>
              </a:tr>
              <a:tr h="316197">
                <a:tc vMerge="1">
                  <a:txBody>
                    <a:bodyPr/>
                    <a:lstStyle/>
                    <a:p>
                      <a:endParaRPr kumimoji="1" lang="ja-JP" altLang="en-US"/>
                    </a:p>
                  </a:txBody>
                  <a:tcPr/>
                </a:tc>
                <a:tc>
                  <a:txBody>
                    <a:bodyPr/>
                    <a:lstStyle/>
                    <a:p>
                      <a:r>
                        <a:rPr kumimoji="1" lang="ja-JP" altLang="en-US" sz="1700" dirty="0" smtClean="0">
                          <a:solidFill>
                            <a:schemeClr val="tx1"/>
                          </a:solidFill>
                        </a:rPr>
                        <a:t>環境整備</a:t>
                      </a:r>
                      <a:endParaRPr kumimoji="1" lang="ja-JP" altLang="en-US" sz="17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smtClean="0">
                        <a:solidFill>
                          <a:schemeClr val="tx1"/>
                        </a:solidFill>
                      </a:endParaRPr>
                    </a:p>
                  </a:txBody>
                  <a:tcPr/>
                </a:tc>
                <a:tc>
                  <a:txBody>
                    <a:bodyPr/>
                    <a:lstStyle/>
                    <a:p>
                      <a:endParaRPr kumimoji="1" lang="ja-JP" altLang="en-US" sz="1600" dirty="0">
                        <a:solidFill>
                          <a:schemeClr val="tx1"/>
                        </a:solidFill>
                      </a:endParaRPr>
                    </a:p>
                  </a:txBody>
                  <a:tcPr/>
                </a:tc>
                <a:tc>
                  <a:txBody>
                    <a:bodyPr/>
                    <a:lstStyle/>
                    <a:p>
                      <a:endParaRPr kumimoji="1" lang="ja-JP" altLang="en-US" sz="1600" dirty="0">
                        <a:solidFill>
                          <a:schemeClr val="tx1"/>
                        </a:solidFill>
                      </a:endParaRPr>
                    </a:p>
                  </a:txBody>
                  <a:tcPr/>
                </a:tc>
                <a:tc>
                  <a:txBody>
                    <a:bodyPr/>
                    <a:lstStyle/>
                    <a:p>
                      <a:endParaRPr kumimoji="1" lang="ja-JP" altLang="en-US" sz="1600" dirty="0">
                        <a:solidFill>
                          <a:schemeClr val="tx1"/>
                        </a:solidFill>
                      </a:endParaRPr>
                    </a:p>
                  </a:txBody>
                  <a:tcPr/>
                </a:tc>
              </a:tr>
            </a:tbl>
          </a:graphicData>
        </a:graphic>
      </p:graphicFrame>
      <p:sp>
        <p:nvSpPr>
          <p:cNvPr id="7" name="テキスト ボックス 6"/>
          <p:cNvSpPr txBox="1"/>
          <p:nvPr/>
        </p:nvSpPr>
        <p:spPr>
          <a:xfrm>
            <a:off x="6128305" y="2060848"/>
            <a:ext cx="2349875" cy="246221"/>
          </a:xfrm>
          <a:prstGeom prst="rect">
            <a:avLst/>
          </a:prstGeom>
          <a:solidFill>
            <a:schemeClr val="tx2">
              <a:lumMod val="20000"/>
              <a:lumOff val="80000"/>
            </a:schemeClr>
          </a:solidFill>
        </p:spPr>
        <p:txBody>
          <a:bodyPr wrap="square" lIns="0" tIns="0" rIns="0" bIns="0" rtlCol="0">
            <a:spAutoFit/>
          </a:bodyPr>
          <a:lstStyle/>
          <a:p>
            <a:r>
              <a:rPr lang="ja-JP" altLang="en-US" sz="1600" dirty="0" smtClean="0">
                <a:latin typeface="HGPｺﾞｼｯｸE" panose="020B0900000000000000" pitchFamily="50" charset="-128"/>
                <a:ea typeface="HGPｺﾞｼｯｸE" panose="020B0900000000000000" pitchFamily="50" charset="-128"/>
              </a:rPr>
              <a:t>対策委員会</a:t>
            </a:r>
            <a:r>
              <a:rPr lang="ja-JP" altLang="en-US" sz="1600" dirty="0">
                <a:latin typeface="HGPｺﾞｼｯｸE" panose="020B0900000000000000" pitchFamily="50" charset="-128"/>
                <a:ea typeface="HGPｺﾞｼｯｸE" panose="020B0900000000000000" pitchFamily="50" charset="-128"/>
              </a:rPr>
              <a:t>：</a:t>
            </a:r>
            <a:r>
              <a:rPr lang="ja-JP" altLang="en-US" sz="1600" dirty="0" smtClean="0">
                <a:latin typeface="HGPｺﾞｼｯｸE" panose="020B0900000000000000" pitchFamily="50" charset="-128"/>
                <a:ea typeface="HGPｺﾞｼｯｸE" panose="020B0900000000000000" pitchFamily="50" charset="-128"/>
              </a:rPr>
              <a:t>ケガ予防推進　</a:t>
            </a:r>
            <a:endParaRPr kumimoji="1" lang="ja-JP" altLang="en-US" sz="1600" dirty="0">
              <a:latin typeface="HGPｺﾞｼｯｸE" panose="020B0900000000000000" pitchFamily="50" charset="-128"/>
              <a:ea typeface="HGPｺﾞｼｯｸE" panose="020B0900000000000000" pitchFamily="50" charset="-128"/>
            </a:endParaRPr>
          </a:p>
        </p:txBody>
      </p:sp>
      <p:sp>
        <p:nvSpPr>
          <p:cNvPr id="8" name="テキスト ボックス 7"/>
          <p:cNvSpPr txBox="1"/>
          <p:nvPr/>
        </p:nvSpPr>
        <p:spPr>
          <a:xfrm>
            <a:off x="6150906" y="3488437"/>
            <a:ext cx="2232248" cy="246221"/>
          </a:xfrm>
          <a:prstGeom prst="rect">
            <a:avLst/>
          </a:prstGeom>
          <a:solidFill>
            <a:schemeClr val="tx2">
              <a:lumMod val="20000"/>
              <a:lumOff val="80000"/>
            </a:schemeClr>
          </a:solidFill>
        </p:spPr>
        <p:txBody>
          <a:bodyPr wrap="square" lIns="0" tIns="0" rIns="0" bIns="0" rtlCol="0">
            <a:spAutoFit/>
          </a:bodyPr>
          <a:lstStyle/>
          <a:p>
            <a:r>
              <a:rPr lang="ja-JP" altLang="en-US" sz="1600" dirty="0" smtClean="0">
                <a:latin typeface="HGPｺﾞｼｯｸE" panose="020B0900000000000000" pitchFamily="50" charset="-128"/>
                <a:ea typeface="HGPｺﾞｼｯｸE" panose="020B0900000000000000" pitchFamily="50" charset="-128"/>
              </a:rPr>
              <a:t>対策委員会</a:t>
            </a:r>
            <a:r>
              <a:rPr lang="ja-JP" altLang="en-US" sz="1600" dirty="0">
                <a:latin typeface="HGPｺﾞｼｯｸE" panose="020B0900000000000000" pitchFamily="50" charset="-128"/>
                <a:ea typeface="HGPｺﾞｼｯｸE" panose="020B0900000000000000" pitchFamily="50" charset="-128"/>
              </a:rPr>
              <a:t>：</a:t>
            </a:r>
            <a:r>
              <a:rPr lang="ja-JP" altLang="en-US" sz="1600" dirty="0" smtClean="0">
                <a:latin typeface="HGPｺﾞｼｯｸE" panose="020B0900000000000000" pitchFamily="50" charset="-128"/>
                <a:ea typeface="HGPｺﾞｼｯｸE" panose="020B0900000000000000" pitchFamily="50" charset="-128"/>
              </a:rPr>
              <a:t>安全力育成　</a:t>
            </a:r>
            <a:endParaRPr kumimoji="1" lang="ja-JP" altLang="en-US" sz="1600" dirty="0">
              <a:latin typeface="HGPｺﾞｼｯｸE" panose="020B0900000000000000" pitchFamily="50" charset="-128"/>
              <a:ea typeface="HGPｺﾞｼｯｸE" panose="020B0900000000000000" pitchFamily="50" charset="-128"/>
            </a:endParaRPr>
          </a:p>
        </p:txBody>
      </p:sp>
      <p:sp>
        <p:nvSpPr>
          <p:cNvPr id="9" name="テキスト ボックス 8"/>
          <p:cNvSpPr txBox="1"/>
          <p:nvPr/>
        </p:nvSpPr>
        <p:spPr>
          <a:xfrm>
            <a:off x="6126801" y="5201079"/>
            <a:ext cx="2571184" cy="246221"/>
          </a:xfrm>
          <a:prstGeom prst="rect">
            <a:avLst/>
          </a:prstGeom>
          <a:solidFill>
            <a:schemeClr val="tx2">
              <a:lumMod val="20000"/>
              <a:lumOff val="80000"/>
            </a:schemeClr>
          </a:solidFill>
        </p:spPr>
        <p:txBody>
          <a:bodyPr wrap="square" lIns="0" tIns="0" rIns="0" bIns="0" rtlCol="0">
            <a:spAutoFit/>
          </a:bodyPr>
          <a:lstStyle/>
          <a:p>
            <a:r>
              <a:rPr lang="ja-JP" altLang="en-US" sz="1600" dirty="0" smtClean="0">
                <a:latin typeface="HGPｺﾞｼｯｸE" panose="020B0900000000000000" pitchFamily="50" charset="-128"/>
                <a:ea typeface="HGPｺﾞｼｯｸE" panose="020B0900000000000000" pitchFamily="50" charset="-128"/>
              </a:rPr>
              <a:t>対策委員会</a:t>
            </a:r>
            <a:r>
              <a:rPr lang="ja-JP" altLang="en-US" sz="1600" dirty="0">
                <a:latin typeface="HGPｺﾞｼｯｸE" panose="020B0900000000000000" pitchFamily="50" charset="-128"/>
                <a:ea typeface="HGPｺﾞｼｯｸE" panose="020B0900000000000000" pitchFamily="50" charset="-128"/>
              </a:rPr>
              <a:t>：</a:t>
            </a:r>
            <a:r>
              <a:rPr lang="ja-JP" altLang="en-US" sz="1600" dirty="0" smtClean="0">
                <a:latin typeface="HGPｺﾞｼｯｸE" panose="020B0900000000000000" pitchFamily="50" charset="-128"/>
                <a:ea typeface="HGPｺﾞｼｯｸE" panose="020B0900000000000000" pitchFamily="50" charset="-128"/>
              </a:rPr>
              <a:t>地域安全力向上　</a:t>
            </a:r>
            <a:endParaRPr kumimoji="1" lang="ja-JP" altLang="en-US" sz="1600" dirty="0">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a:xfrm>
            <a:off x="323528" y="6381328"/>
            <a:ext cx="561975" cy="365125"/>
          </a:xfrm>
        </p:spPr>
        <p:txBody>
          <a:bodyPr/>
          <a:lstStyle/>
          <a:p>
            <a:fld id="{D2D8002D-B5B0-4BAC-B1F6-782DDCCE6D9C}" type="slidenum">
              <a:rPr kumimoji="1" lang="ja-JP" altLang="en-US" sz="1600" smtClean="0"/>
              <a:t>9</a:t>
            </a:fld>
            <a:endParaRPr kumimoji="1" lang="ja-JP" altLang="en-US" sz="1600" dirty="0"/>
          </a:p>
        </p:txBody>
      </p:sp>
      <p:sp>
        <p:nvSpPr>
          <p:cNvPr id="11" name="テキスト ボックス 10"/>
          <p:cNvSpPr txBox="1"/>
          <p:nvPr/>
        </p:nvSpPr>
        <p:spPr>
          <a:xfrm>
            <a:off x="6137358" y="2325175"/>
            <a:ext cx="2232248" cy="246221"/>
          </a:xfrm>
          <a:prstGeom prst="rect">
            <a:avLst/>
          </a:prstGeom>
          <a:solidFill>
            <a:schemeClr val="tx2">
              <a:lumMod val="20000"/>
              <a:lumOff val="80000"/>
            </a:schemeClr>
          </a:solidFill>
        </p:spPr>
        <p:txBody>
          <a:bodyPr wrap="square" lIns="0" tIns="0" rIns="0" bIns="0" rtlCol="0">
            <a:spAutoFit/>
          </a:bodyPr>
          <a:lstStyle/>
          <a:p>
            <a:r>
              <a:rPr lang="ja-JP" altLang="en-US" sz="1600" dirty="0" smtClean="0">
                <a:latin typeface="HGPｺﾞｼｯｸE" panose="020B0900000000000000" pitchFamily="50" charset="-128"/>
                <a:ea typeface="HGPｺﾞｼｯｸE" panose="020B0900000000000000" pitchFamily="50" charset="-128"/>
              </a:rPr>
              <a:t>対策委員会</a:t>
            </a:r>
            <a:r>
              <a:rPr lang="ja-JP" altLang="en-US" sz="1600" dirty="0">
                <a:latin typeface="HGPｺﾞｼｯｸE" panose="020B0900000000000000" pitchFamily="50" charset="-128"/>
                <a:ea typeface="HGPｺﾞｼｯｸE" panose="020B0900000000000000" pitchFamily="50" charset="-128"/>
              </a:rPr>
              <a:t>：</a:t>
            </a:r>
            <a:r>
              <a:rPr lang="ja-JP" altLang="en-US" sz="1600" dirty="0" smtClean="0">
                <a:latin typeface="HGPｺﾞｼｯｸE" panose="020B0900000000000000" pitchFamily="50" charset="-128"/>
                <a:ea typeface="HGPｺﾞｼｯｸE" panose="020B0900000000000000" pitchFamily="50" charset="-128"/>
              </a:rPr>
              <a:t>安全力育成　</a:t>
            </a:r>
            <a:endParaRPr kumimoji="1" lang="ja-JP" altLang="en-US" sz="1600" dirty="0">
              <a:latin typeface="HGPｺﾞｼｯｸE" panose="020B0900000000000000" pitchFamily="50" charset="-128"/>
              <a:ea typeface="HGPｺﾞｼｯｸE" panose="020B0900000000000000" pitchFamily="50" charset="-128"/>
            </a:endParaRPr>
          </a:p>
        </p:txBody>
      </p:sp>
      <p:sp>
        <p:nvSpPr>
          <p:cNvPr id="13" name="テキスト ボックス 12"/>
          <p:cNvSpPr txBox="1"/>
          <p:nvPr/>
        </p:nvSpPr>
        <p:spPr>
          <a:xfrm>
            <a:off x="6153005" y="3756966"/>
            <a:ext cx="2349875" cy="246221"/>
          </a:xfrm>
          <a:prstGeom prst="rect">
            <a:avLst/>
          </a:prstGeom>
          <a:solidFill>
            <a:schemeClr val="tx2">
              <a:lumMod val="20000"/>
              <a:lumOff val="80000"/>
            </a:schemeClr>
          </a:solidFill>
        </p:spPr>
        <p:txBody>
          <a:bodyPr wrap="square" lIns="0" tIns="0" rIns="0" bIns="0" rtlCol="0">
            <a:spAutoFit/>
          </a:bodyPr>
          <a:lstStyle/>
          <a:p>
            <a:r>
              <a:rPr lang="ja-JP" altLang="en-US" sz="1600" dirty="0" smtClean="0">
                <a:latin typeface="HGPｺﾞｼｯｸE" panose="020B0900000000000000" pitchFamily="50" charset="-128"/>
                <a:ea typeface="HGPｺﾞｼｯｸE" panose="020B0900000000000000" pitchFamily="50" charset="-128"/>
              </a:rPr>
              <a:t>対策委員会</a:t>
            </a:r>
            <a:r>
              <a:rPr lang="ja-JP" altLang="en-US" sz="1600" dirty="0">
                <a:latin typeface="HGPｺﾞｼｯｸE" panose="020B0900000000000000" pitchFamily="50" charset="-128"/>
                <a:ea typeface="HGPｺﾞｼｯｸE" panose="020B0900000000000000" pitchFamily="50" charset="-128"/>
              </a:rPr>
              <a:t>：</a:t>
            </a:r>
            <a:r>
              <a:rPr lang="ja-JP" altLang="en-US" sz="1600" dirty="0" smtClean="0">
                <a:latin typeface="HGPｺﾞｼｯｸE" panose="020B0900000000000000" pitchFamily="50" charset="-128"/>
                <a:ea typeface="HGPｺﾞｼｯｸE" panose="020B0900000000000000" pitchFamily="50" charset="-128"/>
              </a:rPr>
              <a:t>ケガ予防推進　</a:t>
            </a:r>
            <a:endParaRPr kumimoji="1"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6380644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エグゼクティブ">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txDef>
      <a:spPr/>
      <a:bodyPr vert="horz" lIns="91440" tIns="45720" rIns="91440" bIns="45720" rtlCol="0" anchor="t">
        <a:noAutofit/>
      </a:bodyPr>
      <a:lstStyle>
        <a:defPPr algn="l">
          <a:defRPr sz="2800" dirty="0" smtClean="0">
            <a:solidFill>
              <a:schemeClr val="tx1"/>
            </a:solidFill>
            <a:effectLst/>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2308</TotalTime>
  <Words>4711</Words>
  <Application>Microsoft Office PowerPoint</Application>
  <PresentationFormat>画面に合わせる (4:3)</PresentationFormat>
  <Paragraphs>955</Paragraphs>
  <Slides>25</Slides>
  <Notes>25</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エグゼクティブ</vt:lpstr>
      <vt:lpstr>子どもの安全対策委員会</vt:lpstr>
      <vt:lpstr>子どもの安全対策委員会名簿</vt:lpstr>
      <vt:lpstr>PowerPoint プレゼンテーション</vt:lpstr>
      <vt:lpstr>表②　小中学校でのケガの場所別発生状況</vt:lpstr>
      <vt:lpstr>表③　保育園での診療を伴うケガの場所別発生状況</vt:lpstr>
      <vt:lpstr>表④　0～6歳児　時間帯別外傷救急搬送件数の状況</vt:lpstr>
      <vt:lpstr>表⑤　時間帯別子ども対象犯罪発生件数の状況</vt:lpstr>
      <vt:lpstr>データから見える現状等</vt:lpstr>
      <vt:lpstr>課題と対策（レベル別）</vt:lpstr>
      <vt:lpstr>①ケガ予防推進プログラム</vt:lpstr>
      <vt:lpstr>ケガ多発箇所マップの掲示と安全教室の状況</vt:lpstr>
      <vt:lpstr>実績と計画</vt:lpstr>
      <vt:lpstr>プログラム評価結果（短期・中期・長期）</vt:lpstr>
      <vt:lpstr>②安全力育成プログラム</vt:lpstr>
      <vt:lpstr>ケガ予防の啓発等の状況</vt:lpstr>
      <vt:lpstr>実績と計画</vt:lpstr>
      <vt:lpstr>プログラム評価結果（短期・中期・長期）</vt:lpstr>
      <vt:lpstr>③地域安全力向上プログラム</vt:lpstr>
      <vt:lpstr>地域安全力向上活動の状況</vt:lpstr>
      <vt:lpstr>実績と計画</vt:lpstr>
      <vt:lpstr>プログラム評価結果（短期・中期・長期）</vt:lpstr>
      <vt:lpstr>その他</vt:lpstr>
      <vt:lpstr>気付きや変化</vt:lpstr>
      <vt:lpstr>現在の課題</vt:lpstr>
      <vt:lpstr>今後の計画</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交通安全対策委員会</dc:title>
  <dc:creator>小田切正憲</dc:creator>
  <cp:lastModifiedBy>小田切正憲</cp:lastModifiedBy>
  <cp:revision>368</cp:revision>
  <cp:lastPrinted>2016-07-29T02:10:26Z</cp:lastPrinted>
  <dcterms:created xsi:type="dcterms:W3CDTF">2016-01-26T04:06:41Z</dcterms:created>
  <dcterms:modified xsi:type="dcterms:W3CDTF">2016-08-04T07:17:04Z</dcterms:modified>
</cp:coreProperties>
</file>