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0" r:id="rId1"/>
  </p:sldMasterIdLst>
  <p:notesMasterIdLst>
    <p:notesMasterId r:id="rId28"/>
  </p:notesMasterIdLst>
  <p:handoutMasterIdLst>
    <p:handoutMasterId r:id="rId29"/>
  </p:handoutMasterIdLst>
  <p:sldIdLst>
    <p:sldId id="256" r:id="rId2"/>
    <p:sldId id="257" r:id="rId3"/>
    <p:sldId id="286" r:id="rId4"/>
    <p:sldId id="283" r:id="rId5"/>
    <p:sldId id="258" r:id="rId6"/>
    <p:sldId id="259" r:id="rId7"/>
    <p:sldId id="260" r:id="rId8"/>
    <p:sldId id="287" r:id="rId9"/>
    <p:sldId id="288" r:id="rId10"/>
    <p:sldId id="262" r:id="rId11"/>
    <p:sldId id="264" r:id="rId12"/>
    <p:sldId id="265" r:id="rId13"/>
    <p:sldId id="280" r:id="rId14"/>
    <p:sldId id="267" r:id="rId15"/>
    <p:sldId id="268" r:id="rId16"/>
    <p:sldId id="269" r:id="rId17"/>
    <p:sldId id="281" r:id="rId18"/>
    <p:sldId id="271" r:id="rId19"/>
    <p:sldId id="272" r:id="rId20"/>
    <p:sldId id="273" r:id="rId21"/>
    <p:sldId id="282" r:id="rId22"/>
    <p:sldId id="275" r:id="rId23"/>
    <p:sldId id="277" r:id="rId24"/>
    <p:sldId id="285" r:id="rId25"/>
    <p:sldId id="278" r:id="rId26"/>
    <p:sldId id="279" r:id="rId27"/>
  </p:sldIdLst>
  <p:sldSz cx="9144000" cy="6858000" type="screen4x3"/>
  <p:notesSz cx="673576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23BC"/>
    <a:srgbClr val="339933"/>
    <a:srgbClr val="F1F9E3"/>
    <a:srgbClr val="FFCCFF"/>
    <a:srgbClr val="CCECFF"/>
    <a:srgbClr val="0066FF"/>
    <a:srgbClr val="FF99CC"/>
    <a:srgbClr val="CCCCFF"/>
    <a:srgbClr val="FFFFCC"/>
    <a:srgbClr val="9DD3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884" autoAdjust="0"/>
  </p:normalViewPr>
  <p:slideViewPr>
    <p:cSldViewPr>
      <p:cViewPr varScale="1">
        <p:scale>
          <a:sx n="85" d="100"/>
          <a:sy n="85" d="100"/>
        </p:scale>
        <p:origin x="-237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国</c:v>
                </c:pt>
              </c:strCache>
            </c:strRef>
          </c:tx>
          <c:spPr>
            <a:ln w="50800">
              <a:solidFill>
                <a:srgbClr val="FF0000"/>
              </a:solidFill>
            </a:ln>
          </c:spPr>
          <c:marker>
            <c:symbol val="none"/>
          </c:marker>
          <c:dLbls>
            <c:dLbl>
              <c:idx val="0"/>
              <c:layout>
                <c:manualLayout>
                  <c:x val="6.0816997345122569E-3"/>
                  <c:y val="-4.2562033325736957E-2"/>
                </c:manualLayout>
              </c:layout>
              <c:showLegendKey val="0"/>
              <c:showVal val="1"/>
              <c:showCatName val="0"/>
              <c:showSerName val="0"/>
              <c:showPercent val="0"/>
              <c:showBubbleSize val="0"/>
            </c:dLbl>
            <c:dLbl>
              <c:idx val="1"/>
              <c:layout>
                <c:manualLayout>
                  <c:x val="-1.3683824402652579E-2"/>
                  <c:y val="-7.2355456653752828E-2"/>
                </c:manualLayout>
              </c:layout>
              <c:showLegendKey val="0"/>
              <c:showVal val="1"/>
              <c:showCatName val="0"/>
              <c:showSerName val="0"/>
              <c:showPercent val="0"/>
              <c:showBubbleSize val="0"/>
            </c:dLbl>
            <c:dLbl>
              <c:idx val="2"/>
              <c:layout>
                <c:manualLayout>
                  <c:x val="7.6021246681403217E-3"/>
                  <c:y val="6.3843049988605446E-2"/>
                </c:manualLayout>
              </c:layout>
              <c:showLegendKey val="0"/>
              <c:showVal val="1"/>
              <c:showCatName val="0"/>
              <c:showSerName val="0"/>
              <c:showPercent val="0"/>
              <c:showBubbleSize val="0"/>
            </c:dLbl>
            <c:dLbl>
              <c:idx val="3"/>
              <c:layout>
                <c:manualLayout>
                  <c:x val="1.2163399469024514E-2"/>
                  <c:y val="6.3843049988605446E-2"/>
                </c:manualLayout>
              </c:layout>
              <c:showLegendKey val="0"/>
              <c:showVal val="1"/>
              <c:showCatName val="0"/>
              <c:showSerName val="0"/>
              <c:showPercent val="0"/>
              <c:showBubbleSize val="0"/>
            </c:dLbl>
            <c:txPr>
              <a:bodyPr/>
              <a:lstStyle/>
              <a:p>
                <a:pPr>
                  <a:defRPr baseline="0">
                    <a:solidFill>
                      <a:srgbClr val="FF0000"/>
                    </a:solidFill>
                  </a:defRPr>
                </a:pPr>
                <a:endParaRPr lang="ja-JP"/>
              </a:p>
            </c:txPr>
            <c:showLegendKey val="0"/>
            <c:showVal val="1"/>
            <c:showCatName val="0"/>
            <c:showSerName val="0"/>
            <c:showPercent val="0"/>
            <c:showBubbleSize val="0"/>
            <c:showLeaderLines val="0"/>
          </c:dLbls>
          <c:cat>
            <c:numRef>
              <c:f>Sheet1!$A$2:$A$6</c:f>
              <c:numCache>
                <c:formatCode>General</c:formatCode>
                <c:ptCount val="5"/>
                <c:pt idx="0">
                  <c:v>1998</c:v>
                </c:pt>
                <c:pt idx="1">
                  <c:v>2002</c:v>
                </c:pt>
                <c:pt idx="2">
                  <c:v>2006</c:v>
                </c:pt>
                <c:pt idx="3">
                  <c:v>2010</c:v>
                </c:pt>
                <c:pt idx="4">
                  <c:v>2014</c:v>
                </c:pt>
              </c:numCache>
            </c:numRef>
          </c:cat>
          <c:val>
            <c:numRef>
              <c:f>Sheet1!$B$2:$B$6</c:f>
              <c:numCache>
                <c:formatCode>General</c:formatCode>
                <c:ptCount val="5"/>
                <c:pt idx="0">
                  <c:v>25.4</c:v>
                </c:pt>
                <c:pt idx="1">
                  <c:v>23.8</c:v>
                </c:pt>
                <c:pt idx="2">
                  <c:v>23.7</c:v>
                </c:pt>
                <c:pt idx="3">
                  <c:v>24.7</c:v>
                </c:pt>
                <c:pt idx="4" formatCode="0.0">
                  <c:v>20.008183628022632</c:v>
                </c:pt>
              </c:numCache>
            </c:numRef>
          </c:val>
          <c:smooth val="0"/>
        </c:ser>
        <c:ser>
          <c:idx val="1"/>
          <c:order val="1"/>
          <c:tx>
            <c:strRef>
              <c:f>Sheet1!$C$1</c:f>
              <c:strCache>
                <c:ptCount val="1"/>
                <c:pt idx="0">
                  <c:v>県</c:v>
                </c:pt>
              </c:strCache>
            </c:strRef>
          </c:tx>
          <c:spPr>
            <a:ln w="50800">
              <a:solidFill>
                <a:srgbClr val="0423BC"/>
              </a:solidFill>
            </a:ln>
          </c:spPr>
          <c:marker>
            <c:symbol val="none"/>
          </c:marker>
          <c:dLbls>
            <c:dLbl>
              <c:idx val="0"/>
              <c:layout>
                <c:manualLayout>
                  <c:x val="-3.6490198407073557E-2"/>
                  <c:y val="5.9586846656031742E-2"/>
                </c:manualLayout>
              </c:layout>
              <c:showLegendKey val="0"/>
              <c:showVal val="1"/>
              <c:showCatName val="0"/>
              <c:showSerName val="0"/>
              <c:showPercent val="0"/>
              <c:showBubbleSize val="0"/>
            </c:dLbl>
            <c:dLbl>
              <c:idx val="1"/>
              <c:layout>
                <c:manualLayout>
                  <c:x val="-3.9531048274329669E-2"/>
                  <c:y val="7.6611659986326533E-2"/>
                </c:manualLayout>
              </c:layout>
              <c:showLegendKey val="0"/>
              <c:showVal val="1"/>
              <c:showCatName val="0"/>
              <c:showSerName val="0"/>
              <c:showPercent val="0"/>
              <c:showBubbleSize val="0"/>
            </c:dLbl>
            <c:dLbl>
              <c:idx val="2"/>
              <c:layout>
                <c:manualLayout>
                  <c:x val="-5.1694447743354188E-2"/>
                  <c:y val="6.3843049988605446E-2"/>
                </c:manualLayout>
              </c:layout>
              <c:showLegendKey val="0"/>
              <c:showVal val="1"/>
              <c:showCatName val="0"/>
              <c:showSerName val="0"/>
              <c:showPercent val="0"/>
              <c:showBubbleSize val="0"/>
            </c:dLbl>
            <c:dLbl>
              <c:idx val="3"/>
              <c:layout>
                <c:manualLayout>
                  <c:x val="-3.8010623340701606E-2"/>
                  <c:y val="-6.3843049988605446E-2"/>
                </c:manualLayout>
              </c:layout>
              <c:showLegendKey val="0"/>
              <c:showVal val="1"/>
              <c:showCatName val="0"/>
              <c:showSerName val="0"/>
              <c:showPercent val="0"/>
              <c:showBubbleSize val="0"/>
            </c:dLbl>
            <c:txPr>
              <a:bodyPr/>
              <a:lstStyle/>
              <a:p>
                <a:pPr>
                  <a:defRPr baseline="0">
                    <a:solidFill>
                      <a:srgbClr val="0423BC"/>
                    </a:solidFill>
                  </a:defRPr>
                </a:pPr>
                <a:endParaRPr lang="ja-JP"/>
              </a:p>
            </c:txPr>
            <c:showLegendKey val="0"/>
            <c:showVal val="1"/>
            <c:showCatName val="0"/>
            <c:showSerName val="0"/>
            <c:showPercent val="0"/>
            <c:showBubbleSize val="0"/>
            <c:showLeaderLines val="0"/>
          </c:dLbls>
          <c:cat>
            <c:numRef>
              <c:f>Sheet1!$A$2:$A$6</c:f>
              <c:numCache>
                <c:formatCode>General</c:formatCode>
                <c:ptCount val="5"/>
                <c:pt idx="0">
                  <c:v>1998</c:v>
                </c:pt>
                <c:pt idx="1">
                  <c:v>2002</c:v>
                </c:pt>
                <c:pt idx="2">
                  <c:v>2006</c:v>
                </c:pt>
                <c:pt idx="3">
                  <c:v>2010</c:v>
                </c:pt>
                <c:pt idx="4">
                  <c:v>2014</c:v>
                </c:pt>
              </c:numCache>
            </c:numRef>
          </c:cat>
          <c:val>
            <c:numRef>
              <c:f>Sheet1!$C$2:$C$6</c:f>
              <c:numCache>
                <c:formatCode>General</c:formatCode>
                <c:ptCount val="5"/>
                <c:pt idx="0">
                  <c:v>24.6</c:v>
                </c:pt>
                <c:pt idx="1">
                  <c:v>22.3</c:v>
                </c:pt>
                <c:pt idx="2">
                  <c:v>22.8</c:v>
                </c:pt>
                <c:pt idx="3">
                  <c:v>26.1</c:v>
                </c:pt>
                <c:pt idx="4" formatCode="0.0">
                  <c:v>22.762138028656583</c:v>
                </c:pt>
              </c:numCache>
            </c:numRef>
          </c:val>
          <c:smooth val="0"/>
        </c:ser>
        <c:ser>
          <c:idx val="2"/>
          <c:order val="2"/>
          <c:tx>
            <c:strRef>
              <c:f>Sheet1!$D$1</c:f>
              <c:strCache>
                <c:ptCount val="1"/>
                <c:pt idx="0">
                  <c:v>町</c:v>
                </c:pt>
              </c:strCache>
            </c:strRef>
          </c:tx>
          <c:spPr>
            <a:ln w="50800">
              <a:solidFill>
                <a:srgbClr val="339933"/>
              </a:solidFill>
            </a:ln>
          </c:spPr>
          <c:marker>
            <c:symbol val="none"/>
          </c:marker>
          <c:dLbls>
            <c:dLbl>
              <c:idx val="2"/>
              <c:layout>
                <c:manualLayout>
                  <c:x val="-3.3449348539817417E-2"/>
                  <c:y val="-6.8099253321179137E-2"/>
                </c:manualLayout>
              </c:layout>
              <c:showLegendKey val="0"/>
              <c:showVal val="1"/>
              <c:showCatName val="0"/>
              <c:showSerName val="0"/>
              <c:showPercent val="0"/>
              <c:showBubbleSize val="0"/>
            </c:dLbl>
            <c:dLbl>
              <c:idx val="3"/>
              <c:layout>
                <c:manualLayout>
                  <c:x val="-4.5612748008841929E-2"/>
                  <c:y val="0.12342989664463715"/>
                </c:manualLayout>
              </c:layout>
              <c:showLegendKey val="0"/>
              <c:showVal val="1"/>
              <c:showCatName val="0"/>
              <c:showSerName val="0"/>
              <c:showPercent val="0"/>
              <c:showBubbleSize val="0"/>
            </c:dLbl>
            <c:txPr>
              <a:bodyPr/>
              <a:lstStyle/>
              <a:p>
                <a:pPr>
                  <a:defRPr baseline="0">
                    <a:solidFill>
                      <a:srgbClr val="339933"/>
                    </a:solidFill>
                  </a:defRPr>
                </a:pPr>
                <a:endParaRPr lang="ja-JP"/>
              </a:p>
            </c:txPr>
            <c:showLegendKey val="0"/>
            <c:showVal val="1"/>
            <c:showCatName val="0"/>
            <c:showSerName val="0"/>
            <c:showPercent val="0"/>
            <c:showBubbleSize val="0"/>
            <c:showLeaderLines val="0"/>
          </c:dLbls>
          <c:cat>
            <c:numRef>
              <c:f>Sheet1!$A$2:$A$6</c:f>
              <c:numCache>
                <c:formatCode>General</c:formatCode>
                <c:ptCount val="5"/>
                <c:pt idx="0">
                  <c:v>1998</c:v>
                </c:pt>
                <c:pt idx="1">
                  <c:v>2002</c:v>
                </c:pt>
                <c:pt idx="2">
                  <c:v>2006</c:v>
                </c:pt>
                <c:pt idx="3">
                  <c:v>2010</c:v>
                </c:pt>
                <c:pt idx="4">
                  <c:v>2014</c:v>
                </c:pt>
              </c:numCache>
            </c:numRef>
          </c:cat>
          <c:val>
            <c:numRef>
              <c:f>Sheet1!$D$2:$D$6</c:f>
              <c:numCache>
                <c:formatCode>General</c:formatCode>
                <c:ptCount val="5"/>
                <c:pt idx="0">
                  <c:v>4</c:v>
                </c:pt>
                <c:pt idx="1">
                  <c:v>15.6</c:v>
                </c:pt>
                <c:pt idx="2">
                  <c:v>26.6</c:v>
                </c:pt>
                <c:pt idx="3">
                  <c:v>23.2</c:v>
                </c:pt>
                <c:pt idx="4" formatCode="0.0">
                  <c:v>11.891549072459172</c:v>
                </c:pt>
              </c:numCache>
            </c:numRef>
          </c:val>
          <c:smooth val="0"/>
        </c:ser>
        <c:dLbls>
          <c:showLegendKey val="0"/>
          <c:showVal val="0"/>
          <c:showCatName val="0"/>
          <c:showSerName val="0"/>
          <c:showPercent val="0"/>
          <c:showBubbleSize val="0"/>
        </c:dLbls>
        <c:marker val="1"/>
        <c:smooth val="0"/>
        <c:axId val="128329216"/>
        <c:axId val="128330752"/>
      </c:lineChart>
      <c:catAx>
        <c:axId val="128329216"/>
        <c:scaling>
          <c:orientation val="minMax"/>
        </c:scaling>
        <c:delete val="0"/>
        <c:axPos val="b"/>
        <c:numFmt formatCode="General" sourceLinked="1"/>
        <c:majorTickMark val="out"/>
        <c:minorTickMark val="none"/>
        <c:tickLblPos val="nextTo"/>
        <c:crossAx val="128330752"/>
        <c:crosses val="autoZero"/>
        <c:auto val="1"/>
        <c:lblAlgn val="ctr"/>
        <c:lblOffset val="100"/>
        <c:noMultiLvlLbl val="0"/>
      </c:catAx>
      <c:valAx>
        <c:axId val="128330752"/>
        <c:scaling>
          <c:orientation val="minMax"/>
        </c:scaling>
        <c:delete val="0"/>
        <c:axPos val="l"/>
        <c:majorGridlines/>
        <c:numFmt formatCode="General" sourceLinked="1"/>
        <c:majorTickMark val="out"/>
        <c:minorTickMark val="none"/>
        <c:tickLblPos val="nextTo"/>
        <c:crossAx val="128329216"/>
        <c:crosses val="autoZero"/>
        <c:crossBetween val="between"/>
      </c:valAx>
    </c:plotArea>
    <c:legend>
      <c:legendPos val="r"/>
      <c:layout/>
      <c:overlay val="0"/>
    </c:legend>
    <c:plotVisOnly val="1"/>
    <c:dispBlanksAs val="gap"/>
    <c:showDLblsOverMax val="0"/>
  </c:chart>
  <c:txPr>
    <a:bodyPr/>
    <a:lstStyle/>
    <a:p>
      <a:pPr>
        <a:defRPr sz="1800"/>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9"/>
    </mc:Choice>
    <mc:Fallback>
      <c:style val="39"/>
    </mc:Fallback>
  </mc:AlternateContent>
  <c:chart>
    <c:title>
      <c:tx>
        <c:rich>
          <a:bodyPr/>
          <a:lstStyle/>
          <a:p>
            <a:pPr>
              <a:defRPr sz="2000" baseline="0"/>
            </a:pPr>
            <a:r>
              <a:rPr lang="ja-JP" altLang="en-US" sz="2200" baseline="0" dirty="0">
                <a:solidFill>
                  <a:srgbClr val="339933"/>
                </a:solidFill>
                <a:latin typeface="ＭＳ Ｐゴシック" panose="020B0600070205080204" pitchFamily="50" charset="-128"/>
                <a:ea typeface="ＭＳ Ｐゴシック" panose="020B0600070205080204" pitchFamily="50" charset="-128"/>
              </a:rPr>
              <a:t>よく眠れない日が２週間以上続いても「相談しない」</a:t>
            </a:r>
            <a:r>
              <a:rPr lang="ja-JP" altLang="en-US" sz="2200" baseline="0" dirty="0" smtClean="0">
                <a:solidFill>
                  <a:srgbClr val="339933"/>
                </a:solidFill>
                <a:latin typeface="ＭＳ Ｐゴシック" panose="020B0600070205080204" pitchFamily="50" charset="-128"/>
                <a:ea typeface="ＭＳ Ｐゴシック" panose="020B0600070205080204" pitchFamily="50" charset="-128"/>
              </a:rPr>
              <a:t>理由（複数回答可）</a:t>
            </a:r>
            <a:endParaRPr lang="ja-JP" altLang="en-US" sz="2200" baseline="0" dirty="0">
              <a:solidFill>
                <a:srgbClr val="339933"/>
              </a:solidFill>
              <a:latin typeface="ＭＳ Ｐゴシック" panose="020B0600070205080204" pitchFamily="50" charset="-128"/>
              <a:ea typeface="ＭＳ Ｐゴシック" panose="020B0600070205080204" pitchFamily="50" charset="-128"/>
            </a:endParaRPr>
          </a:p>
        </c:rich>
      </c:tx>
      <c:layout>
        <c:manualLayout>
          <c:xMode val="edge"/>
          <c:yMode val="edge"/>
          <c:x val="0.11678118385706432"/>
          <c:y val="1.8426642479193855E-2"/>
        </c:manualLayout>
      </c:layout>
      <c:overlay val="0"/>
    </c:title>
    <c:autoTitleDeleted val="0"/>
    <c:plotArea>
      <c:layout>
        <c:manualLayout>
          <c:layoutTarget val="inner"/>
          <c:xMode val="edge"/>
          <c:yMode val="edge"/>
          <c:x val="0.41897635780259934"/>
          <c:y val="0.20328545584487295"/>
          <c:w val="0.55087504522289543"/>
          <c:h val="0.68251744831005512"/>
        </c:manualLayout>
      </c:layout>
      <c:barChart>
        <c:barDir val="bar"/>
        <c:grouping val="stacked"/>
        <c:varyColors val="0"/>
        <c:ser>
          <c:idx val="0"/>
          <c:order val="0"/>
          <c:tx>
            <c:strRef>
              <c:f>Sheet1!$B$1</c:f>
              <c:strCache>
                <c:ptCount val="1"/>
                <c:pt idx="0">
                  <c:v>よく眠れない日が２週間以上続いても「相談しない」理由(複数回答可）</c:v>
                </c:pt>
              </c:strCache>
            </c:strRef>
          </c:tx>
          <c:spPr>
            <a:solidFill>
              <a:srgbClr val="339933"/>
            </a:solidFill>
          </c:spPr>
          <c:invertIfNegative val="0"/>
          <c:dLbls>
            <c:dLbl>
              <c:idx val="0"/>
              <c:layout>
                <c:manualLayout>
                  <c:x val="0.11757952820057031"/>
                  <c:y val="1.1105684580194192E-2"/>
                </c:manualLayout>
              </c:layout>
              <c:showLegendKey val="0"/>
              <c:showVal val="1"/>
              <c:showCatName val="0"/>
              <c:showSerName val="0"/>
              <c:showPercent val="0"/>
              <c:showBubbleSize val="0"/>
            </c:dLbl>
            <c:dLbl>
              <c:idx val="1"/>
              <c:layout>
                <c:manualLayout>
                  <c:x val="7.2713655597721055E-2"/>
                  <c:y val="-5.5528422900970962E-3"/>
                </c:manualLayout>
              </c:layout>
              <c:showLegendKey val="0"/>
              <c:showVal val="1"/>
              <c:showCatName val="0"/>
              <c:showSerName val="0"/>
              <c:showPercent val="0"/>
              <c:showBubbleSize val="0"/>
            </c:dLbl>
            <c:dLbl>
              <c:idx val="2"/>
              <c:layout>
                <c:manualLayout>
                  <c:x val="0.18719898568775009"/>
                  <c:y val="5.5528422900970962E-3"/>
                </c:manualLayout>
              </c:layout>
              <c:showLegendKey val="0"/>
              <c:showVal val="1"/>
              <c:showCatName val="0"/>
              <c:showSerName val="0"/>
              <c:showPercent val="0"/>
              <c:showBubbleSize val="0"/>
            </c:dLbl>
            <c:dLbl>
              <c:idx val="3"/>
              <c:layout>
                <c:manualLayout>
                  <c:x val="0.11139113197948766"/>
                  <c:y val="0"/>
                </c:manualLayout>
              </c:layout>
              <c:showLegendKey val="0"/>
              <c:showVal val="1"/>
              <c:showCatName val="0"/>
              <c:showSerName val="0"/>
              <c:showPercent val="0"/>
              <c:showBubbleSize val="0"/>
            </c:dLbl>
            <c:dLbl>
              <c:idx val="4"/>
              <c:layout>
                <c:manualLayout>
                  <c:x val="9.4373042371510438E-2"/>
                  <c:y val="0"/>
                </c:manualLayout>
              </c:layout>
              <c:showLegendKey val="0"/>
              <c:showVal val="1"/>
              <c:showCatName val="0"/>
              <c:showSerName val="0"/>
              <c:showPercent val="0"/>
              <c:showBubbleSize val="0"/>
            </c:dLbl>
            <c:dLbl>
              <c:idx val="5"/>
              <c:layout>
                <c:manualLayout>
                  <c:x val="0.17946349041139678"/>
                  <c:y val="8.3292634351456434E-3"/>
                </c:manualLayout>
              </c:layout>
              <c:showLegendKey val="0"/>
              <c:showVal val="1"/>
              <c:showCatName val="0"/>
              <c:showSerName val="0"/>
              <c:showPercent val="0"/>
              <c:showBubbleSize val="0"/>
            </c:dLbl>
            <c:dLbl>
              <c:idx val="6"/>
              <c:layout>
                <c:manualLayout>
                  <c:x val="0.21040547151681002"/>
                  <c:y val="5.5528422900970962E-3"/>
                </c:manualLayout>
              </c:layout>
              <c:showLegendKey val="0"/>
              <c:showVal val="1"/>
              <c:showCatName val="0"/>
              <c:showSerName val="0"/>
              <c:showPercent val="0"/>
              <c:showBubbleSize val="0"/>
            </c:dLbl>
            <c:dLbl>
              <c:idx val="7"/>
              <c:layout>
                <c:manualLayout>
                  <c:x val="0.30013721672250854"/>
                  <c:y val="-6.362558289919952E-18"/>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Sheet1!$A$2:$A$9</c:f>
              <c:strCache>
                <c:ptCount val="8"/>
                <c:pt idx="0">
                  <c:v>周囲の目が気になる</c:v>
                </c:pt>
                <c:pt idx="1">
                  <c:v>秘密が漏れるのが心配</c:v>
                </c:pt>
                <c:pt idx="2">
                  <c:v>時間がかかる・忙しい</c:v>
                </c:pt>
                <c:pt idx="3">
                  <c:v>相談する場所が分からない</c:v>
                </c:pt>
                <c:pt idx="4">
                  <c:v>自分自身が原因</c:v>
                </c:pt>
                <c:pt idx="5">
                  <c:v>相談しても変わらない</c:v>
                </c:pt>
                <c:pt idx="6">
                  <c:v>自分で解決できる</c:v>
                </c:pt>
                <c:pt idx="7">
                  <c:v>自然に治ると思っている</c:v>
                </c:pt>
              </c:strCache>
            </c:strRef>
          </c:cat>
          <c:val>
            <c:numRef>
              <c:f>Sheet1!$B$2:$B$9</c:f>
              <c:numCache>
                <c:formatCode>General</c:formatCode>
                <c:ptCount val="8"/>
                <c:pt idx="0">
                  <c:v>16.3</c:v>
                </c:pt>
                <c:pt idx="1">
                  <c:v>8.1999999999999993</c:v>
                </c:pt>
                <c:pt idx="2">
                  <c:v>30.6</c:v>
                </c:pt>
                <c:pt idx="3">
                  <c:v>14.3</c:v>
                </c:pt>
                <c:pt idx="4">
                  <c:v>10.199999999999999</c:v>
                </c:pt>
                <c:pt idx="5">
                  <c:v>28.6</c:v>
                </c:pt>
                <c:pt idx="6">
                  <c:v>34.700000000000003</c:v>
                </c:pt>
                <c:pt idx="7">
                  <c:v>53.1</c:v>
                </c:pt>
              </c:numCache>
            </c:numRef>
          </c:val>
        </c:ser>
        <c:ser>
          <c:idx val="1"/>
          <c:order val="1"/>
          <c:tx>
            <c:strRef>
              <c:f>Sheet1!$C$1</c:f>
              <c:strCache>
                <c:ptCount val="1"/>
                <c:pt idx="0">
                  <c:v>系列 2</c:v>
                </c:pt>
              </c:strCache>
            </c:strRef>
          </c:tx>
          <c:invertIfNegative val="0"/>
          <c:cat>
            <c:strRef>
              <c:f>Sheet1!$A$2:$A$9</c:f>
              <c:strCache>
                <c:ptCount val="8"/>
                <c:pt idx="0">
                  <c:v>周囲の目が気になる</c:v>
                </c:pt>
                <c:pt idx="1">
                  <c:v>秘密が漏れるのが心配</c:v>
                </c:pt>
                <c:pt idx="2">
                  <c:v>時間がかかる・忙しい</c:v>
                </c:pt>
                <c:pt idx="3">
                  <c:v>相談する場所が分からない</c:v>
                </c:pt>
                <c:pt idx="4">
                  <c:v>自分自身が原因</c:v>
                </c:pt>
                <c:pt idx="5">
                  <c:v>相談しても変わらない</c:v>
                </c:pt>
                <c:pt idx="6">
                  <c:v>自分で解決できる</c:v>
                </c:pt>
                <c:pt idx="7">
                  <c:v>自然に治ると思っている</c:v>
                </c:pt>
              </c:strCache>
            </c:strRef>
          </c:cat>
          <c:val>
            <c:numRef>
              <c:f>Sheet1!$C$2:$C$9</c:f>
            </c:numRef>
          </c:val>
        </c:ser>
        <c:ser>
          <c:idx val="2"/>
          <c:order val="2"/>
          <c:tx>
            <c:strRef>
              <c:f>Sheet1!$D$1</c:f>
              <c:strCache>
                <c:ptCount val="1"/>
                <c:pt idx="0">
                  <c:v>系列 3</c:v>
                </c:pt>
              </c:strCache>
            </c:strRef>
          </c:tx>
          <c:invertIfNegative val="0"/>
          <c:cat>
            <c:strRef>
              <c:f>Sheet1!$A$2:$A$9</c:f>
              <c:strCache>
                <c:ptCount val="8"/>
                <c:pt idx="0">
                  <c:v>周囲の目が気になる</c:v>
                </c:pt>
                <c:pt idx="1">
                  <c:v>秘密が漏れるのが心配</c:v>
                </c:pt>
                <c:pt idx="2">
                  <c:v>時間がかかる・忙しい</c:v>
                </c:pt>
                <c:pt idx="3">
                  <c:v>相談する場所が分からない</c:v>
                </c:pt>
                <c:pt idx="4">
                  <c:v>自分自身が原因</c:v>
                </c:pt>
                <c:pt idx="5">
                  <c:v>相談しても変わらない</c:v>
                </c:pt>
                <c:pt idx="6">
                  <c:v>自分で解決できる</c:v>
                </c:pt>
                <c:pt idx="7">
                  <c:v>自然に治ると思っている</c:v>
                </c:pt>
              </c:strCache>
            </c:strRef>
          </c:cat>
          <c:val>
            <c:numRef>
              <c:f>Sheet1!$D$2:$D$9</c:f>
            </c:numRef>
          </c:val>
        </c:ser>
        <c:dLbls>
          <c:showLegendKey val="0"/>
          <c:showVal val="1"/>
          <c:showCatName val="0"/>
          <c:showSerName val="0"/>
          <c:showPercent val="0"/>
          <c:showBubbleSize val="0"/>
        </c:dLbls>
        <c:gapWidth val="150"/>
        <c:overlap val="100"/>
        <c:axId val="128440192"/>
        <c:axId val="128441728"/>
      </c:barChart>
      <c:catAx>
        <c:axId val="128440192"/>
        <c:scaling>
          <c:orientation val="minMax"/>
        </c:scaling>
        <c:delete val="0"/>
        <c:axPos val="l"/>
        <c:majorTickMark val="out"/>
        <c:minorTickMark val="none"/>
        <c:tickLblPos val="nextTo"/>
        <c:crossAx val="128441728"/>
        <c:crosses val="autoZero"/>
        <c:auto val="1"/>
        <c:lblAlgn val="ctr"/>
        <c:lblOffset val="100"/>
        <c:noMultiLvlLbl val="0"/>
      </c:catAx>
      <c:valAx>
        <c:axId val="128441728"/>
        <c:scaling>
          <c:orientation val="minMax"/>
        </c:scaling>
        <c:delete val="0"/>
        <c:axPos val="b"/>
        <c:majorGridlines/>
        <c:numFmt formatCode="General" sourceLinked="1"/>
        <c:majorTickMark val="out"/>
        <c:minorTickMark val="none"/>
        <c:tickLblPos val="nextTo"/>
        <c:crossAx val="128440192"/>
        <c:crosses val="autoZero"/>
        <c:crossBetween val="between"/>
      </c:valAx>
      <c:spPr>
        <a:noFill/>
      </c:spPr>
    </c:plotArea>
    <c:plotVisOnly val="1"/>
    <c:dispBlanksAs val="gap"/>
    <c:showDLblsOverMax val="0"/>
  </c:chart>
  <c:spPr>
    <a:ln>
      <a:noFill/>
    </a:ln>
  </c:spPr>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9"/>
    </mc:Choice>
    <mc:Fallback>
      <c:style val="39"/>
    </mc:Fallback>
  </mc:AlternateContent>
  <c:chart>
    <c:title>
      <c:tx>
        <c:rich>
          <a:bodyPr/>
          <a:lstStyle/>
          <a:p>
            <a:pPr>
              <a:defRPr sz="2800"/>
            </a:pPr>
            <a:r>
              <a:rPr lang="ja-JP" altLang="en-US" sz="2800" baseline="0" dirty="0" smtClean="0"/>
              <a:t>こころの相談件数</a:t>
            </a:r>
            <a:endParaRPr lang="ja-JP" altLang="en-US" sz="2800" baseline="0" dirty="0"/>
          </a:p>
        </c:rich>
      </c:tx>
      <c:layout/>
      <c:overlay val="0"/>
    </c:title>
    <c:autoTitleDeleted val="0"/>
    <c:plotArea>
      <c:layout>
        <c:manualLayout>
          <c:layoutTarget val="inner"/>
          <c:xMode val="edge"/>
          <c:yMode val="edge"/>
          <c:x val="6.7389734473947333E-2"/>
          <c:y val="0.15037517721767116"/>
          <c:w val="0.83774423614767446"/>
          <c:h val="0.67636175469298021"/>
        </c:manualLayout>
      </c:layout>
      <c:barChart>
        <c:barDir val="col"/>
        <c:grouping val="stacked"/>
        <c:varyColors val="0"/>
        <c:ser>
          <c:idx val="0"/>
          <c:order val="0"/>
          <c:tx>
            <c:strRef>
              <c:f>Sheet1!$B$1</c:f>
              <c:strCache>
                <c:ptCount val="1"/>
                <c:pt idx="0">
                  <c:v>男</c:v>
                </c:pt>
              </c:strCache>
            </c:strRef>
          </c:tx>
          <c:spPr>
            <a:solidFill>
              <a:srgbClr val="339933"/>
            </a:solidFill>
          </c:spPr>
          <c:invertIfNegative val="0"/>
          <c:dLbls>
            <c:txPr>
              <a:bodyPr/>
              <a:lstStyle/>
              <a:p>
                <a:pPr>
                  <a:defRPr sz="2800" baseline="0">
                    <a:solidFill>
                      <a:schemeClr val="bg1"/>
                    </a:solidFill>
                  </a:defRPr>
                </a:pPr>
                <a:endParaRPr lang="ja-JP"/>
              </a:p>
            </c:txPr>
            <c:dLblPos val="ctr"/>
            <c:showLegendKey val="0"/>
            <c:showVal val="1"/>
            <c:showCatName val="0"/>
            <c:showSerName val="0"/>
            <c:showPercent val="0"/>
            <c:showBubbleSize val="0"/>
            <c:showLeaderLines val="0"/>
          </c:dLbls>
          <c:cat>
            <c:numRef>
              <c:f>Sheet1!$A$2:$A$7</c:f>
              <c:numCache>
                <c:formatCode>General</c:formatCode>
                <c:ptCount val="6"/>
                <c:pt idx="0">
                  <c:v>2010</c:v>
                </c:pt>
                <c:pt idx="1">
                  <c:v>2011</c:v>
                </c:pt>
                <c:pt idx="2">
                  <c:v>2012</c:v>
                </c:pt>
                <c:pt idx="3">
                  <c:v>2013</c:v>
                </c:pt>
                <c:pt idx="4">
                  <c:v>2014</c:v>
                </c:pt>
                <c:pt idx="5">
                  <c:v>2015</c:v>
                </c:pt>
              </c:numCache>
            </c:numRef>
          </c:cat>
          <c:val>
            <c:numRef>
              <c:f>Sheet1!$B$2:$B$7</c:f>
              <c:numCache>
                <c:formatCode>General</c:formatCode>
                <c:ptCount val="6"/>
                <c:pt idx="0">
                  <c:v>1</c:v>
                </c:pt>
                <c:pt idx="1">
                  <c:v>2</c:v>
                </c:pt>
                <c:pt idx="2">
                  <c:v>7</c:v>
                </c:pt>
                <c:pt idx="3">
                  <c:v>6</c:v>
                </c:pt>
                <c:pt idx="4">
                  <c:v>5</c:v>
                </c:pt>
                <c:pt idx="5">
                  <c:v>2</c:v>
                </c:pt>
              </c:numCache>
            </c:numRef>
          </c:val>
        </c:ser>
        <c:ser>
          <c:idx val="1"/>
          <c:order val="1"/>
          <c:tx>
            <c:strRef>
              <c:f>Sheet1!$C$1</c:f>
              <c:strCache>
                <c:ptCount val="1"/>
                <c:pt idx="0">
                  <c:v>女</c:v>
                </c:pt>
              </c:strCache>
            </c:strRef>
          </c:tx>
          <c:spPr>
            <a:solidFill>
              <a:srgbClr val="FF0000"/>
            </a:solidFill>
          </c:spPr>
          <c:invertIfNegative val="0"/>
          <c:dLbls>
            <c:txPr>
              <a:bodyPr/>
              <a:lstStyle/>
              <a:p>
                <a:pPr>
                  <a:defRPr sz="2800" baseline="0">
                    <a:solidFill>
                      <a:schemeClr val="bg1"/>
                    </a:solidFill>
                  </a:defRPr>
                </a:pPr>
                <a:endParaRPr lang="ja-JP"/>
              </a:p>
            </c:txPr>
            <c:dLblPos val="ctr"/>
            <c:showLegendKey val="0"/>
            <c:showVal val="1"/>
            <c:showCatName val="0"/>
            <c:showSerName val="0"/>
            <c:showPercent val="0"/>
            <c:showBubbleSize val="0"/>
            <c:showLeaderLines val="0"/>
          </c:dLbls>
          <c:cat>
            <c:numRef>
              <c:f>Sheet1!$A$2:$A$7</c:f>
              <c:numCache>
                <c:formatCode>General</c:formatCode>
                <c:ptCount val="6"/>
                <c:pt idx="0">
                  <c:v>2010</c:v>
                </c:pt>
                <c:pt idx="1">
                  <c:v>2011</c:v>
                </c:pt>
                <c:pt idx="2">
                  <c:v>2012</c:v>
                </c:pt>
                <c:pt idx="3">
                  <c:v>2013</c:v>
                </c:pt>
                <c:pt idx="4">
                  <c:v>2014</c:v>
                </c:pt>
                <c:pt idx="5">
                  <c:v>2015</c:v>
                </c:pt>
              </c:numCache>
            </c:numRef>
          </c:cat>
          <c:val>
            <c:numRef>
              <c:f>Sheet1!$C$2:$C$7</c:f>
              <c:numCache>
                <c:formatCode>General</c:formatCode>
                <c:ptCount val="6"/>
                <c:pt idx="0">
                  <c:v>11</c:v>
                </c:pt>
                <c:pt idx="1">
                  <c:v>12</c:v>
                </c:pt>
                <c:pt idx="2">
                  <c:v>7</c:v>
                </c:pt>
                <c:pt idx="3">
                  <c:v>6</c:v>
                </c:pt>
                <c:pt idx="4">
                  <c:v>7</c:v>
                </c:pt>
                <c:pt idx="5">
                  <c:v>13</c:v>
                </c:pt>
              </c:numCache>
            </c:numRef>
          </c:val>
        </c:ser>
        <c:ser>
          <c:idx val="2"/>
          <c:order val="2"/>
          <c:tx>
            <c:strRef>
              <c:f>Sheet1!$D$1</c:f>
              <c:strCache>
                <c:ptCount val="1"/>
                <c:pt idx="0">
                  <c:v>系列 3</c:v>
                </c:pt>
              </c:strCache>
            </c:strRef>
          </c:tx>
          <c:invertIfNegative val="0"/>
          <c:cat>
            <c:numRef>
              <c:f>Sheet1!$A$2:$A$7</c:f>
              <c:numCache>
                <c:formatCode>General</c:formatCode>
                <c:ptCount val="6"/>
                <c:pt idx="0">
                  <c:v>2010</c:v>
                </c:pt>
                <c:pt idx="1">
                  <c:v>2011</c:v>
                </c:pt>
                <c:pt idx="2">
                  <c:v>2012</c:v>
                </c:pt>
                <c:pt idx="3">
                  <c:v>2013</c:v>
                </c:pt>
                <c:pt idx="4">
                  <c:v>2014</c:v>
                </c:pt>
                <c:pt idx="5">
                  <c:v>2015</c:v>
                </c:pt>
              </c:numCache>
            </c:numRef>
          </c:cat>
          <c:val>
            <c:numRef>
              <c:f>Sheet1!$D$2:$D$7</c:f>
            </c:numRef>
          </c:val>
        </c:ser>
        <c:dLbls>
          <c:dLblPos val="ctr"/>
          <c:showLegendKey val="0"/>
          <c:showVal val="1"/>
          <c:showCatName val="0"/>
          <c:showSerName val="0"/>
          <c:showPercent val="0"/>
          <c:showBubbleSize val="0"/>
        </c:dLbls>
        <c:gapWidth val="55"/>
        <c:overlap val="100"/>
        <c:axId val="132049920"/>
        <c:axId val="132068096"/>
      </c:barChart>
      <c:catAx>
        <c:axId val="132049920"/>
        <c:scaling>
          <c:orientation val="minMax"/>
        </c:scaling>
        <c:delete val="0"/>
        <c:axPos val="b"/>
        <c:numFmt formatCode="General" sourceLinked="1"/>
        <c:majorTickMark val="none"/>
        <c:minorTickMark val="none"/>
        <c:tickLblPos val="nextTo"/>
        <c:crossAx val="132068096"/>
        <c:crosses val="autoZero"/>
        <c:auto val="1"/>
        <c:lblAlgn val="ctr"/>
        <c:lblOffset val="100"/>
        <c:noMultiLvlLbl val="0"/>
      </c:catAx>
      <c:valAx>
        <c:axId val="132068096"/>
        <c:scaling>
          <c:orientation val="minMax"/>
        </c:scaling>
        <c:delete val="0"/>
        <c:axPos val="l"/>
        <c:majorGridlines/>
        <c:numFmt formatCode="General" sourceLinked="1"/>
        <c:majorTickMark val="none"/>
        <c:minorTickMark val="none"/>
        <c:tickLblPos val="nextTo"/>
        <c:crossAx val="132049920"/>
        <c:crosses val="autoZero"/>
        <c:crossBetween val="between"/>
        <c:majorUnit val="4"/>
      </c:valAx>
    </c:plotArea>
    <c:legend>
      <c:legendPos val="r"/>
      <c:layout/>
      <c:overlay val="0"/>
    </c:legend>
    <c:plotVisOnly val="1"/>
    <c:dispBlanksAs val="gap"/>
    <c:showDLblsOverMax val="0"/>
  </c:chart>
  <c:spPr>
    <a:ln>
      <a:noFill/>
    </a:ln>
  </c:spPr>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023091416985936E-2"/>
          <c:y val="7.7046561940413955E-2"/>
          <c:w val="0.86791722639879443"/>
          <c:h val="0.69495291093437661"/>
        </c:manualLayout>
      </c:layout>
      <c:barChart>
        <c:barDir val="bar"/>
        <c:grouping val="percentStacked"/>
        <c:varyColors val="0"/>
        <c:ser>
          <c:idx val="0"/>
          <c:order val="0"/>
          <c:tx>
            <c:strRef>
              <c:f>Sheet1!$B$1</c:f>
              <c:strCache>
                <c:ptCount val="1"/>
                <c:pt idx="0">
                  <c:v>死亡</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ＭＳ ゴシック" panose="020B0609070205080204" pitchFamily="49" charset="-128"/>
                    <a:ea typeface="ＭＳ ゴシック" panose="020B0609070205080204" pitchFamily="49"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男性</c:v>
                </c:pt>
                <c:pt idx="1">
                  <c:v>女性</c:v>
                </c:pt>
              </c:strCache>
            </c:strRef>
          </c:cat>
          <c:val>
            <c:numRef>
              <c:f>Sheet1!$B$2:$B$3</c:f>
              <c:numCache>
                <c:formatCode>0%</c:formatCode>
                <c:ptCount val="2"/>
                <c:pt idx="0">
                  <c:v>0.64516129032258063</c:v>
                </c:pt>
                <c:pt idx="1">
                  <c:v>0.36842105263157893</c:v>
                </c:pt>
              </c:numCache>
            </c:numRef>
          </c:val>
          <c:extLst xmlns:c16r2="http://schemas.microsoft.com/office/drawing/2015/06/chart">
            <c:ext xmlns:c16="http://schemas.microsoft.com/office/drawing/2014/chart" uri="{C3380CC4-5D6E-409C-BE32-E72D297353CC}">
              <c16:uniqueId val="{00000000-D102-4EEB-9935-FA07837D6395}"/>
            </c:ext>
          </c:extLst>
        </c:ser>
        <c:ser>
          <c:idx val="1"/>
          <c:order val="1"/>
          <c:tx>
            <c:strRef>
              <c:f>Sheet1!$C$1</c:f>
              <c:strCache>
                <c:ptCount val="1"/>
                <c:pt idx="0">
                  <c:v>重症</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ＭＳ ゴシック" panose="020B0609070205080204" pitchFamily="49" charset="-128"/>
                    <a:ea typeface="ＭＳ ゴシック" panose="020B0609070205080204" pitchFamily="49"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男性</c:v>
                </c:pt>
                <c:pt idx="1">
                  <c:v>女性</c:v>
                </c:pt>
              </c:strCache>
            </c:strRef>
          </c:cat>
          <c:val>
            <c:numRef>
              <c:f>Sheet1!$C$2:$C$3</c:f>
              <c:numCache>
                <c:formatCode>0%</c:formatCode>
                <c:ptCount val="2"/>
                <c:pt idx="0">
                  <c:v>0.12903225806451613</c:v>
                </c:pt>
                <c:pt idx="1">
                  <c:v>0.21052631578947367</c:v>
                </c:pt>
              </c:numCache>
            </c:numRef>
          </c:val>
          <c:extLst xmlns:c16r2="http://schemas.microsoft.com/office/drawing/2015/06/chart">
            <c:ext xmlns:c16="http://schemas.microsoft.com/office/drawing/2014/chart" uri="{C3380CC4-5D6E-409C-BE32-E72D297353CC}">
              <c16:uniqueId val="{00000001-D102-4EEB-9935-FA07837D6395}"/>
            </c:ext>
          </c:extLst>
        </c:ser>
        <c:ser>
          <c:idx val="2"/>
          <c:order val="2"/>
          <c:tx>
            <c:strRef>
              <c:f>Sheet1!$D$1</c:f>
              <c:strCache>
                <c:ptCount val="1"/>
                <c:pt idx="0">
                  <c:v>中等症</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ＭＳ ゴシック" panose="020B0609070205080204" pitchFamily="49" charset="-128"/>
                    <a:ea typeface="ＭＳ ゴシック" panose="020B0609070205080204" pitchFamily="49"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男性</c:v>
                </c:pt>
                <c:pt idx="1">
                  <c:v>女性</c:v>
                </c:pt>
              </c:strCache>
            </c:strRef>
          </c:cat>
          <c:val>
            <c:numRef>
              <c:f>Sheet1!$D$2:$D$3</c:f>
              <c:numCache>
                <c:formatCode>0%</c:formatCode>
                <c:ptCount val="2"/>
                <c:pt idx="0">
                  <c:v>0.19354838709677419</c:v>
                </c:pt>
                <c:pt idx="1">
                  <c:v>0.36842105263157893</c:v>
                </c:pt>
              </c:numCache>
            </c:numRef>
          </c:val>
          <c:extLst xmlns:c16r2="http://schemas.microsoft.com/office/drawing/2015/06/chart">
            <c:ext xmlns:c16="http://schemas.microsoft.com/office/drawing/2014/chart" uri="{C3380CC4-5D6E-409C-BE32-E72D297353CC}">
              <c16:uniqueId val="{00000002-D102-4EEB-9935-FA07837D6395}"/>
            </c:ext>
          </c:extLst>
        </c:ser>
        <c:ser>
          <c:idx val="3"/>
          <c:order val="3"/>
          <c:tx>
            <c:strRef>
              <c:f>Sheet1!$E$1</c:f>
              <c:strCache>
                <c:ptCount val="1"/>
                <c:pt idx="0">
                  <c:v>軽症</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ＭＳ ゴシック" panose="020B0609070205080204" pitchFamily="49" charset="-128"/>
                    <a:ea typeface="ＭＳ ゴシック" panose="020B0609070205080204" pitchFamily="49"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男性</c:v>
                </c:pt>
                <c:pt idx="1">
                  <c:v>女性</c:v>
                </c:pt>
              </c:strCache>
            </c:strRef>
          </c:cat>
          <c:val>
            <c:numRef>
              <c:f>Sheet1!$E$2:$E$3</c:f>
              <c:numCache>
                <c:formatCode>0%</c:formatCode>
                <c:ptCount val="2"/>
                <c:pt idx="0">
                  <c:v>3.2258064516129031E-2</c:v>
                </c:pt>
                <c:pt idx="1">
                  <c:v>5.2631578947368418E-2</c:v>
                </c:pt>
              </c:numCache>
            </c:numRef>
          </c:val>
          <c:extLst xmlns:c16r2="http://schemas.microsoft.com/office/drawing/2015/06/chart">
            <c:ext xmlns:c16="http://schemas.microsoft.com/office/drawing/2014/chart" uri="{C3380CC4-5D6E-409C-BE32-E72D297353CC}">
              <c16:uniqueId val="{00000003-D102-4EEB-9935-FA07837D6395}"/>
            </c:ext>
          </c:extLst>
        </c:ser>
        <c:dLbls>
          <c:showLegendKey val="0"/>
          <c:showVal val="0"/>
          <c:showCatName val="0"/>
          <c:showSerName val="0"/>
          <c:showPercent val="0"/>
          <c:showBubbleSize val="0"/>
        </c:dLbls>
        <c:gapWidth val="150"/>
        <c:overlap val="100"/>
        <c:axId val="97029504"/>
        <c:axId val="97039488"/>
      </c:barChart>
      <c:catAx>
        <c:axId val="97029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crossAx val="97039488"/>
        <c:crosses val="autoZero"/>
        <c:auto val="1"/>
        <c:lblAlgn val="ctr"/>
        <c:lblOffset val="100"/>
        <c:noMultiLvlLbl val="0"/>
      </c:catAx>
      <c:valAx>
        <c:axId val="970394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crossAx val="97029504"/>
        <c:crosses val="autoZero"/>
        <c:crossBetween val="between"/>
      </c:valAx>
      <c:spPr>
        <a:noFill/>
        <a:ln>
          <a:noFill/>
        </a:ln>
        <a:effectLst/>
      </c:spPr>
    </c:plotArea>
    <c:legend>
      <c:legendPos val="b"/>
      <c:layout>
        <c:manualLayout>
          <c:xMode val="edge"/>
          <c:yMode val="edge"/>
          <c:x val="0.14797003499562555"/>
          <c:y val="0.89776399822449127"/>
          <c:w val="0.76794860017497812"/>
          <c:h val="7.655381446203737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noFill/>
    <a:ln>
      <a:noFill/>
    </a:ln>
    <a:effectLst/>
  </c:spPr>
  <c:txPr>
    <a:bodyPr/>
    <a:lstStyle/>
    <a:p>
      <a:pPr>
        <a:defRPr sz="1200">
          <a:latin typeface="ＭＳ ゴシック" panose="020B0609070205080204" pitchFamily="49" charset="-128"/>
          <a:ea typeface="ＭＳ ゴシック" panose="020B0609070205080204" pitchFamily="49" charset="-128"/>
        </a:defRPr>
      </a:pPr>
      <a:endParaRPr lang="ja-JP"/>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cdr:x>
      <cdr:y>0.8848</cdr:y>
    </cdr:from>
    <cdr:to>
      <cdr:x>0.07759</cdr:x>
      <cdr:y>0.99826</cdr:y>
    </cdr:to>
    <cdr:sp macro="" textlink="">
      <cdr:nvSpPr>
        <cdr:cNvPr id="2" name="テキスト ボックス 2"/>
        <cdr:cNvSpPr txBox="1"/>
      </cdr:nvSpPr>
      <cdr:spPr>
        <a:xfrm xmlns:a="http://schemas.openxmlformats.org/drawingml/2006/main">
          <a:off x="-395536" y="2640137"/>
          <a:ext cx="64807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en-US" altLang="ja-JP" sz="1600" dirty="0" smtClean="0"/>
            <a:t>(</a:t>
          </a:r>
          <a:r>
            <a:rPr kumimoji="1" lang="ja-JP" altLang="en-US" sz="1600" dirty="0" smtClean="0"/>
            <a:t>人</a:t>
          </a:r>
          <a:r>
            <a:rPr kumimoji="1" lang="en-US" altLang="ja-JP" sz="1600" dirty="0" smtClean="0"/>
            <a:t>)</a:t>
          </a:r>
          <a:endParaRPr kumimoji="1" lang="ja-JP" altLang="en-US" sz="1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633"/>
          </a:xfrm>
          <a:prstGeom prst="rect">
            <a:avLst/>
          </a:prstGeom>
        </p:spPr>
        <p:txBody>
          <a:bodyPr vert="horz" lIns="91440" tIns="45720" rIns="91440" bIns="45720" rtlCol="0"/>
          <a:lstStyle>
            <a:lvl1pPr algn="r">
              <a:defRPr sz="1200"/>
            </a:lvl1pPr>
          </a:lstStyle>
          <a:p>
            <a:fld id="{32C40673-E3FE-4366-BDAE-DA02AB140D05}" type="datetimeFigureOut">
              <a:rPr kumimoji="1" lang="ja-JP" altLang="en-US" smtClean="0"/>
              <a:t>2016/8/4</a:t>
            </a:fld>
            <a:endParaRPr kumimoji="1" lang="ja-JP" altLang="en-US"/>
          </a:p>
        </p:txBody>
      </p:sp>
      <p:sp>
        <p:nvSpPr>
          <p:cNvPr id="4" name="フッター プレースホルダー 3"/>
          <p:cNvSpPr>
            <a:spLocks noGrp="1"/>
          </p:cNvSpPr>
          <p:nvPr>
            <p:ph type="ftr" sz="quarter" idx="2"/>
          </p:nvPr>
        </p:nvSpPr>
        <p:spPr>
          <a:xfrm>
            <a:off x="0" y="9377316"/>
            <a:ext cx="2918831"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7316"/>
            <a:ext cx="2918831" cy="493633"/>
          </a:xfrm>
          <a:prstGeom prst="rect">
            <a:avLst/>
          </a:prstGeom>
        </p:spPr>
        <p:txBody>
          <a:bodyPr vert="horz" lIns="91440" tIns="45720" rIns="91440" bIns="45720" rtlCol="0" anchor="b"/>
          <a:lstStyle>
            <a:lvl1pPr algn="r">
              <a:defRPr sz="1200"/>
            </a:lvl1pPr>
          </a:lstStyle>
          <a:p>
            <a:fld id="{6ECB4E54-DCD5-41D8-9C00-A45D71AEE292}" type="slidenum">
              <a:rPr kumimoji="1" lang="ja-JP" altLang="en-US" smtClean="0"/>
              <a:t>‹#›</a:t>
            </a:fld>
            <a:endParaRPr kumimoji="1" lang="ja-JP" altLang="en-US"/>
          </a:p>
        </p:txBody>
      </p:sp>
    </p:spTree>
    <p:extLst>
      <p:ext uri="{BB962C8B-B14F-4D97-AF65-F5344CB8AC3E}">
        <p14:creationId xmlns:p14="http://schemas.microsoft.com/office/powerpoint/2010/main" val="2036877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633"/>
          </a:xfrm>
          <a:prstGeom prst="rect">
            <a:avLst/>
          </a:prstGeom>
        </p:spPr>
        <p:txBody>
          <a:bodyPr vert="horz" lIns="91440" tIns="45720" rIns="91440" bIns="45720" rtlCol="0"/>
          <a:lstStyle>
            <a:lvl1pPr algn="r">
              <a:defRPr sz="1200"/>
            </a:lvl1pPr>
          </a:lstStyle>
          <a:p>
            <a:fld id="{66E3D9A1-C546-4705-8AE5-FF5730E4E66C}" type="datetimeFigureOut">
              <a:rPr kumimoji="1" lang="ja-JP" altLang="en-US" smtClean="0"/>
              <a:t>2016/8/4</a:t>
            </a:fld>
            <a:endParaRPr kumimoji="1" lang="ja-JP" altLang="en-US"/>
          </a:p>
        </p:txBody>
      </p:sp>
      <p:sp>
        <p:nvSpPr>
          <p:cNvPr id="4" name="スライド イメージ プレースホルダー 3"/>
          <p:cNvSpPr>
            <a:spLocks noGrp="1" noRot="1" noChangeAspect="1"/>
          </p:cNvSpPr>
          <p:nvPr>
            <p:ph type="sldImg" idx="2"/>
          </p:nvPr>
        </p:nvSpPr>
        <p:spPr>
          <a:xfrm>
            <a:off x="900113" y="739775"/>
            <a:ext cx="4935537"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9515"/>
            <a:ext cx="5388610" cy="444269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6"/>
            <a:ext cx="2918831"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7316"/>
            <a:ext cx="2918831" cy="493633"/>
          </a:xfrm>
          <a:prstGeom prst="rect">
            <a:avLst/>
          </a:prstGeom>
        </p:spPr>
        <p:txBody>
          <a:bodyPr vert="horz" lIns="91440" tIns="45720" rIns="91440" bIns="45720" rtlCol="0" anchor="b"/>
          <a:lstStyle>
            <a:lvl1pPr algn="r">
              <a:defRPr sz="1200"/>
            </a:lvl1pPr>
          </a:lstStyle>
          <a:p>
            <a:fld id="{ABA08F61-0944-4F65-8AAC-9D23E05C09C7}" type="slidenum">
              <a:rPr kumimoji="1" lang="ja-JP" altLang="en-US" smtClean="0"/>
              <a:t>‹#›</a:t>
            </a:fld>
            <a:endParaRPr kumimoji="1" lang="ja-JP" altLang="en-US"/>
          </a:p>
        </p:txBody>
      </p:sp>
    </p:spTree>
    <p:extLst>
      <p:ext uri="{BB962C8B-B14F-4D97-AF65-F5344CB8AC3E}">
        <p14:creationId xmlns:p14="http://schemas.microsoft.com/office/powerpoint/2010/main" val="204438905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自殺予防対策委員会、委員長の塚原です。自殺予防対策委員会の取組みを発表いたします。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a:t>
            </a:fld>
            <a:endParaRPr kumimoji="1" lang="ja-JP" altLang="en-US"/>
          </a:p>
        </p:txBody>
      </p:sp>
    </p:spTree>
    <p:extLst>
      <p:ext uri="{BB962C8B-B14F-4D97-AF65-F5344CB8AC3E}">
        <p14:creationId xmlns:p14="http://schemas.microsoft.com/office/powerpoint/2010/main" val="36979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この表は３つの課題に対し、対策をレベル別にまとめたものになります。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国では、自殺対策基本法や自殺総合対策推進センターの設置など、自殺予防対策に力を入れています。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その法に基づき、県や町では計画を立てるなどして自殺予防に取組んでいます。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当委員会が進める３つの対策はいずれもその方向性としては、「教育・啓発」に位置づけられます。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10</a:t>
            </a:fld>
            <a:endParaRPr kumimoji="1" lang="ja-JP" altLang="en-US"/>
          </a:p>
        </p:txBody>
      </p:sp>
    </p:spTree>
    <p:extLst>
      <p:ext uri="{BB962C8B-B14F-4D97-AF65-F5344CB8AC3E}">
        <p14:creationId xmlns:p14="http://schemas.microsoft.com/office/powerpoint/2010/main" val="3030060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それでは各プログラムについて説明いたします。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まず、「ゲートキーパー推進プログラム」ですが、</a:t>
            </a:r>
            <a:r>
              <a:rPr kumimoji="1" lang="en-US" altLang="ja-JP" dirty="0" smtClean="0"/>
              <a:t>『</a:t>
            </a:r>
            <a:r>
              <a:rPr kumimoji="1" lang="ja-JP" altLang="en-US" dirty="0" smtClean="0"/>
              <a:t>自殺について正しく理解されていない</a:t>
            </a:r>
            <a:r>
              <a:rPr kumimoji="1" lang="en-US" altLang="ja-JP" dirty="0" smtClean="0"/>
              <a:t>』</a:t>
            </a:r>
            <a:r>
              <a:rPr kumimoji="1" lang="ja-JP" altLang="en-US" dirty="0" smtClean="0"/>
              <a:t>という課題に対し目標を「地域ぐるみで自殺を予防する」としました。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活動内容としては、ゲートキーパー養成講座の受講を推進し、正しい知識の習得を目指してきました。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財源や対象、人材、評価に対する指標や測定については記載のとおりです。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11</a:t>
            </a:fld>
            <a:endParaRPr kumimoji="1" lang="ja-JP" altLang="en-US"/>
          </a:p>
        </p:txBody>
      </p:sp>
    </p:spTree>
    <p:extLst>
      <p:ext uri="{BB962C8B-B14F-4D97-AF65-F5344CB8AC3E}">
        <p14:creationId xmlns:p14="http://schemas.microsoft.com/office/powerpoint/2010/main" val="428687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こちらの写真は、民生児童委員を対象に行った「ゲートキーパー養成講座」の様子です。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民生児童委員は地域に根差した活動を行っており、直接地域の方々と接する機会も多いことから、真っ先に受講していただきました。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12</a:t>
            </a:fld>
            <a:endParaRPr kumimoji="1" lang="ja-JP" altLang="en-US"/>
          </a:p>
        </p:txBody>
      </p:sp>
    </p:spTree>
    <p:extLst>
      <p:ext uri="{BB962C8B-B14F-4D97-AF65-F5344CB8AC3E}">
        <p14:creationId xmlns:p14="http://schemas.microsoft.com/office/powerpoint/2010/main" val="1180900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実績と計画については、こちらに記載のとおりですが、ゲートキーパー養成講座自体の主催は町や県になります。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我々対策委員としての活動的には、自分が所属する団体で養成講座を受講したり、他の地域団体等へ受講を勧めたり、普及・啓発広報に協力するなどをしてきました。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13</a:t>
            </a:fld>
            <a:endParaRPr kumimoji="1" lang="ja-JP" altLang="en-US"/>
          </a:p>
        </p:txBody>
      </p:sp>
    </p:spTree>
    <p:extLst>
      <p:ext uri="{BB962C8B-B14F-4D97-AF65-F5344CB8AC3E}">
        <p14:creationId xmlns:p14="http://schemas.microsoft.com/office/powerpoint/2010/main" val="1735659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評価結果といたしまして、まず表⑥のとおり、養成講座を受講された人の理解度はかなり高いことが分かります。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さらに表⑦のとおり、</a:t>
            </a:r>
            <a:r>
              <a:rPr kumimoji="1" lang="en-US" altLang="ja-JP" dirty="0" smtClean="0"/>
              <a:t>2011</a:t>
            </a:r>
            <a:r>
              <a:rPr kumimoji="1" lang="ja-JP" altLang="en-US" dirty="0" smtClean="0"/>
              <a:t>年からの受講者数は着実に増加しています。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そして表⑧では、この４年間における受講者数を</a:t>
            </a:r>
            <a:r>
              <a:rPr kumimoji="1" lang="en-US" altLang="ja-JP" dirty="0" smtClean="0"/>
              <a:t>1,000</a:t>
            </a:r>
            <a:r>
              <a:rPr kumimoji="1" lang="ja-JP" altLang="en-US" dirty="0" smtClean="0"/>
              <a:t>人対で、県の平均と比較したところ、当町では２割程度高いという結果でした。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14</a:t>
            </a:fld>
            <a:endParaRPr kumimoji="1" lang="ja-JP" altLang="en-US"/>
          </a:p>
        </p:txBody>
      </p:sp>
    </p:spTree>
    <p:extLst>
      <p:ext uri="{BB962C8B-B14F-4D97-AF65-F5344CB8AC3E}">
        <p14:creationId xmlns:p14="http://schemas.microsoft.com/office/powerpoint/2010/main" val="2473639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続いて、「ネットワーク構築・活用プログラム」です。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en-US" altLang="ja-JP" dirty="0" smtClean="0"/>
              <a:t>『</a:t>
            </a:r>
            <a:r>
              <a:rPr kumimoji="1" lang="ja-JP" altLang="en-US" dirty="0" smtClean="0"/>
              <a:t>関係団体の繋がりがないため情報共有や有効活用がなされていない</a:t>
            </a:r>
            <a:r>
              <a:rPr kumimoji="1" lang="en-US" altLang="ja-JP" dirty="0" smtClean="0"/>
              <a:t>』</a:t>
            </a:r>
            <a:r>
              <a:rPr kumimoji="1" lang="ja-JP" altLang="en-US" dirty="0" smtClean="0"/>
              <a:t>との課題に対し、目標を「情報を有効活用できるネットワークを構築し、自殺予防に資する」としました。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内容としては、情報を共有したり、その情報を有効活用し、自殺予防に繋げる新組織の構築と、講演会など啓発活動の実施を行ってきました。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財源、対象、人材や評価に対する指標や測定については記載のとおりです。</a:t>
            </a:r>
            <a:r>
              <a:rPr kumimoji="1" lang="en-US" altLang="ja-JP" dirty="0" smtClean="0"/>
              <a:t>【</a:t>
            </a:r>
            <a:r>
              <a:rPr kumimoji="1" lang="ja-JP" altLang="en-US" dirty="0" smtClean="0"/>
              <a:t>通訳</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15</a:t>
            </a:fld>
            <a:endParaRPr kumimoji="1" lang="ja-JP" altLang="en-US"/>
          </a:p>
        </p:txBody>
      </p:sp>
    </p:spTree>
    <p:extLst>
      <p:ext uri="{BB962C8B-B14F-4D97-AF65-F5344CB8AC3E}">
        <p14:creationId xmlns:p14="http://schemas.microsoft.com/office/powerpoint/2010/main" val="1006811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左の写真は、町が主催し、当委員会などが共催して開いた「こころの健康づくりの講演会」の様子です。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委員は自分の所属団体員に声かけをして参加を促したり、他団体に参加を呼び掛けるなどをしてきました。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右の写真は、大型店舗の出入口で、自殺予防を呼びかける「街頭啓発活動」の様子です。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16</a:t>
            </a:fld>
            <a:endParaRPr kumimoji="1" lang="ja-JP" altLang="en-US"/>
          </a:p>
        </p:txBody>
      </p:sp>
    </p:spTree>
    <p:extLst>
      <p:ext uri="{BB962C8B-B14F-4D97-AF65-F5344CB8AC3E}">
        <p14:creationId xmlns:p14="http://schemas.microsoft.com/office/powerpoint/2010/main" val="1557620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次に実績と計画ですが、</a:t>
            </a:r>
            <a:r>
              <a:rPr kumimoji="1" lang="en-US" altLang="ja-JP" dirty="0" smtClean="0"/>
              <a:t>2013</a:t>
            </a:r>
            <a:r>
              <a:rPr kumimoji="1" lang="ja-JP" altLang="en-US" dirty="0" smtClean="0"/>
              <a:t>年には自殺予防対策を進めるネットワークとして「箕輪町自殺予防対策連絡会」を発足しました。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en-US" altLang="ja-JP" dirty="0" smtClean="0"/>
              <a:t>2015</a:t>
            </a:r>
            <a:r>
              <a:rPr kumimoji="1" lang="ja-JP" altLang="en-US" dirty="0" smtClean="0"/>
              <a:t>年から始めた「街頭啓発活動」では、国で定めた自殺予防月間と週間に合わせて行いました。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今後についても当委員会としては引き続きこれらの活動に取り組んでいく計画です。　</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17</a:t>
            </a:fld>
            <a:endParaRPr kumimoji="1" lang="ja-JP" altLang="en-US"/>
          </a:p>
        </p:txBody>
      </p:sp>
    </p:spTree>
    <p:extLst>
      <p:ext uri="{BB962C8B-B14F-4D97-AF65-F5344CB8AC3E}">
        <p14:creationId xmlns:p14="http://schemas.microsoft.com/office/powerpoint/2010/main" val="3399482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評価結果ですが、表⑨のとおり、</a:t>
            </a:r>
            <a:r>
              <a:rPr kumimoji="1" lang="en-US" altLang="ja-JP" dirty="0" smtClean="0"/>
              <a:t>2013</a:t>
            </a:r>
            <a:r>
              <a:rPr kumimoji="1" lang="ja-JP" altLang="en-US" dirty="0" smtClean="0"/>
              <a:t>年に発足した組織は、年</a:t>
            </a:r>
            <a:r>
              <a:rPr kumimoji="1" lang="en-US" altLang="ja-JP" dirty="0" smtClean="0"/>
              <a:t>1</a:t>
            </a:r>
            <a:r>
              <a:rPr kumimoji="1" lang="ja-JP" altLang="en-US" dirty="0" smtClean="0"/>
              <a:t>～</a:t>
            </a:r>
            <a:r>
              <a:rPr kumimoji="1" lang="en-US" altLang="ja-JP" dirty="0" smtClean="0"/>
              <a:t>2</a:t>
            </a:r>
            <a:r>
              <a:rPr kumimoji="1" lang="ja-JP" altLang="en-US" dirty="0" smtClean="0"/>
              <a:t>回開催し、自殺予防についての学習や情報交換の場となっています。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また、表⑩のとおり、「こころの健康づくり講演会」では</a:t>
            </a:r>
            <a:r>
              <a:rPr kumimoji="1" lang="en-US" altLang="ja-JP" dirty="0" smtClean="0"/>
              <a:t>200</a:t>
            </a:r>
            <a:r>
              <a:rPr kumimoji="1" lang="ja-JP" altLang="en-US" dirty="0" smtClean="0"/>
              <a:t>人の参加者が得られました。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さらに表⑪のとおり、年２回実施した自殺予防を訴える街頭啓発活動は、参加者</a:t>
            </a:r>
            <a:r>
              <a:rPr kumimoji="1" lang="en-US" altLang="ja-JP" dirty="0" smtClean="0"/>
              <a:t>26</a:t>
            </a:r>
            <a:r>
              <a:rPr kumimoji="1" lang="ja-JP" altLang="en-US" dirty="0" smtClean="0"/>
              <a:t>人、</a:t>
            </a:r>
            <a:r>
              <a:rPr kumimoji="1" lang="en-US" altLang="ja-JP" dirty="0" smtClean="0"/>
              <a:t>6</a:t>
            </a:r>
            <a:r>
              <a:rPr kumimoji="1" lang="ja-JP" altLang="en-US" dirty="0" smtClean="0"/>
              <a:t>箇所、</a:t>
            </a:r>
            <a:r>
              <a:rPr kumimoji="1" lang="en-US" altLang="ja-JP" dirty="0" smtClean="0"/>
              <a:t>412</a:t>
            </a:r>
            <a:r>
              <a:rPr kumimoji="1" lang="ja-JP" altLang="en-US" dirty="0" smtClean="0"/>
              <a:t>個の啓発物品を手渡すことができました。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ただこれらはいずれも短期・中期評価であり、長期評価の指標である、「事案発生時における自殺予防対策連絡会の会員間での連携」を実際に行うまでの事案はまだありませんでした。</a:t>
            </a:r>
            <a:r>
              <a:rPr kumimoji="1" lang="en-US" altLang="ja-JP" dirty="0" smtClean="0"/>
              <a:t>【</a:t>
            </a:r>
            <a:r>
              <a:rPr kumimoji="1" lang="ja-JP" altLang="en-US" dirty="0" smtClean="0"/>
              <a:t>通訳</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18</a:t>
            </a:fld>
            <a:endParaRPr kumimoji="1" lang="ja-JP" altLang="en-US"/>
          </a:p>
        </p:txBody>
      </p:sp>
    </p:spTree>
    <p:extLst>
      <p:ext uri="{BB962C8B-B14F-4D97-AF65-F5344CB8AC3E}">
        <p14:creationId xmlns:p14="http://schemas.microsoft.com/office/powerpoint/2010/main" val="3845347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続いて、「各種情報・相談窓口充実プログラム」です。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課題は</a:t>
            </a:r>
            <a:r>
              <a:rPr kumimoji="1" lang="en-US" altLang="ja-JP" dirty="0" smtClean="0"/>
              <a:t>『</a:t>
            </a:r>
            <a:r>
              <a:rPr kumimoji="1" lang="ja-JP" altLang="en-US" dirty="0" smtClean="0"/>
              <a:t>男性は悩みを相談する人が少なく、自傷行為にいたった際、重度化傾向にある</a:t>
            </a:r>
            <a:r>
              <a:rPr kumimoji="1" lang="en-US" altLang="ja-JP" dirty="0" smtClean="0"/>
              <a:t>』</a:t>
            </a:r>
            <a:r>
              <a:rPr kumimoji="1" lang="ja-JP" altLang="en-US" dirty="0" smtClean="0"/>
              <a:t>に対し、目標を①働き盛りの男性の自殺を減らす、②男性の相談件数を増やす、としました。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内容的には、各種の相談先案内カードを作成・設置することと、相談窓口の充実・啓発です。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財源、対象、人材や評価に対する指標や測定については記載のとおりです。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19</a:t>
            </a:fld>
            <a:endParaRPr kumimoji="1" lang="ja-JP" altLang="en-US"/>
          </a:p>
        </p:txBody>
      </p:sp>
    </p:spTree>
    <p:extLst>
      <p:ext uri="{BB962C8B-B14F-4D97-AF65-F5344CB8AC3E}">
        <p14:creationId xmlns:p14="http://schemas.microsoft.com/office/powerpoint/2010/main" val="175248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対策委員はご覧のように、町民団体等２人、関係機関等５人、行政関係４人の合計１１人で構成しています。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2</a:t>
            </a:fld>
            <a:endParaRPr kumimoji="1" lang="ja-JP" altLang="en-US"/>
          </a:p>
        </p:txBody>
      </p:sp>
    </p:spTree>
    <p:extLst>
      <p:ext uri="{BB962C8B-B14F-4D97-AF65-F5344CB8AC3E}">
        <p14:creationId xmlns:p14="http://schemas.microsoft.com/office/powerpoint/2010/main" val="1075214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こちらの写真は「相談先案内カード」です。主に働き盛りの男性をターゲットにしたものと、一般用の２種類を作成しました。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男性用では、経済問題を扱う相談先を多く掲載しました。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これらのカードは人目を気にせずに持ち帰ることができるように、右の写真のように個室のトイレに設置しています。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20</a:t>
            </a:fld>
            <a:endParaRPr kumimoji="1" lang="ja-JP" altLang="en-US"/>
          </a:p>
        </p:txBody>
      </p:sp>
    </p:spTree>
    <p:extLst>
      <p:ext uri="{BB962C8B-B14F-4D97-AF65-F5344CB8AC3E}">
        <p14:creationId xmlns:p14="http://schemas.microsoft.com/office/powerpoint/2010/main" val="2869697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次に実績と計画についてですが、相談先案内カードは、</a:t>
            </a:r>
            <a:r>
              <a:rPr kumimoji="1" lang="en-US" altLang="ja-JP" dirty="0" smtClean="0"/>
              <a:t>2012</a:t>
            </a:r>
            <a:r>
              <a:rPr kumimoji="1" lang="ja-JP" altLang="en-US" dirty="0" smtClean="0"/>
              <a:t>年には</a:t>
            </a:r>
            <a:r>
              <a:rPr kumimoji="1" lang="en-US" altLang="ja-JP" dirty="0" smtClean="0"/>
              <a:t>15</a:t>
            </a:r>
            <a:r>
              <a:rPr kumimoji="1" lang="ja-JP" altLang="en-US" dirty="0" smtClean="0"/>
              <a:t>箇所の設置でしたが、</a:t>
            </a:r>
            <a:r>
              <a:rPr kumimoji="1" lang="en-US" altLang="ja-JP" dirty="0" smtClean="0"/>
              <a:t>2015</a:t>
            </a:r>
            <a:r>
              <a:rPr kumimoji="1" lang="ja-JP" altLang="en-US" dirty="0" smtClean="0"/>
              <a:t>年には</a:t>
            </a:r>
            <a:r>
              <a:rPr kumimoji="1" lang="en-US" altLang="ja-JP" dirty="0" smtClean="0"/>
              <a:t>37</a:t>
            </a:r>
            <a:r>
              <a:rPr kumimoji="1" lang="ja-JP" altLang="en-US" dirty="0" smtClean="0"/>
              <a:t>箇所にまで拡大することができました。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en-US" altLang="ja-JP" dirty="0" smtClean="0"/>
              <a:t>2014</a:t>
            </a:r>
            <a:r>
              <a:rPr kumimoji="1" lang="ja-JP" altLang="en-US" dirty="0" smtClean="0"/>
              <a:t>年には新たな相談先として、「</a:t>
            </a:r>
            <a:r>
              <a:rPr kumimoji="1" lang="en-US" altLang="ja-JP" dirty="0" smtClean="0"/>
              <a:t>24</a:t>
            </a:r>
            <a:r>
              <a:rPr kumimoji="1" lang="ja-JP" altLang="en-US" dirty="0" smtClean="0"/>
              <a:t>時間対応健康医療電話相談」を開始しました。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対策委員会の関わりとしては、相談先案内カードの作成や設置場所の提案等を行い、公の施設への設置から始まり、町内の医療機関やコンビニでの設置にまで進めることができました。</a:t>
            </a:r>
            <a:r>
              <a:rPr kumimoji="1" lang="en-US" altLang="ja-JP" dirty="0" smtClean="0"/>
              <a:t>【</a:t>
            </a:r>
            <a:r>
              <a:rPr kumimoji="1" lang="ja-JP" altLang="en-US" dirty="0" smtClean="0"/>
              <a:t>通訳</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21</a:t>
            </a:fld>
            <a:endParaRPr kumimoji="1" lang="ja-JP" altLang="en-US"/>
          </a:p>
        </p:txBody>
      </p:sp>
    </p:spTree>
    <p:extLst>
      <p:ext uri="{BB962C8B-B14F-4D97-AF65-F5344CB8AC3E}">
        <p14:creationId xmlns:p14="http://schemas.microsoft.com/office/powerpoint/2010/main" val="3015547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続いて評価結果ですが、まず短期評価としては、表⑫のとおり「相談先案内カード」は５年間で</a:t>
            </a:r>
            <a:r>
              <a:rPr kumimoji="1" lang="en-US" altLang="ja-JP" dirty="0" smtClean="0"/>
              <a:t>1</a:t>
            </a:r>
            <a:r>
              <a:rPr kumimoji="1" lang="ja-JP" altLang="en-US" dirty="0" smtClean="0"/>
              <a:t>万</a:t>
            </a:r>
            <a:r>
              <a:rPr kumimoji="1" lang="en-US" altLang="ja-JP" dirty="0" smtClean="0"/>
              <a:t>1</a:t>
            </a:r>
            <a:r>
              <a:rPr kumimoji="1" lang="ja-JP" altLang="en-US" dirty="0" smtClean="0"/>
              <a:t>千枚を配布しました。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中期評価としては、表⑬のとおり、</a:t>
            </a:r>
            <a:r>
              <a:rPr kumimoji="1" lang="en-US" altLang="ja-JP" dirty="0" smtClean="0"/>
              <a:t>24</a:t>
            </a:r>
            <a:r>
              <a:rPr kumimoji="1" lang="ja-JP" altLang="en-US" dirty="0" smtClean="0"/>
              <a:t>時間対応の電話相談件数のうちメンタル相談は少なく、</a:t>
            </a:r>
            <a:r>
              <a:rPr kumimoji="1" lang="en-US" altLang="ja-JP" dirty="0" smtClean="0"/>
              <a:t>2015</a:t>
            </a:r>
            <a:r>
              <a:rPr kumimoji="1" lang="ja-JP" altLang="en-US" dirty="0" smtClean="0"/>
              <a:t>年は</a:t>
            </a:r>
            <a:r>
              <a:rPr kumimoji="1" lang="en-US" altLang="ja-JP" dirty="0" smtClean="0"/>
              <a:t>3.2</a:t>
            </a:r>
            <a:r>
              <a:rPr kumimoji="1" lang="ja-JP" altLang="en-US" dirty="0" smtClean="0"/>
              <a:t>％にとどまりました。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長期評価としては、表⑭のとおり、</a:t>
            </a:r>
            <a:r>
              <a:rPr kumimoji="1" lang="en-US" altLang="ja-JP" dirty="0" smtClean="0"/>
              <a:t>20</a:t>
            </a:r>
            <a:r>
              <a:rPr kumimoji="1" lang="ja-JP" altLang="en-US" dirty="0" smtClean="0"/>
              <a:t>～</a:t>
            </a:r>
            <a:r>
              <a:rPr kumimoji="1" lang="en-US" altLang="ja-JP" dirty="0" smtClean="0"/>
              <a:t>60</a:t>
            </a:r>
            <a:r>
              <a:rPr kumimoji="1" lang="ja-JP" altLang="en-US" dirty="0" smtClean="0"/>
              <a:t>歳代の男性の自殺者数は減少傾向にあったものの、</a:t>
            </a:r>
            <a:r>
              <a:rPr kumimoji="1" lang="en-US" altLang="ja-JP" dirty="0" smtClean="0"/>
              <a:t>2015</a:t>
            </a:r>
            <a:r>
              <a:rPr kumimoji="1" lang="ja-JP" altLang="en-US" dirty="0" smtClean="0"/>
              <a:t>年は</a:t>
            </a:r>
            <a:r>
              <a:rPr kumimoji="1" lang="en-US" altLang="ja-JP" dirty="0" smtClean="0"/>
              <a:t>4</a:t>
            </a:r>
            <a:r>
              <a:rPr kumimoji="1" lang="ja-JP" altLang="en-US" dirty="0" smtClean="0"/>
              <a:t>人という結果でした。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22</a:t>
            </a:fld>
            <a:endParaRPr kumimoji="1" lang="ja-JP" altLang="en-US"/>
          </a:p>
        </p:txBody>
      </p:sp>
    </p:spTree>
    <p:extLst>
      <p:ext uri="{BB962C8B-B14F-4D97-AF65-F5344CB8AC3E}">
        <p14:creationId xmlns:p14="http://schemas.microsoft.com/office/powerpoint/2010/main" val="2853311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気付きや変化としては、ひとつ目は、本対策委員会だけでは実施が困難であったことも、関係機関や団体と共同で実施することにより、街頭啓発活動や講演会など具体的な動きにつながってきました。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二つ目としては、人口規模が小さいので、数字が与える影響が大きく、２～３年といったある程度のスパンで分析することが有効であると気付きました。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23</a:t>
            </a:fld>
            <a:endParaRPr kumimoji="1" lang="ja-JP" altLang="en-US"/>
          </a:p>
        </p:txBody>
      </p:sp>
    </p:spTree>
    <p:extLst>
      <p:ext uri="{BB962C8B-B14F-4D97-AF65-F5344CB8AC3E}">
        <p14:creationId xmlns:p14="http://schemas.microsoft.com/office/powerpoint/2010/main" val="3604049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三つ目の気付きとしては、内閣府の自殺統計原票データを分析する中で、表⑮のように、自殺者の大半に同居者が存在していたことから、同居者への自殺予防対策がキーポイントになり得ることが分かりま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24</a:t>
            </a:fld>
            <a:endParaRPr kumimoji="1" lang="ja-JP" altLang="en-US"/>
          </a:p>
        </p:txBody>
      </p:sp>
    </p:spTree>
    <p:extLst>
      <p:ext uri="{BB962C8B-B14F-4D97-AF65-F5344CB8AC3E}">
        <p14:creationId xmlns:p14="http://schemas.microsoft.com/office/powerpoint/2010/main" val="4000227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課題としては、ゲートキーパー養成講座の受講も、相談先案内カードの設置先も、町内の一般企業への取組みを進める必要性を感じています。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二つ目として、当町の自殺者数の推移は、国、県と同じ傾向にあり、各種のプログラムの効果が自殺者数の減少にどのように影響しているか見えにくい、といったことが課題としてあげられます。</a:t>
            </a:r>
            <a:r>
              <a:rPr kumimoji="1" lang="en-US" altLang="ja-JP" dirty="0" smtClean="0"/>
              <a:t>【</a:t>
            </a:r>
            <a:r>
              <a:rPr kumimoji="1" lang="ja-JP" altLang="en-US" dirty="0" smtClean="0"/>
              <a:t>通訳</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25</a:t>
            </a:fld>
            <a:endParaRPr kumimoji="1" lang="ja-JP" altLang="en-US"/>
          </a:p>
        </p:txBody>
      </p:sp>
    </p:spTree>
    <p:extLst>
      <p:ext uri="{BB962C8B-B14F-4D97-AF65-F5344CB8AC3E}">
        <p14:creationId xmlns:p14="http://schemas.microsoft.com/office/powerpoint/2010/main" val="2575680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最後に、今後の計画ですが、当委員会では、基本的には、３つの対策プログラムを今後も引き続き継続実施してまいります。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ただし、</a:t>
            </a:r>
            <a:r>
              <a:rPr kumimoji="1" lang="en-US" altLang="ja-JP" dirty="0" smtClean="0"/>
              <a:t>24</a:t>
            </a:r>
            <a:r>
              <a:rPr kumimoji="1" lang="ja-JP" altLang="en-US" dirty="0" smtClean="0"/>
              <a:t>時間電話相談ダイヤルについては、</a:t>
            </a:r>
            <a:r>
              <a:rPr kumimoji="1" lang="en-US" altLang="ja-JP" dirty="0" smtClean="0"/>
              <a:t>2015</a:t>
            </a:r>
            <a:r>
              <a:rPr kumimoji="1" lang="ja-JP" altLang="en-US" dirty="0" smtClean="0"/>
              <a:t>年で終了したので、今後それに代わる相談窓口の充実について検討・提案してまいります。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smtClean="0"/>
              <a:t>以上で自殺</a:t>
            </a:r>
            <a:r>
              <a:rPr kumimoji="1" lang="ja-JP" altLang="en-US" dirty="0" smtClean="0"/>
              <a:t>予防</a:t>
            </a:r>
            <a:r>
              <a:rPr kumimoji="1" lang="ja-JP" altLang="en-US" smtClean="0"/>
              <a:t>対策委員会の</a:t>
            </a:r>
            <a:r>
              <a:rPr kumimoji="1" lang="ja-JP" altLang="en-US" dirty="0" smtClean="0"/>
              <a:t>発表を終了します。ありがとうございました。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26</a:t>
            </a:fld>
            <a:endParaRPr kumimoji="1" lang="ja-JP" altLang="en-US"/>
          </a:p>
        </p:txBody>
      </p:sp>
    </p:spTree>
    <p:extLst>
      <p:ext uri="{BB962C8B-B14F-4D97-AF65-F5344CB8AC3E}">
        <p14:creationId xmlns:p14="http://schemas.microsoft.com/office/powerpoint/2010/main" val="1411642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認証取得前の議論の中で、３つの大きな問題点があげられました。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①心の病への認識不足、②ネットワークが無い、③男性への自殺対策の必要性、といった問題があげられました。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当時の状況のデータ等を収集し、分析する中で、これらの問題への対策について取り組むため、「自殺予防対策委員会」を設置することになりました。</a:t>
            </a:r>
            <a:r>
              <a:rPr kumimoji="1" lang="en-US" altLang="ja-JP" dirty="0" smtClean="0"/>
              <a:t>【</a:t>
            </a:r>
            <a:r>
              <a:rPr kumimoji="1" lang="ja-JP" altLang="en-US" dirty="0" smtClean="0"/>
              <a:t>通訳</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3</a:t>
            </a:fld>
            <a:endParaRPr kumimoji="1" lang="ja-JP" altLang="en-US"/>
          </a:p>
        </p:txBody>
      </p:sp>
    </p:spTree>
    <p:extLst>
      <p:ext uri="{BB962C8B-B14F-4D97-AF65-F5344CB8AC3E}">
        <p14:creationId xmlns:p14="http://schemas.microsoft.com/office/powerpoint/2010/main" val="36979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900113" y="739775"/>
            <a:ext cx="4935537" cy="3703638"/>
          </a:xfrm>
          <a:ln/>
        </p:spPr>
      </p:sp>
      <p:sp>
        <p:nvSpPr>
          <p:cNvPr id="120835" name="Rectangle 3"/>
          <p:cNvSpPr>
            <a:spLocks noGrp="1" noChangeArrowheads="1"/>
          </p:cNvSpPr>
          <p:nvPr>
            <p:ph type="body" idx="1"/>
          </p:nvPr>
        </p:nvSpPr>
        <p:spPr/>
        <p:txBody>
          <a:bodyPr lIns="91440" tIns="45720" rIns="91440" bIns="45720"/>
          <a:lstStyle/>
          <a:p>
            <a:pPr eaLnBrk="1" hangingPunct="1"/>
            <a:r>
              <a:rPr lang="ja-JP" altLang="en-US" sz="1200" dirty="0" smtClean="0"/>
              <a:t>表①は国、県、町における自殺者数についての状況です。国、県、町のいずれも徐々に減少してきています。</a:t>
            </a:r>
            <a:r>
              <a:rPr lang="en-US" altLang="ja-JP" sz="1200" dirty="0" smtClean="0"/>
              <a:t>【</a:t>
            </a:r>
            <a:r>
              <a:rPr lang="ja-JP" altLang="en-US" sz="1200" dirty="0" smtClean="0"/>
              <a:t>通訳</a:t>
            </a:r>
            <a:r>
              <a:rPr lang="en-US" altLang="ja-JP" sz="1200" dirty="0" smtClean="0"/>
              <a:t>】</a:t>
            </a:r>
          </a:p>
          <a:p>
            <a:pPr eaLnBrk="1" hangingPunct="1"/>
            <a:endParaRPr lang="en-US" altLang="ja-JP" sz="1200" dirty="0" smtClean="0"/>
          </a:p>
          <a:p>
            <a:pPr eaLnBrk="1" hangingPunct="1"/>
            <a:r>
              <a:rPr lang="ja-JP" altLang="en-US" sz="1200" dirty="0" smtClean="0"/>
              <a:t>表②は、国、県、町における自殺者数を</a:t>
            </a:r>
            <a:r>
              <a:rPr lang="en-US" altLang="ja-JP" sz="1200" dirty="0" smtClean="0"/>
              <a:t>10</a:t>
            </a:r>
            <a:r>
              <a:rPr lang="ja-JP" altLang="en-US" sz="1200" dirty="0" smtClean="0"/>
              <a:t>万人対で比べたものです。当町では</a:t>
            </a:r>
            <a:r>
              <a:rPr lang="en-US" altLang="ja-JP" sz="1200" dirty="0" smtClean="0"/>
              <a:t>2006</a:t>
            </a:r>
            <a:r>
              <a:rPr lang="ja-JP" altLang="en-US" sz="1200" dirty="0" smtClean="0"/>
              <a:t>年には一時的とは言え、国や県を上回る状況が見られました。</a:t>
            </a:r>
            <a:r>
              <a:rPr lang="en-US" altLang="ja-JP" sz="1200" dirty="0" smtClean="0"/>
              <a:t>【</a:t>
            </a:r>
            <a:r>
              <a:rPr lang="ja-JP" altLang="en-US" sz="1200" dirty="0" smtClean="0"/>
              <a:t>通訳</a:t>
            </a:r>
            <a:r>
              <a:rPr lang="en-US" altLang="ja-JP" sz="1200" dirty="0" smtClean="0"/>
              <a:t>】</a:t>
            </a:r>
            <a:endParaRPr lang="ja-JP" altLang="en-US" sz="12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続いてそれぞれの課題と状況について見ていきます。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表③は</a:t>
            </a:r>
            <a:r>
              <a:rPr kumimoji="1" lang="en-US" altLang="ja-JP" dirty="0" smtClean="0"/>
              <a:t>2010</a:t>
            </a:r>
            <a:r>
              <a:rPr kumimoji="1" lang="ja-JP" altLang="en-US" dirty="0" smtClean="0"/>
              <a:t>年に行った心のアンケートの結果です。よく眠れない日が２週間以上続いても「相談しない」理由を聞いたものです。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赤で囲まれた部分に注目してください。「自然に治ると思っている」「相談しても変わらない」といった、心の病についての正しい理解がされていない状況が見て取れました。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以上のようなことから、一つ目の課題を</a:t>
            </a:r>
            <a:r>
              <a:rPr kumimoji="1" lang="en-US" altLang="ja-JP" dirty="0" smtClean="0"/>
              <a:t>『</a:t>
            </a:r>
            <a:r>
              <a:rPr kumimoji="1" lang="ja-JP" altLang="en-US" dirty="0" smtClean="0"/>
              <a:t>自殺について正しく理解されていない</a:t>
            </a:r>
            <a:r>
              <a:rPr kumimoji="1" lang="en-US" altLang="ja-JP" dirty="0" smtClean="0"/>
              <a:t>』</a:t>
            </a:r>
            <a:r>
              <a:rPr kumimoji="1" lang="ja-JP" altLang="en-US" dirty="0" smtClean="0"/>
              <a:t>としました。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5</a:t>
            </a:fld>
            <a:endParaRPr kumimoji="1" lang="ja-JP" altLang="en-US"/>
          </a:p>
        </p:txBody>
      </p:sp>
    </p:spTree>
    <p:extLst>
      <p:ext uri="{BB962C8B-B14F-4D97-AF65-F5344CB8AC3E}">
        <p14:creationId xmlns:p14="http://schemas.microsoft.com/office/powerpoint/2010/main" val="3092481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続いて、図１になりますが、</a:t>
            </a:r>
            <a:r>
              <a:rPr kumimoji="1" lang="en-US" altLang="ja-JP" dirty="0" smtClean="0"/>
              <a:t>2010</a:t>
            </a:r>
            <a:r>
              <a:rPr kumimoji="1" lang="ja-JP" altLang="en-US" dirty="0" smtClean="0"/>
              <a:t>年当時の関係団体の状況をイメージ図として表したものです。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国や県、町や社会福祉協議会など、それぞれ自殺に関係する施策を行っているものの、繋がりが薄く、自殺に関する情報を共有するといったことは少ない状況でした。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以上のことから、２つ目の課題として、</a:t>
            </a:r>
            <a:r>
              <a:rPr kumimoji="1" lang="en-US" altLang="ja-JP" dirty="0" smtClean="0"/>
              <a:t>『</a:t>
            </a:r>
            <a:r>
              <a:rPr kumimoji="1" lang="ja-JP" altLang="en-US" dirty="0" smtClean="0"/>
              <a:t>関係団体に繋がりがなく、情報共有や有効活用がなされていない</a:t>
            </a:r>
            <a:r>
              <a:rPr kumimoji="1" lang="en-US" altLang="ja-JP" dirty="0" smtClean="0"/>
              <a:t>』</a:t>
            </a:r>
            <a:r>
              <a:rPr kumimoji="1" lang="ja-JP" altLang="en-US" dirty="0" smtClean="0"/>
              <a:t>としました。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6</a:t>
            </a:fld>
            <a:endParaRPr kumimoji="1" lang="ja-JP" altLang="en-US"/>
          </a:p>
        </p:txBody>
      </p:sp>
    </p:spTree>
    <p:extLst>
      <p:ext uri="{BB962C8B-B14F-4D97-AF65-F5344CB8AC3E}">
        <p14:creationId xmlns:p14="http://schemas.microsoft.com/office/powerpoint/2010/main" val="2153524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続いて表④をご覧ください。こちらは町が実施している「こころの相談件数」の男女別の内訳です。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青で囲まれた箇所に注目してください。</a:t>
            </a:r>
            <a:r>
              <a:rPr kumimoji="1" lang="en-US" altLang="ja-JP" dirty="0" smtClean="0"/>
              <a:t>2010</a:t>
            </a:r>
            <a:r>
              <a:rPr kumimoji="1" lang="ja-JP" altLang="en-US" dirty="0" smtClean="0"/>
              <a:t>年と</a:t>
            </a:r>
            <a:r>
              <a:rPr kumimoji="1" lang="en-US" altLang="ja-JP" dirty="0" smtClean="0"/>
              <a:t>2011</a:t>
            </a:r>
            <a:r>
              <a:rPr kumimoji="1" lang="ja-JP" altLang="en-US" dirty="0" smtClean="0"/>
              <a:t>年の男性の相談件数が</a:t>
            </a:r>
            <a:r>
              <a:rPr kumimoji="1" lang="en-US" altLang="ja-JP" dirty="0" smtClean="0"/>
              <a:t>1</a:t>
            </a:r>
            <a:r>
              <a:rPr kumimoji="1" lang="ja-JP" altLang="en-US" dirty="0" smtClean="0"/>
              <a:t>～</a:t>
            </a:r>
            <a:r>
              <a:rPr kumimoji="1" lang="en-US" altLang="ja-JP" dirty="0" smtClean="0"/>
              <a:t>2</a:t>
            </a:r>
            <a:r>
              <a:rPr kumimoji="1" lang="ja-JP" altLang="en-US" dirty="0" smtClean="0"/>
              <a:t>人と女性に比べ非常に少なかったことが分かります。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7</a:t>
            </a:fld>
            <a:endParaRPr kumimoji="1" lang="ja-JP" altLang="en-US"/>
          </a:p>
        </p:txBody>
      </p:sp>
    </p:spTree>
    <p:extLst>
      <p:ext uri="{BB962C8B-B14F-4D97-AF65-F5344CB8AC3E}">
        <p14:creationId xmlns:p14="http://schemas.microsoft.com/office/powerpoint/2010/main" val="2879812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続いて表⑤をご覧ください。こちらは自損行為による救急搬送時の男女別程度別の状況を表したものになります。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女性に比べ、男性は自損行為に至った時、死亡又は重症の割合が高いことが見て取れます。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以上のことから、３つ目の課題として、</a:t>
            </a:r>
            <a:r>
              <a:rPr kumimoji="1" lang="en-US" altLang="ja-JP" dirty="0" smtClean="0"/>
              <a:t>『</a:t>
            </a:r>
            <a:r>
              <a:rPr kumimoji="1" lang="ja-JP" altLang="en-US" dirty="0" smtClean="0"/>
              <a:t>男性は悩みを相談する人が少なく、自傷行為に至った際、重度化傾向にある</a:t>
            </a:r>
            <a:r>
              <a:rPr kumimoji="1" lang="en-US" altLang="ja-JP" dirty="0" smtClean="0"/>
              <a:t>』</a:t>
            </a:r>
            <a:r>
              <a:rPr kumimoji="1" lang="ja-JP" altLang="en-US" dirty="0" smtClean="0"/>
              <a:t>としました。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8</a:t>
            </a:fld>
            <a:endParaRPr kumimoji="1" lang="ja-JP" altLang="en-US"/>
          </a:p>
        </p:txBody>
      </p:sp>
    </p:spTree>
    <p:extLst>
      <p:ext uri="{BB962C8B-B14F-4D97-AF65-F5344CB8AC3E}">
        <p14:creationId xmlns:p14="http://schemas.microsoft.com/office/powerpoint/2010/main" val="1924668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３つの課題に対して、①ゲートキーパー推進、②ネットワーク構築・活用、③情報提供・相談窓口充実、といった３つのプログラムにより対策を講じていくことになりました。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9</a:t>
            </a:fld>
            <a:endParaRPr kumimoji="1" lang="ja-JP" altLang="en-US"/>
          </a:p>
        </p:txBody>
      </p:sp>
    </p:spTree>
    <p:extLst>
      <p:ext uri="{BB962C8B-B14F-4D97-AF65-F5344CB8AC3E}">
        <p14:creationId xmlns:p14="http://schemas.microsoft.com/office/powerpoint/2010/main" val="1376494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7" name="Date Placeholder 6"/>
          <p:cNvSpPr>
            <a:spLocks noGrp="1"/>
          </p:cNvSpPr>
          <p:nvPr>
            <p:ph type="dt" sz="half" idx="10"/>
          </p:nvPr>
        </p:nvSpPr>
        <p:spPr/>
        <p:txBody>
          <a:bodyPr/>
          <a:lstStyle/>
          <a:p>
            <a:fld id="{32054FBB-1C32-4C41-A7CE-96B4CDDD9138}" type="datetime1">
              <a:rPr kumimoji="1" lang="ja-JP" altLang="en-US" smtClean="0"/>
              <a:t>2016/8/4</a:t>
            </a:fld>
            <a:endParaRPr kumimoji="1" lang="ja-JP" altLang="en-US"/>
          </a:p>
        </p:txBody>
      </p:sp>
      <p:sp>
        <p:nvSpPr>
          <p:cNvPr id="8" name="Slide Number Placeholder 7"/>
          <p:cNvSpPr>
            <a:spLocks noGrp="1"/>
          </p:cNvSpPr>
          <p:nvPr>
            <p:ph type="sldNum" sz="quarter" idx="11"/>
          </p:nvPr>
        </p:nvSpPr>
        <p:spPr/>
        <p:txBody>
          <a:bodyPr/>
          <a:lstStyle/>
          <a:p>
            <a:fld id="{D2D8002D-B5B0-4BAC-B1F6-782DDCCE6D9C}" type="slidenum">
              <a:rPr kumimoji="1" lang="ja-JP" altLang="en-US" smtClean="0"/>
              <a:t>‹#›</a:t>
            </a:fld>
            <a:endParaRPr kumimoji="1" lang="ja-JP" altLang="en-US"/>
          </a:p>
        </p:txBody>
      </p:sp>
      <p:sp>
        <p:nvSpPr>
          <p:cNvPr id="9" name="Footer Placeholder 8"/>
          <p:cNvSpPr>
            <a:spLocks noGrp="1"/>
          </p:cNvSpPr>
          <p:nvPr>
            <p:ph type="ftr" sz="quarter" idx="12"/>
          </p:nvPr>
        </p:nvSpPr>
        <p:spPr/>
        <p:txBody>
          <a:bodyPr/>
          <a:lstStyle/>
          <a:p>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689042AA-5703-4592-816E-2F0A67AC5E4A}" type="datetime1">
              <a:rPr kumimoji="1" lang="ja-JP" altLang="en-US" smtClean="0"/>
              <a:t>2016/8/4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7A66FB48-0210-482A-83F7-689CDCC3B412}" type="datetime1">
              <a:rPr kumimoji="1" lang="ja-JP" altLang="en-US" smtClean="0"/>
              <a:t>2016/8/4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10"/>
          </p:nvPr>
        </p:nvSpPr>
        <p:spPr/>
        <p:txBody>
          <a:bodyPr/>
          <a:lstStyle/>
          <a:p>
            <a:fld id="{5619589E-A33D-421B-99F4-99AE83A764AB}" type="datetime1">
              <a:rPr kumimoji="1" lang="ja-JP" altLang="en-US" smtClean="0"/>
              <a:t>2016/8/4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D913880-5A71-45D8-981B-D925095638AE}" type="datetime1">
              <a:rPr kumimoji="1" lang="ja-JP" altLang="en-US" smtClean="0"/>
              <a:t>2016/8/4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5" name="Date Placeholder 4"/>
          <p:cNvSpPr>
            <a:spLocks noGrp="1"/>
          </p:cNvSpPr>
          <p:nvPr>
            <p:ph type="dt" sz="half" idx="10"/>
          </p:nvPr>
        </p:nvSpPr>
        <p:spPr/>
        <p:txBody>
          <a:bodyPr/>
          <a:lstStyle/>
          <a:p>
            <a:fld id="{B0C8BA0E-A3DA-45C8-A946-3AB99AFC26D7}" type="datetime1">
              <a:rPr kumimoji="1" lang="ja-JP" altLang="en-US" smtClean="0"/>
              <a:t>2016/8/4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9" name="Content Placeholder 8"/>
          <p:cNvSpPr>
            <a:spLocks noGrp="1"/>
          </p:cNvSpPr>
          <p:nvPr>
            <p:ph sz="quarter" idx="13"/>
          </p:nvPr>
        </p:nvSpPr>
        <p:spPr>
          <a:xfrm>
            <a:off x="365760" y="1600200"/>
            <a:ext cx="4041648" cy="452628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4C92A947-137A-4447-AC8E-9C06CEC5410C}" type="datetime1">
              <a:rPr kumimoji="1" lang="ja-JP" altLang="en-US" smtClean="0"/>
              <a:t>2016/8/4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11" name="Content Placeholder 10"/>
          <p:cNvSpPr>
            <a:spLocks noGrp="1"/>
          </p:cNvSpPr>
          <p:nvPr>
            <p:ph sz="quarter" idx="13"/>
          </p:nvPr>
        </p:nvSpPr>
        <p:spPr>
          <a:xfrm>
            <a:off x="457200" y="2212848"/>
            <a:ext cx="4041648" cy="391363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4CDA860-0696-4358-9D74-550E55C938A1}" type="datetime1">
              <a:rPr kumimoji="1" lang="ja-JP" altLang="en-US" smtClean="0"/>
              <a:t>2016/8/4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B525-7D40-4349-BFDB-C054BE8EDFD1}" type="datetime1">
              <a:rPr kumimoji="1" lang="ja-JP" altLang="en-US" smtClean="0"/>
              <a:t>2016/8/4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C302C1F-6056-4575-A974-528206B05759}" type="datetime1">
              <a:rPr kumimoji="1" lang="ja-JP" altLang="en-US" smtClean="0"/>
              <a:t>2016/8/4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7B70BA3-6050-496F-89A7-AFD36D02584A}" type="datetime1">
              <a:rPr kumimoji="1" lang="ja-JP" altLang="en-US" smtClean="0"/>
              <a:t>2016/8/4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C123C31-D755-48F1-AD75-8CA297B1C453}" type="datetime1">
              <a:rPr kumimoji="1" lang="ja-JP" altLang="en-US" smtClean="0"/>
              <a:t>2016/8/4</a:t>
            </a:fld>
            <a:endParaRPr kumimoji="1" lang="ja-JP" alt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kumimoji="1" lang="ja-JP" alt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2D8002D-B5B0-4BAC-B1F6-782DDCCE6D9C}" type="slidenum">
              <a:rPr kumimoji="1" lang="ja-JP" altLang="en-US" smtClean="0"/>
              <a:t>‹#›</a:t>
            </a:fld>
            <a:endParaRPr kumimoji="1" lang="ja-JP" alt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ftr="0" dt="0"/>
  <p:txStyles>
    <p:title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4" name="タイトル 3"/>
          <p:cNvSpPr>
            <a:spLocks noGrp="1"/>
          </p:cNvSpPr>
          <p:nvPr>
            <p:ph type="ctrTitle"/>
          </p:nvPr>
        </p:nvSpPr>
        <p:spPr>
          <a:xfrm>
            <a:off x="703698" y="1700808"/>
            <a:ext cx="7772400" cy="1029808"/>
          </a:xfrm>
          <a:noFill/>
        </p:spPr>
        <p:txBody>
          <a:bodyPr>
            <a:noAutofit/>
          </a:bodyPr>
          <a:lstStyle/>
          <a:p>
            <a:r>
              <a:rPr lang="ja-JP" altLang="en-US" sz="6600" dirty="0" smtClean="0">
                <a:solidFill>
                  <a:schemeClr val="tx1"/>
                </a:solidFill>
                <a:effectLst>
                  <a:innerShdw blurRad="63500" dist="50800" dir="13500000">
                    <a:schemeClr val="bg1">
                      <a:lumMod val="75000"/>
                      <a:alpha val="50000"/>
                    </a:schemeClr>
                  </a:innerShdw>
                </a:effectLst>
              </a:rPr>
              <a:t>自殺</a:t>
            </a:r>
            <a:r>
              <a:rPr lang="ja-JP" altLang="en-US" sz="6600" dirty="0">
                <a:solidFill>
                  <a:schemeClr val="tx1"/>
                </a:solidFill>
                <a:effectLst>
                  <a:innerShdw blurRad="63500" dist="50800" dir="13500000">
                    <a:schemeClr val="bg1">
                      <a:lumMod val="75000"/>
                      <a:alpha val="50000"/>
                    </a:schemeClr>
                  </a:innerShdw>
                </a:effectLst>
              </a:rPr>
              <a:t>予防</a:t>
            </a:r>
            <a:r>
              <a:rPr kumimoji="1" lang="ja-JP" altLang="en-US" sz="6600" dirty="0" smtClean="0">
                <a:solidFill>
                  <a:schemeClr val="tx1"/>
                </a:solidFill>
                <a:effectLst>
                  <a:innerShdw blurRad="63500" dist="50800" dir="13500000">
                    <a:schemeClr val="bg1">
                      <a:lumMod val="75000"/>
                      <a:alpha val="50000"/>
                    </a:schemeClr>
                  </a:innerShdw>
                </a:effectLst>
              </a:rPr>
              <a:t>対策委員会</a:t>
            </a:r>
            <a:endParaRPr kumimoji="1" lang="ja-JP" altLang="en-US" sz="6600" dirty="0">
              <a:solidFill>
                <a:schemeClr val="tx1"/>
              </a:solidFill>
              <a:effectLst>
                <a:innerShdw blurRad="63500" dist="50800" dir="13500000">
                  <a:schemeClr val="bg1">
                    <a:lumMod val="75000"/>
                    <a:alpha val="50000"/>
                  </a:schemeClr>
                </a:innerShdw>
              </a:effectLst>
            </a:endParaRPr>
          </a:p>
        </p:txBody>
      </p:sp>
      <p:sp>
        <p:nvSpPr>
          <p:cNvPr id="5" name="サブタイトル 4"/>
          <p:cNvSpPr>
            <a:spLocks noGrp="1"/>
          </p:cNvSpPr>
          <p:nvPr>
            <p:ph type="subTitle" idx="1"/>
          </p:nvPr>
        </p:nvSpPr>
        <p:spPr>
          <a:xfrm>
            <a:off x="2267744" y="3886200"/>
            <a:ext cx="5504656" cy="1752600"/>
          </a:xfrm>
        </p:spPr>
        <p:txBody>
          <a:bodyPr>
            <a:normAutofit lnSpcReduction="10000"/>
          </a:bodyPr>
          <a:lstStyle/>
          <a:p>
            <a:pPr algn="l"/>
            <a:r>
              <a:rPr kumimoji="1" lang="ja-JP" altLang="en-US" dirty="0" smtClean="0">
                <a:solidFill>
                  <a:schemeClr val="tx1"/>
                </a:solidFill>
              </a:rPr>
              <a:t>発表日</a:t>
            </a:r>
            <a:r>
              <a:rPr kumimoji="1" lang="ja-JP" altLang="en-US" dirty="0" smtClean="0"/>
              <a:t>　</a:t>
            </a:r>
            <a:r>
              <a:rPr lang="en-US" altLang="ja-JP" dirty="0" smtClean="0">
                <a:solidFill>
                  <a:schemeClr val="tx1"/>
                </a:solidFill>
              </a:rPr>
              <a:t>2016</a:t>
            </a:r>
            <a:r>
              <a:rPr lang="ja-JP" altLang="en-US" dirty="0" smtClean="0">
                <a:solidFill>
                  <a:schemeClr val="tx1"/>
                </a:solidFill>
              </a:rPr>
              <a:t>年</a:t>
            </a:r>
            <a:r>
              <a:rPr lang="en-US" altLang="ja-JP" dirty="0" smtClean="0">
                <a:solidFill>
                  <a:schemeClr val="tx1"/>
                </a:solidFill>
              </a:rPr>
              <a:t>8</a:t>
            </a:r>
            <a:r>
              <a:rPr lang="ja-JP" altLang="en-US" dirty="0" smtClean="0">
                <a:solidFill>
                  <a:schemeClr val="tx1"/>
                </a:solidFill>
              </a:rPr>
              <a:t>月</a:t>
            </a:r>
            <a:r>
              <a:rPr lang="en-US" altLang="ja-JP" dirty="0">
                <a:solidFill>
                  <a:schemeClr val="tx1"/>
                </a:solidFill>
              </a:rPr>
              <a:t>7</a:t>
            </a:r>
            <a:r>
              <a:rPr lang="ja-JP" altLang="en-US" dirty="0" smtClean="0">
                <a:solidFill>
                  <a:schemeClr val="tx1"/>
                </a:solidFill>
              </a:rPr>
              <a:t>日</a:t>
            </a:r>
            <a:endParaRPr lang="en-US" altLang="ja-JP" dirty="0" smtClean="0">
              <a:solidFill>
                <a:schemeClr val="tx1"/>
              </a:solidFill>
            </a:endParaRPr>
          </a:p>
          <a:p>
            <a:pPr algn="l"/>
            <a:r>
              <a:rPr kumimoji="1" lang="ja-JP" altLang="en-US" dirty="0" smtClean="0">
                <a:solidFill>
                  <a:schemeClr val="tx1"/>
                </a:solidFill>
              </a:rPr>
              <a:t>発表者　自殺予防対策委員会　委員長</a:t>
            </a:r>
            <a:endParaRPr kumimoji="1" lang="en-US" altLang="ja-JP" dirty="0" smtClean="0">
              <a:solidFill>
                <a:schemeClr val="tx1"/>
              </a:solidFill>
            </a:endParaRPr>
          </a:p>
          <a:p>
            <a:pPr algn="l"/>
            <a:r>
              <a:rPr lang="ja-JP" altLang="en-US" dirty="0">
                <a:solidFill>
                  <a:schemeClr val="tx1"/>
                </a:solidFill>
              </a:rPr>
              <a:t>　</a:t>
            </a:r>
            <a:r>
              <a:rPr lang="ja-JP" altLang="en-US" dirty="0" smtClean="0">
                <a:solidFill>
                  <a:schemeClr val="tx1"/>
                </a:solidFill>
              </a:rPr>
              <a:t>　　　信州大学医学部　准教授</a:t>
            </a:r>
            <a:endParaRPr kumimoji="1" lang="en-US" altLang="ja-JP" dirty="0" smtClean="0">
              <a:solidFill>
                <a:schemeClr val="tx1"/>
              </a:solidFill>
            </a:endParaRPr>
          </a:p>
          <a:p>
            <a:pPr algn="l"/>
            <a:r>
              <a:rPr lang="ja-JP" altLang="en-US" dirty="0" smtClean="0">
                <a:solidFill>
                  <a:schemeClr val="tx1"/>
                </a:solidFill>
              </a:rPr>
              <a:t>　　　　塚原　照臣</a:t>
            </a:r>
            <a:endParaRPr kumimoji="1" lang="ja-JP" altLang="en-US" dirty="0">
              <a:solidFill>
                <a:schemeClr val="tx1"/>
              </a:solidFill>
            </a:endParaRPr>
          </a:p>
        </p:txBody>
      </p:sp>
      <p:sp>
        <p:nvSpPr>
          <p:cNvPr id="7" name="タイトル 3"/>
          <p:cNvSpPr txBox="1">
            <a:spLocks/>
          </p:cNvSpPr>
          <p:nvPr/>
        </p:nvSpPr>
        <p:spPr>
          <a:xfrm>
            <a:off x="735151" y="1052736"/>
            <a:ext cx="7772400" cy="7350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t>箕輪町セーフコミュニティ推進協議会</a:t>
            </a:r>
          </a:p>
        </p:txBody>
      </p:sp>
    </p:spTree>
    <p:extLst>
      <p:ext uri="{BB962C8B-B14F-4D97-AF65-F5344CB8AC3E}">
        <p14:creationId xmlns:p14="http://schemas.microsoft.com/office/powerpoint/2010/main" val="3538473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692696"/>
          </a:xfrm>
        </p:spPr>
        <p:txBody>
          <a:bodyPr/>
          <a:lstStyle/>
          <a:p>
            <a:r>
              <a:rPr lang="ja-JP" altLang="en-US" sz="4000" dirty="0">
                <a:solidFill>
                  <a:schemeClr val="tx1"/>
                </a:solidFill>
                <a:effectLst/>
              </a:rPr>
              <a:t>課題</a:t>
            </a:r>
            <a:r>
              <a:rPr lang="ja-JP" altLang="en-US" sz="4000" dirty="0" smtClean="0">
                <a:solidFill>
                  <a:schemeClr val="tx1"/>
                </a:solidFill>
                <a:effectLst/>
              </a:rPr>
              <a:t>と対策（レベル別）</a:t>
            </a:r>
            <a:endParaRPr kumimoji="1" lang="ja-JP" altLang="en-US" sz="4000" dirty="0">
              <a:solidFill>
                <a:schemeClr val="tx1"/>
              </a:solidFill>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047370477"/>
              </p:ext>
            </p:extLst>
          </p:nvPr>
        </p:nvGraphicFramePr>
        <p:xfrm>
          <a:off x="134388" y="548680"/>
          <a:ext cx="8856978" cy="5962848"/>
        </p:xfrm>
        <a:graphic>
          <a:graphicData uri="http://schemas.openxmlformats.org/drawingml/2006/table">
            <a:tbl>
              <a:tblPr firstRow="1" bandRow="1">
                <a:tableStyleId>{7DF18680-E054-41AD-8BC1-D1AEF772440D}</a:tableStyleId>
              </a:tblPr>
              <a:tblGrid>
                <a:gridCol w="1476163"/>
                <a:gridCol w="1476163"/>
                <a:gridCol w="1476163"/>
                <a:gridCol w="1476163"/>
                <a:gridCol w="1476163"/>
                <a:gridCol w="1476163"/>
              </a:tblGrid>
              <a:tr h="289962">
                <a:tc rowSpan="2">
                  <a:txBody>
                    <a:bodyPr/>
                    <a:lstStyle/>
                    <a:p>
                      <a:pPr algn="ctr"/>
                      <a:r>
                        <a:rPr kumimoji="1" lang="ja-JP" altLang="en-US" sz="2400" b="0" dirty="0" smtClean="0">
                          <a:latin typeface="HGPｺﾞｼｯｸE" panose="020B0900000000000000" pitchFamily="50" charset="-128"/>
                          <a:ea typeface="HGPｺﾞｼｯｸE" panose="020B0900000000000000" pitchFamily="50" charset="-128"/>
                        </a:rPr>
                        <a:t>課題</a:t>
                      </a:r>
                      <a:endParaRPr kumimoji="1" lang="ja-JP" altLang="en-US" sz="2400" b="0" dirty="0">
                        <a:latin typeface="HGPｺﾞｼｯｸE" panose="020B0900000000000000" pitchFamily="50" charset="-128"/>
                        <a:ea typeface="HGPｺﾞｼｯｸE" panose="020B0900000000000000" pitchFamily="50" charset="-128"/>
                      </a:endParaRPr>
                    </a:p>
                  </a:txBody>
                  <a:tcPr anchor="ctr">
                    <a:solidFill>
                      <a:srgbClr val="669900"/>
                    </a:solidFill>
                  </a:tcPr>
                </a:tc>
                <a:tc gridSpan="5">
                  <a:txBody>
                    <a:bodyPr/>
                    <a:lstStyle/>
                    <a:p>
                      <a:pPr algn="ctr"/>
                      <a:r>
                        <a:rPr kumimoji="1" lang="ja-JP" altLang="en-US" sz="2000" b="0" dirty="0" smtClean="0">
                          <a:latin typeface="HGPｺﾞｼｯｸE" panose="020B0900000000000000" pitchFamily="50" charset="-128"/>
                          <a:ea typeface="HGPｺﾞｼｯｸE" panose="020B0900000000000000" pitchFamily="50" charset="-128"/>
                        </a:rPr>
                        <a:t>対　　策</a:t>
                      </a:r>
                      <a:endParaRPr kumimoji="1" lang="ja-JP" altLang="en-US" sz="2000" b="0" dirty="0">
                        <a:latin typeface="HGPｺﾞｼｯｸE" panose="020B0900000000000000" pitchFamily="50" charset="-128"/>
                        <a:ea typeface="HGPｺﾞｼｯｸE" panose="020B0900000000000000" pitchFamily="50" charset="-128"/>
                      </a:endParaRPr>
                    </a:p>
                  </a:txBody>
                  <a:tcPr>
                    <a:solidFill>
                      <a:srgbClr val="669900"/>
                    </a:solidFill>
                  </a:tcPr>
                </a:tc>
                <a:tc hMerge="1">
                  <a:txBody>
                    <a:bodyPr/>
                    <a:lstStyle/>
                    <a:p>
                      <a:pPr algn="ctr"/>
                      <a:endParaRPr kumimoji="1" lang="ja-JP" altLang="en-US" sz="2000" b="0" dirty="0">
                        <a:latin typeface="HGPｺﾞｼｯｸE" panose="020B0900000000000000" pitchFamily="50" charset="-128"/>
                        <a:ea typeface="HGPｺﾞｼｯｸE" panose="020B0900000000000000" pitchFamily="50" charset="-128"/>
                      </a:endParaRPr>
                    </a:p>
                  </a:txBody>
                  <a:tcPr>
                    <a:solidFill>
                      <a:srgbClr val="669900"/>
                    </a:solidFill>
                  </a:tcPr>
                </a:tc>
                <a:tc hMerge="1">
                  <a:txBody>
                    <a:bodyPr/>
                    <a:lstStyle/>
                    <a:p>
                      <a:endParaRPr kumimoji="1" lang="ja-JP" altLang="en-US" sz="2800" dirty="0">
                        <a:latin typeface="HGPｺﾞｼｯｸE" panose="020B0900000000000000" pitchFamily="50" charset="-128"/>
                        <a:ea typeface="HGPｺﾞｼｯｸE" panose="020B0900000000000000" pitchFamily="50" charset="-128"/>
                      </a:endParaRPr>
                    </a:p>
                  </a:txBody>
                  <a:tcPr>
                    <a:solidFill>
                      <a:srgbClr val="7BAA26"/>
                    </a:solidFill>
                  </a:tcPr>
                </a:tc>
                <a:tc hMerge="1">
                  <a:txBody>
                    <a:bodyPr/>
                    <a:lstStyle/>
                    <a:p>
                      <a:endParaRPr kumimoji="1" lang="ja-JP" altLang="en-US" sz="2800" dirty="0">
                        <a:latin typeface="HGPｺﾞｼｯｸE" panose="020B0900000000000000" pitchFamily="50" charset="-128"/>
                        <a:ea typeface="HGPｺﾞｼｯｸE" panose="020B0900000000000000" pitchFamily="50" charset="-128"/>
                      </a:endParaRPr>
                    </a:p>
                  </a:txBody>
                  <a:tcPr>
                    <a:solidFill>
                      <a:srgbClr val="7BAA26"/>
                    </a:solidFill>
                  </a:tcPr>
                </a:tc>
                <a:tc hMerge="1">
                  <a:txBody>
                    <a:bodyPr/>
                    <a:lstStyle/>
                    <a:p>
                      <a:endParaRPr kumimoji="1" lang="ja-JP" altLang="en-US" sz="2800" dirty="0">
                        <a:latin typeface="HGPｺﾞｼｯｸE" panose="020B0900000000000000" pitchFamily="50" charset="-128"/>
                        <a:ea typeface="HGPｺﾞｼｯｸE" panose="020B0900000000000000" pitchFamily="50" charset="-128"/>
                      </a:endParaRPr>
                    </a:p>
                  </a:txBody>
                  <a:tcPr>
                    <a:solidFill>
                      <a:srgbClr val="7BAA26"/>
                    </a:solidFill>
                  </a:tcPr>
                </a:tc>
              </a:tr>
              <a:tr h="181754">
                <a:tc vMerge="1">
                  <a:txBody>
                    <a:bodyPr/>
                    <a:lstStyle/>
                    <a:p>
                      <a:endParaRPr kumimoji="1" lang="ja-JP" altLang="en-US" dirty="0"/>
                    </a:p>
                  </a:txBody>
                  <a:tcPr/>
                </a:tc>
                <a:tc>
                  <a:txBody>
                    <a:bodyPr/>
                    <a:lstStyle/>
                    <a:p>
                      <a:pPr algn="ctr"/>
                      <a:r>
                        <a:rPr kumimoji="1" lang="ja-JP" altLang="en-US" sz="1800" b="0" dirty="0" smtClean="0">
                          <a:solidFill>
                            <a:schemeClr val="bg1"/>
                          </a:solidFill>
                          <a:latin typeface="HGPｺﾞｼｯｸE" panose="020B0900000000000000" pitchFamily="50" charset="-128"/>
                          <a:ea typeface="HGPｺﾞｼｯｸE" panose="020B0900000000000000" pitchFamily="50" charset="-128"/>
                        </a:rPr>
                        <a:t>方向性</a:t>
                      </a:r>
                      <a:endParaRPr kumimoji="1" lang="ja-JP" altLang="en-US" sz="1800" b="0" dirty="0">
                        <a:solidFill>
                          <a:schemeClr val="bg1"/>
                        </a:solidFill>
                        <a:latin typeface="HGPｺﾞｼｯｸE" panose="020B0900000000000000" pitchFamily="50" charset="-128"/>
                        <a:ea typeface="HGPｺﾞｼｯｸE" panose="020B0900000000000000" pitchFamily="50" charset="-128"/>
                      </a:endParaRPr>
                    </a:p>
                  </a:txBody>
                  <a:tcPr>
                    <a:solidFill>
                      <a:srgbClr val="669900"/>
                    </a:solidFill>
                  </a:tcPr>
                </a:tc>
                <a:tc>
                  <a:txBody>
                    <a:bodyPr/>
                    <a:lstStyle/>
                    <a:p>
                      <a:pPr algn="ctr"/>
                      <a:r>
                        <a:rPr kumimoji="1" lang="ja-JP" altLang="en-US" sz="1800" b="0" dirty="0" smtClean="0">
                          <a:solidFill>
                            <a:schemeClr val="bg1"/>
                          </a:solidFill>
                          <a:latin typeface="HGPｺﾞｼｯｸE" panose="020B0900000000000000" pitchFamily="50" charset="-128"/>
                          <a:ea typeface="HGPｺﾞｼｯｸE" panose="020B0900000000000000" pitchFamily="50" charset="-128"/>
                        </a:rPr>
                        <a:t>国レベル</a:t>
                      </a:r>
                      <a:endParaRPr kumimoji="1" lang="ja-JP" altLang="en-US" sz="1800" b="0" dirty="0">
                        <a:solidFill>
                          <a:schemeClr val="bg1"/>
                        </a:solidFill>
                        <a:latin typeface="HGPｺﾞｼｯｸE" panose="020B0900000000000000" pitchFamily="50" charset="-128"/>
                        <a:ea typeface="HGPｺﾞｼｯｸE" panose="020B0900000000000000" pitchFamily="50" charset="-128"/>
                      </a:endParaRPr>
                    </a:p>
                  </a:txBody>
                  <a:tcPr>
                    <a:solidFill>
                      <a:srgbClr val="669900"/>
                    </a:solidFill>
                  </a:tcPr>
                </a:tc>
                <a:tc>
                  <a:txBody>
                    <a:bodyPr/>
                    <a:lstStyle/>
                    <a:p>
                      <a:pPr algn="ctr"/>
                      <a:r>
                        <a:rPr kumimoji="1" lang="ja-JP" altLang="en-US" sz="1800" b="0" dirty="0" smtClean="0">
                          <a:solidFill>
                            <a:schemeClr val="bg1"/>
                          </a:solidFill>
                          <a:latin typeface="HGPｺﾞｼｯｸE" panose="020B0900000000000000" pitchFamily="50" charset="-128"/>
                          <a:ea typeface="HGPｺﾞｼｯｸE" panose="020B0900000000000000" pitchFamily="50" charset="-128"/>
                        </a:rPr>
                        <a:t>県レベル</a:t>
                      </a:r>
                      <a:endParaRPr kumimoji="1" lang="ja-JP" altLang="en-US" sz="1800" b="0" dirty="0">
                        <a:solidFill>
                          <a:schemeClr val="bg1"/>
                        </a:solidFill>
                        <a:latin typeface="HGPｺﾞｼｯｸE" panose="020B0900000000000000" pitchFamily="50" charset="-128"/>
                        <a:ea typeface="HGPｺﾞｼｯｸE" panose="020B0900000000000000" pitchFamily="50" charset="-128"/>
                      </a:endParaRPr>
                    </a:p>
                  </a:txBody>
                  <a:tcPr>
                    <a:solidFill>
                      <a:srgbClr val="669900"/>
                    </a:solidFill>
                  </a:tcPr>
                </a:tc>
                <a:tc>
                  <a:txBody>
                    <a:bodyPr/>
                    <a:lstStyle/>
                    <a:p>
                      <a:pPr algn="ctr"/>
                      <a:r>
                        <a:rPr kumimoji="1" lang="ja-JP" altLang="en-US" sz="1800" b="0" dirty="0" smtClean="0">
                          <a:solidFill>
                            <a:schemeClr val="bg1"/>
                          </a:solidFill>
                          <a:latin typeface="HGPｺﾞｼｯｸE" panose="020B0900000000000000" pitchFamily="50" charset="-128"/>
                          <a:ea typeface="HGPｺﾞｼｯｸE" panose="020B0900000000000000" pitchFamily="50" charset="-128"/>
                        </a:rPr>
                        <a:t>町レベル</a:t>
                      </a:r>
                      <a:endParaRPr kumimoji="1" lang="ja-JP" altLang="en-US" sz="1800" b="0" dirty="0">
                        <a:solidFill>
                          <a:schemeClr val="bg1"/>
                        </a:solidFill>
                        <a:latin typeface="HGPｺﾞｼｯｸE" panose="020B0900000000000000" pitchFamily="50" charset="-128"/>
                        <a:ea typeface="HGPｺﾞｼｯｸE" panose="020B0900000000000000" pitchFamily="50" charset="-128"/>
                      </a:endParaRPr>
                    </a:p>
                  </a:txBody>
                  <a:tcPr>
                    <a:solidFill>
                      <a:srgbClr val="669900"/>
                    </a:solidFill>
                  </a:tcPr>
                </a:tc>
                <a:tc>
                  <a:txBody>
                    <a:bodyPr/>
                    <a:lstStyle/>
                    <a:p>
                      <a:pPr algn="ctr"/>
                      <a:r>
                        <a:rPr kumimoji="1" lang="ja-JP" altLang="en-US" sz="1800" b="0" dirty="0" smtClean="0">
                          <a:solidFill>
                            <a:schemeClr val="bg1"/>
                          </a:solidFill>
                          <a:latin typeface="HGPｺﾞｼｯｸE" panose="020B0900000000000000" pitchFamily="50" charset="-128"/>
                          <a:ea typeface="HGPｺﾞｼｯｸE" panose="020B0900000000000000" pitchFamily="50" charset="-128"/>
                        </a:rPr>
                        <a:t>地域レベル</a:t>
                      </a:r>
                      <a:endParaRPr kumimoji="1" lang="ja-JP" altLang="en-US" sz="1800" b="0" dirty="0">
                        <a:solidFill>
                          <a:schemeClr val="bg1"/>
                        </a:solidFill>
                        <a:latin typeface="HGPｺﾞｼｯｸE" panose="020B0900000000000000" pitchFamily="50" charset="-128"/>
                        <a:ea typeface="HGPｺﾞｼｯｸE" panose="020B0900000000000000" pitchFamily="50" charset="-128"/>
                      </a:endParaRPr>
                    </a:p>
                  </a:txBody>
                  <a:tcPr anchor="ctr">
                    <a:solidFill>
                      <a:srgbClr val="669900"/>
                    </a:solidFill>
                  </a:tcPr>
                </a:tc>
              </a:tr>
              <a:tr h="567305">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HGPｺﾞｼｯｸE" panose="020B0900000000000000" pitchFamily="50" charset="-128"/>
                          <a:ea typeface="HGPｺﾞｼｯｸE" panose="020B0900000000000000" pitchFamily="50" charset="-128"/>
                        </a:rPr>
                        <a:t>自殺について正しく理解されていない</a:t>
                      </a:r>
                    </a:p>
                  </a:txBody>
                  <a:tcPr/>
                </a:tc>
                <a:tc>
                  <a:txBody>
                    <a:bodyPr/>
                    <a:lstStyle/>
                    <a:p>
                      <a:r>
                        <a:rPr kumimoji="1" lang="ja-JP" altLang="en-US" sz="1600" dirty="0" smtClean="0">
                          <a:solidFill>
                            <a:schemeClr val="tx1"/>
                          </a:solidFill>
                        </a:rPr>
                        <a:t>教育・啓発</a:t>
                      </a:r>
                      <a:endParaRPr kumimoji="1" lang="ja-JP" altLang="en-US"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自殺総合対策推進センター</a:t>
                      </a:r>
                    </a:p>
                    <a:p>
                      <a:endParaRPr kumimoji="1" lang="ja-JP" altLang="en-US" sz="14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信州保健医療総合計画</a:t>
                      </a:r>
                      <a:endParaRPr kumimoji="1" lang="en-US" altLang="ja-JP"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自殺対策推進センター</a:t>
                      </a:r>
                    </a:p>
                  </a:txBody>
                  <a:tcPr/>
                </a:tc>
                <a:tc>
                  <a:txBody>
                    <a:bodyPr/>
                    <a:lstStyle/>
                    <a:p>
                      <a:r>
                        <a:rPr kumimoji="1" lang="ja-JP" altLang="en-US" sz="1400" dirty="0" smtClean="0">
                          <a:solidFill>
                            <a:schemeClr val="tx1"/>
                          </a:solidFill>
                        </a:rPr>
                        <a:t>ゲートキーパー養成講座</a:t>
                      </a:r>
                      <a:endParaRPr kumimoji="1" lang="en-US" altLang="ja-JP"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健康増進計画</a:t>
                      </a:r>
                      <a:endParaRPr kumimoji="1" lang="en-US" altLang="ja-JP" sz="1400" dirty="0" smtClean="0">
                        <a:solidFill>
                          <a:schemeClr val="tx1"/>
                        </a:solidFill>
                      </a:endParaRPr>
                    </a:p>
                    <a:p>
                      <a:endParaRPr kumimoji="1" lang="en-US" altLang="ja-JP" sz="1400" dirty="0" smtClean="0">
                        <a:solidFill>
                          <a:schemeClr val="tx1"/>
                        </a:solidFill>
                      </a:endParaRPr>
                    </a:p>
                  </a:txBody>
                  <a:tcPr/>
                </a:tc>
                <a:tc>
                  <a:txBody>
                    <a:bodyPr/>
                    <a:lstStyle/>
                    <a:p>
                      <a:r>
                        <a:rPr kumimoji="1" lang="ja-JP" altLang="en-US" sz="1400" dirty="0" smtClean="0">
                          <a:solidFill>
                            <a:schemeClr val="tx1"/>
                          </a:solidFill>
                        </a:rPr>
                        <a:t>傾聴ボランティア等</a:t>
                      </a:r>
                      <a:endParaRPr kumimoji="1" lang="en-US" altLang="ja-JP" sz="1400" dirty="0" smtClean="0">
                        <a:solidFill>
                          <a:schemeClr val="tx1"/>
                        </a:solidFill>
                      </a:endParaRPr>
                    </a:p>
                    <a:p>
                      <a:endParaRPr kumimoji="1" lang="ja-JP" altLang="en-US" sz="1400" dirty="0">
                        <a:solidFill>
                          <a:schemeClr val="tx1"/>
                        </a:solidFill>
                      </a:endParaRPr>
                    </a:p>
                  </a:txBody>
                  <a:tcPr/>
                </a:tc>
              </a:tr>
              <a:tr h="335280">
                <a:tc vMerge="1">
                  <a:txBody>
                    <a:bodyPr/>
                    <a:lstStyle/>
                    <a:p>
                      <a:endParaRPr kumimoji="1" lang="ja-JP" altLang="en-US"/>
                    </a:p>
                  </a:txBody>
                  <a:tcPr/>
                </a:tc>
                <a:tc>
                  <a:txBody>
                    <a:bodyPr/>
                    <a:lstStyle/>
                    <a:p>
                      <a:r>
                        <a:rPr kumimoji="1" lang="ja-JP" altLang="en-US" sz="1600" dirty="0" smtClean="0">
                          <a:solidFill>
                            <a:schemeClr val="tx1"/>
                          </a:solidFill>
                        </a:rPr>
                        <a:t>規制</a:t>
                      </a:r>
                      <a:endParaRPr kumimoji="1" lang="ja-JP" altLang="en-US"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自殺対策基本法</a:t>
                      </a:r>
                      <a:endParaRPr kumimoji="1" lang="en-US" altLang="ja-JP" sz="1400" dirty="0" smtClean="0">
                        <a:solidFill>
                          <a:schemeClr val="tx1"/>
                        </a:solidFill>
                      </a:endParaRPr>
                    </a:p>
                  </a:txBody>
                  <a:tcPr/>
                </a:tc>
                <a:tc>
                  <a:txBody>
                    <a:bodyPr/>
                    <a:lstStyle/>
                    <a:p>
                      <a:endParaRPr kumimoji="1" lang="ja-JP" altLang="en-US" sz="1400" dirty="0">
                        <a:solidFill>
                          <a:schemeClr val="tx1"/>
                        </a:solidFill>
                      </a:endParaRPr>
                    </a:p>
                  </a:txBody>
                  <a:tcPr/>
                </a:tc>
                <a:tc>
                  <a:txBody>
                    <a:bodyPr/>
                    <a:lstStyle/>
                    <a:p>
                      <a:endParaRPr kumimoji="1" lang="en-US" altLang="ja-JP" sz="1400" dirty="0" smtClean="0">
                        <a:solidFill>
                          <a:schemeClr val="tx1"/>
                        </a:solidFill>
                      </a:endParaRPr>
                    </a:p>
                  </a:txBody>
                  <a:tcPr/>
                </a:tc>
                <a:tc>
                  <a:txBody>
                    <a:bodyPr/>
                    <a:lstStyle/>
                    <a:p>
                      <a:endParaRPr kumimoji="1" lang="ja-JP" altLang="en-US" sz="1400" dirty="0">
                        <a:solidFill>
                          <a:schemeClr val="tx1"/>
                        </a:solidFill>
                      </a:endParaRPr>
                    </a:p>
                  </a:txBody>
                  <a:tcPr/>
                </a:tc>
              </a:tr>
              <a:tr h="335280">
                <a:tc vMerge="1">
                  <a:txBody>
                    <a:bodyPr/>
                    <a:lstStyle/>
                    <a:p>
                      <a:endParaRPr kumimoji="1" lang="ja-JP" altLang="en-US"/>
                    </a:p>
                  </a:txBody>
                  <a:tcPr/>
                </a:tc>
                <a:tc>
                  <a:txBody>
                    <a:bodyPr/>
                    <a:lstStyle/>
                    <a:p>
                      <a:r>
                        <a:rPr kumimoji="1" lang="ja-JP" altLang="en-US" sz="1600" dirty="0" smtClean="0">
                          <a:solidFill>
                            <a:schemeClr val="tx1"/>
                          </a:solidFill>
                        </a:rPr>
                        <a:t>環境整備</a:t>
                      </a:r>
                      <a:endParaRPr kumimoji="1" lang="ja-JP" altLang="en-US"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solidFill>
                          <a:schemeClr val="tx1"/>
                        </a:solidFill>
                      </a:endParaRPr>
                    </a:p>
                  </a:txBody>
                  <a:tcPr/>
                </a:tc>
                <a:tc>
                  <a:txBody>
                    <a:bodyPr/>
                    <a:lstStyle/>
                    <a:p>
                      <a:endParaRPr kumimoji="1" lang="ja-JP" altLang="en-US" sz="1400" dirty="0">
                        <a:solidFill>
                          <a:schemeClr val="tx1"/>
                        </a:solidFill>
                      </a:endParaRPr>
                    </a:p>
                  </a:txBody>
                  <a:tcPr/>
                </a:tc>
              </a:tr>
              <a:tr h="530912">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HGPｺﾞｼｯｸE" panose="020B0900000000000000" pitchFamily="50" charset="-128"/>
                          <a:ea typeface="HGPｺﾞｼｯｸE" panose="020B0900000000000000" pitchFamily="50" charset="-128"/>
                        </a:rPr>
                        <a:t>関係団体に繋がりがないため、情報共有や有効利用がなされていない</a:t>
                      </a:r>
                      <a:endParaRPr kumimoji="1" lang="ja-JP" altLang="en-US" sz="1600" dirty="0">
                        <a:solidFill>
                          <a:schemeClr val="tx1"/>
                        </a:solidFill>
                      </a:endParaRPr>
                    </a:p>
                  </a:txBody>
                  <a:tcPr/>
                </a:tc>
                <a:tc>
                  <a:txBody>
                    <a:bodyPr/>
                    <a:lstStyle/>
                    <a:p>
                      <a:r>
                        <a:rPr kumimoji="1" lang="ja-JP" altLang="en-US" sz="1600" dirty="0" smtClean="0">
                          <a:solidFill>
                            <a:schemeClr val="tx1"/>
                          </a:solidFill>
                        </a:rPr>
                        <a:t>教育・啓発</a:t>
                      </a:r>
                      <a:endParaRPr kumimoji="1" lang="ja-JP" altLang="en-US"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自殺総合対策推進センター</a:t>
                      </a:r>
                    </a:p>
                    <a:p>
                      <a:endParaRPr kumimoji="1" lang="ja-JP" altLang="en-US" sz="14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信州保健医療総合計画</a:t>
                      </a:r>
                      <a:endParaRPr kumimoji="1" lang="en-US" altLang="ja-JP"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自殺対策推進センター</a:t>
                      </a:r>
                    </a:p>
                  </a:txBody>
                  <a:tcPr/>
                </a:tc>
                <a:tc>
                  <a:txBody>
                    <a:bodyPr/>
                    <a:lstStyle/>
                    <a:p>
                      <a:r>
                        <a:rPr kumimoji="1" lang="ja-JP" altLang="en-US" sz="1400" dirty="0" smtClean="0">
                          <a:solidFill>
                            <a:schemeClr val="tx1"/>
                          </a:solidFill>
                        </a:rPr>
                        <a:t>自殺予防対策連絡会</a:t>
                      </a:r>
                      <a:endParaRPr kumimoji="1" lang="en-US" altLang="ja-JP" sz="1400" dirty="0" smtClean="0">
                        <a:solidFill>
                          <a:schemeClr val="tx1"/>
                        </a:solidFill>
                      </a:endParaRPr>
                    </a:p>
                    <a:p>
                      <a:endParaRPr kumimoji="1" lang="ja-JP" altLang="en-US" sz="1400" dirty="0">
                        <a:solidFill>
                          <a:schemeClr val="tx1"/>
                        </a:solidFill>
                      </a:endParaRPr>
                    </a:p>
                  </a:txBody>
                  <a:tcPr/>
                </a:tc>
                <a:tc>
                  <a:txBody>
                    <a:bodyPr/>
                    <a:lstStyle/>
                    <a:p>
                      <a:endParaRPr kumimoji="1" lang="ja-JP" altLang="en-US" sz="1400" dirty="0">
                        <a:solidFill>
                          <a:schemeClr val="tx1"/>
                        </a:solidFill>
                      </a:endParaRPr>
                    </a:p>
                  </a:txBody>
                  <a:tcPr/>
                </a:tc>
              </a:tr>
              <a:tr h="315273">
                <a:tc vMerge="1">
                  <a:txBody>
                    <a:bodyPr/>
                    <a:lstStyle/>
                    <a:p>
                      <a:endParaRPr kumimoji="1" lang="ja-JP" altLang="en-US"/>
                    </a:p>
                  </a:txBody>
                  <a:tcPr/>
                </a:tc>
                <a:tc>
                  <a:txBody>
                    <a:bodyPr/>
                    <a:lstStyle/>
                    <a:p>
                      <a:r>
                        <a:rPr kumimoji="1" lang="ja-JP" altLang="en-US" sz="1600" dirty="0" smtClean="0">
                          <a:solidFill>
                            <a:schemeClr val="tx1"/>
                          </a:solidFill>
                        </a:rPr>
                        <a:t>規制</a:t>
                      </a:r>
                      <a:endParaRPr kumimoji="1" lang="ja-JP" altLang="en-US"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自殺対策基本法</a:t>
                      </a:r>
                      <a:endParaRPr kumimoji="1" lang="en-US" altLang="ja-JP" sz="1400" dirty="0" smtClean="0">
                        <a:solidFill>
                          <a:schemeClr val="tx1"/>
                        </a:solidFill>
                      </a:endParaRPr>
                    </a:p>
                  </a:txBody>
                  <a:tcPr/>
                </a:tc>
                <a:tc>
                  <a:txBody>
                    <a:bodyPr/>
                    <a:lstStyle/>
                    <a:p>
                      <a:endParaRPr kumimoji="1" lang="ja-JP" altLang="en-US" sz="1400" dirty="0">
                        <a:solidFill>
                          <a:schemeClr val="tx1"/>
                        </a:solidFill>
                      </a:endParaRPr>
                    </a:p>
                  </a:txBody>
                  <a:tcPr/>
                </a:tc>
                <a:tc>
                  <a:txBody>
                    <a:bodyPr/>
                    <a:lstStyle/>
                    <a:p>
                      <a:endParaRPr kumimoji="1" lang="ja-JP" altLang="en-US" sz="1400" dirty="0">
                        <a:solidFill>
                          <a:schemeClr val="tx1"/>
                        </a:solidFill>
                      </a:endParaRPr>
                    </a:p>
                  </a:txBody>
                  <a:tcPr/>
                </a:tc>
                <a:tc>
                  <a:txBody>
                    <a:bodyPr/>
                    <a:lstStyle/>
                    <a:p>
                      <a:endParaRPr kumimoji="1" lang="ja-JP" altLang="en-US" sz="1400" dirty="0">
                        <a:solidFill>
                          <a:schemeClr val="tx1"/>
                        </a:solidFill>
                      </a:endParaRPr>
                    </a:p>
                  </a:txBody>
                  <a:tcPr/>
                </a:tc>
              </a:tr>
              <a:tr h="374848">
                <a:tc vMerge="1">
                  <a:txBody>
                    <a:bodyPr/>
                    <a:lstStyle/>
                    <a:p>
                      <a:endParaRPr kumimoji="1" lang="ja-JP" altLang="en-US"/>
                    </a:p>
                  </a:txBody>
                  <a:tcPr/>
                </a:tc>
                <a:tc>
                  <a:txBody>
                    <a:bodyPr/>
                    <a:lstStyle/>
                    <a:p>
                      <a:r>
                        <a:rPr kumimoji="1" lang="ja-JP" altLang="en-US" sz="1600" dirty="0" smtClean="0">
                          <a:solidFill>
                            <a:schemeClr val="tx1"/>
                          </a:solidFill>
                        </a:rPr>
                        <a:t>環境整備</a:t>
                      </a:r>
                      <a:endParaRPr kumimoji="1" lang="ja-JP" altLang="en-US"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solidFill>
                          <a:schemeClr val="tx1"/>
                        </a:solidFill>
                      </a:endParaRPr>
                    </a:p>
                  </a:txBody>
                  <a:tcPr/>
                </a:tc>
                <a:tc>
                  <a:txBody>
                    <a:bodyPr/>
                    <a:lstStyle/>
                    <a:p>
                      <a:endParaRPr kumimoji="1" lang="ja-JP" altLang="en-US" sz="1400" dirty="0">
                        <a:solidFill>
                          <a:schemeClr val="tx1"/>
                        </a:solidFill>
                      </a:endParaRPr>
                    </a:p>
                  </a:txBody>
                  <a:tcPr/>
                </a:tc>
              </a:tr>
              <a:tr h="43688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HGPｺﾞｼｯｸE" panose="020B0900000000000000" pitchFamily="50" charset="-128"/>
                          <a:ea typeface="HGPｺﾞｼｯｸE" panose="020B0900000000000000" pitchFamily="50" charset="-128"/>
                        </a:rPr>
                        <a:t>男性は悩みを相談する人が少なく自傷行為の際、重度化傾向にある</a:t>
                      </a:r>
                    </a:p>
                  </a:txBody>
                  <a:tcPr/>
                </a:tc>
                <a:tc>
                  <a:txBody>
                    <a:bodyPr/>
                    <a:lstStyle/>
                    <a:p>
                      <a:r>
                        <a:rPr kumimoji="1" lang="ja-JP" altLang="en-US" sz="1600" dirty="0" smtClean="0">
                          <a:solidFill>
                            <a:schemeClr val="tx1"/>
                          </a:solidFill>
                        </a:rPr>
                        <a:t>教育・啓発</a:t>
                      </a:r>
                      <a:endParaRPr kumimoji="1" lang="ja-JP" altLang="en-US"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自殺総合対策推進センター</a:t>
                      </a:r>
                    </a:p>
                    <a:p>
                      <a:endParaRPr kumimoji="1" lang="ja-JP" altLang="en-US" sz="14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信州保健医療総合計画</a:t>
                      </a:r>
                      <a:endParaRPr kumimoji="1" lang="en-US" altLang="ja-JP"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自殺対策推進センター</a:t>
                      </a:r>
                    </a:p>
                  </a:txBody>
                  <a:tcPr/>
                </a:tc>
                <a:tc>
                  <a:txBody>
                    <a:bodyPr/>
                    <a:lstStyle/>
                    <a:p>
                      <a:r>
                        <a:rPr kumimoji="1" lang="ja-JP" altLang="en-US" sz="1400" dirty="0" smtClean="0">
                          <a:solidFill>
                            <a:schemeClr val="tx1"/>
                          </a:solidFill>
                        </a:rPr>
                        <a:t>心の健康づくり講演会</a:t>
                      </a:r>
                      <a:endParaRPr kumimoji="1" lang="en-US" altLang="ja-JP"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保健師等による相談業務</a:t>
                      </a:r>
                    </a:p>
                    <a:p>
                      <a:endParaRPr kumimoji="1" lang="ja-JP" altLang="en-US" sz="14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傾聴ボランティア等</a:t>
                      </a:r>
                      <a:endParaRPr kumimoji="1" lang="en-US" altLang="ja-JP"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solidFill>
                          <a:schemeClr val="tx1"/>
                        </a:solidFill>
                      </a:endParaRPr>
                    </a:p>
                  </a:txBody>
                  <a:tcPr/>
                </a:tc>
              </a:tr>
              <a:tr h="258631">
                <a:tc vMerge="1">
                  <a:txBody>
                    <a:bodyPr/>
                    <a:lstStyle/>
                    <a:p>
                      <a:endParaRPr kumimoji="1" lang="ja-JP" altLang="en-US"/>
                    </a:p>
                  </a:txBody>
                  <a:tcPr/>
                </a:tc>
                <a:tc>
                  <a:txBody>
                    <a:bodyPr/>
                    <a:lstStyle/>
                    <a:p>
                      <a:r>
                        <a:rPr kumimoji="1" lang="ja-JP" altLang="en-US" sz="1600" dirty="0" smtClean="0">
                          <a:solidFill>
                            <a:schemeClr val="tx1"/>
                          </a:solidFill>
                        </a:rPr>
                        <a:t>規制</a:t>
                      </a:r>
                      <a:endParaRPr kumimoji="1" lang="ja-JP" altLang="en-US"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自殺対策基本法</a:t>
                      </a:r>
                      <a:endParaRPr kumimoji="1" lang="en-US" altLang="ja-JP" sz="1400" dirty="0" smtClean="0">
                        <a:solidFill>
                          <a:schemeClr val="tx1"/>
                        </a:solidFill>
                      </a:endParaRPr>
                    </a:p>
                  </a:txBody>
                  <a:tcPr/>
                </a:tc>
                <a:tc>
                  <a:txBody>
                    <a:bodyPr/>
                    <a:lstStyle/>
                    <a:p>
                      <a:endParaRPr kumimoji="1" lang="ja-JP" altLang="en-US" sz="1400" dirty="0">
                        <a:solidFill>
                          <a:schemeClr val="tx1"/>
                        </a:solidFill>
                      </a:endParaRPr>
                    </a:p>
                  </a:txBody>
                  <a:tcPr/>
                </a:tc>
                <a:tc>
                  <a:txBody>
                    <a:bodyPr/>
                    <a:lstStyle/>
                    <a:p>
                      <a:endParaRPr kumimoji="1" lang="ja-JP" altLang="en-US" sz="1400" dirty="0">
                        <a:solidFill>
                          <a:schemeClr val="tx1"/>
                        </a:solidFill>
                      </a:endParaRPr>
                    </a:p>
                  </a:txBody>
                  <a:tcPr/>
                </a:tc>
                <a:tc>
                  <a:txBody>
                    <a:bodyPr/>
                    <a:lstStyle/>
                    <a:p>
                      <a:endParaRPr kumimoji="1" lang="ja-JP" altLang="en-US" sz="1400" dirty="0">
                        <a:solidFill>
                          <a:schemeClr val="tx1"/>
                        </a:solidFill>
                      </a:endParaRPr>
                    </a:p>
                  </a:txBody>
                  <a:tcPr/>
                </a:tc>
              </a:tr>
              <a:tr h="436880">
                <a:tc vMerge="1">
                  <a:txBody>
                    <a:bodyPr/>
                    <a:lstStyle/>
                    <a:p>
                      <a:endParaRPr kumimoji="1" lang="ja-JP" altLang="en-US"/>
                    </a:p>
                  </a:txBody>
                  <a:tcPr/>
                </a:tc>
                <a:tc>
                  <a:txBody>
                    <a:bodyPr/>
                    <a:lstStyle/>
                    <a:p>
                      <a:r>
                        <a:rPr kumimoji="1" lang="ja-JP" altLang="en-US" sz="1600" smtClean="0">
                          <a:solidFill>
                            <a:schemeClr val="tx1"/>
                          </a:solidFill>
                        </a:rPr>
                        <a:t>環境整備</a:t>
                      </a:r>
                      <a:endParaRPr kumimoji="1" lang="ja-JP" altLang="en-US"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smtClean="0">
                        <a:solidFill>
                          <a:schemeClr val="tx1"/>
                        </a:solidFill>
                      </a:endParaRPr>
                    </a:p>
                  </a:txBody>
                  <a:tcPr/>
                </a:tc>
                <a:tc>
                  <a:txBody>
                    <a:bodyPr/>
                    <a:lstStyle/>
                    <a:p>
                      <a:endParaRPr kumimoji="1" lang="ja-JP" altLang="en-US" sz="1400" dirty="0">
                        <a:solidFill>
                          <a:schemeClr val="tx1"/>
                        </a:solidFill>
                      </a:endParaRPr>
                    </a:p>
                  </a:txBody>
                  <a:tcPr/>
                </a:tc>
                <a:tc>
                  <a:txBody>
                    <a:bodyPr/>
                    <a:lstStyle/>
                    <a:p>
                      <a:endParaRPr kumimoji="1" lang="ja-JP" altLang="en-US" sz="1400" dirty="0">
                        <a:solidFill>
                          <a:schemeClr val="tx1"/>
                        </a:solidFill>
                      </a:endParaRPr>
                    </a:p>
                  </a:txBody>
                  <a:tcPr/>
                </a:tc>
              </a:tr>
            </a:tbl>
          </a:graphicData>
        </a:graphic>
      </p:graphicFrame>
      <p:sp>
        <p:nvSpPr>
          <p:cNvPr id="7" name="テキスト ボックス 6"/>
          <p:cNvSpPr txBox="1"/>
          <p:nvPr/>
        </p:nvSpPr>
        <p:spPr>
          <a:xfrm>
            <a:off x="6054815" y="1988840"/>
            <a:ext cx="2900048" cy="276999"/>
          </a:xfrm>
          <a:prstGeom prst="rect">
            <a:avLst/>
          </a:prstGeom>
          <a:solidFill>
            <a:schemeClr val="tx2">
              <a:lumMod val="20000"/>
              <a:lumOff val="80000"/>
            </a:schemeClr>
          </a:solidFill>
        </p:spPr>
        <p:txBody>
          <a:bodyPr wrap="square" lIns="0" tIns="0" rIns="0" bIns="0" rtlCol="0">
            <a:spAutoFit/>
          </a:bodyPr>
          <a:lstStyle/>
          <a:p>
            <a:r>
              <a:rPr lang="ja-JP" altLang="en-US" sz="1600" dirty="0" smtClean="0">
                <a:latin typeface="HGPｺﾞｼｯｸE" panose="020B0900000000000000" pitchFamily="50" charset="-128"/>
                <a:ea typeface="HGPｺﾞｼｯｸE" panose="020B0900000000000000" pitchFamily="50" charset="-128"/>
              </a:rPr>
              <a:t>対策委員会</a:t>
            </a:r>
            <a:r>
              <a:rPr lang="ja-JP" altLang="en-US" sz="1600" dirty="0">
                <a:latin typeface="HGPｺﾞｼｯｸE" panose="020B0900000000000000" pitchFamily="50" charset="-128"/>
                <a:ea typeface="HGPｺﾞｼｯｸE" panose="020B0900000000000000" pitchFamily="50" charset="-128"/>
              </a:rPr>
              <a:t>：</a:t>
            </a:r>
            <a:r>
              <a:rPr lang="ja-JP" altLang="en-US" sz="1600" dirty="0" smtClean="0">
                <a:latin typeface="HGPｺﾞｼｯｸE" panose="020B0900000000000000" pitchFamily="50" charset="-128"/>
                <a:ea typeface="HGPｺﾞｼｯｸE" panose="020B0900000000000000" pitchFamily="50" charset="-128"/>
              </a:rPr>
              <a:t>ゲートキーパー推進</a:t>
            </a:r>
            <a:r>
              <a:rPr lang="ja-JP" altLang="en-US" dirty="0" smtClean="0">
                <a:latin typeface="HGPｺﾞｼｯｸE" panose="020B0900000000000000" pitchFamily="50" charset="-128"/>
                <a:ea typeface="HGPｺﾞｼｯｸE" panose="020B0900000000000000" pitchFamily="50" charset="-128"/>
              </a:rPr>
              <a:t>　</a:t>
            </a:r>
            <a:endParaRPr kumimoji="1" lang="ja-JP" altLang="en-US" dirty="0">
              <a:latin typeface="HGPｺﾞｼｯｸE" panose="020B0900000000000000" pitchFamily="50" charset="-128"/>
              <a:ea typeface="HGPｺﾞｼｯｸE" panose="020B0900000000000000" pitchFamily="50" charset="-128"/>
            </a:endParaRPr>
          </a:p>
        </p:txBody>
      </p:sp>
      <p:sp>
        <p:nvSpPr>
          <p:cNvPr id="8" name="テキスト ボックス 7"/>
          <p:cNvSpPr txBox="1"/>
          <p:nvPr/>
        </p:nvSpPr>
        <p:spPr>
          <a:xfrm>
            <a:off x="6059567" y="3590250"/>
            <a:ext cx="3063793" cy="246221"/>
          </a:xfrm>
          <a:prstGeom prst="rect">
            <a:avLst/>
          </a:prstGeom>
          <a:solidFill>
            <a:schemeClr val="tx2">
              <a:lumMod val="20000"/>
              <a:lumOff val="80000"/>
            </a:schemeClr>
          </a:solidFill>
        </p:spPr>
        <p:txBody>
          <a:bodyPr wrap="square" lIns="0" tIns="0" rIns="0" bIns="0" rtlCol="0">
            <a:spAutoFit/>
          </a:bodyPr>
          <a:lstStyle/>
          <a:p>
            <a:r>
              <a:rPr lang="ja-JP" altLang="en-US" sz="1600" dirty="0" smtClean="0">
                <a:latin typeface="HGPｺﾞｼｯｸE" panose="020B0900000000000000" pitchFamily="50" charset="-128"/>
                <a:ea typeface="HGPｺﾞｼｯｸE" panose="020B0900000000000000" pitchFamily="50" charset="-128"/>
              </a:rPr>
              <a:t>対策委員会</a:t>
            </a:r>
            <a:r>
              <a:rPr lang="ja-JP" altLang="en-US" sz="1600" dirty="0">
                <a:latin typeface="HGPｺﾞｼｯｸE" panose="020B0900000000000000" pitchFamily="50" charset="-128"/>
                <a:ea typeface="HGPｺﾞｼｯｸE" panose="020B0900000000000000" pitchFamily="50" charset="-128"/>
              </a:rPr>
              <a:t>：</a:t>
            </a:r>
            <a:r>
              <a:rPr lang="ja-JP" altLang="en-US" sz="1600" dirty="0" smtClean="0">
                <a:latin typeface="HGPｺﾞｼｯｸE" panose="020B0900000000000000" pitchFamily="50" charset="-128"/>
                <a:ea typeface="HGPｺﾞｼｯｸE" panose="020B0900000000000000" pitchFamily="50" charset="-128"/>
              </a:rPr>
              <a:t>ネットワーク構築・活用</a:t>
            </a:r>
            <a:endParaRPr kumimoji="1" lang="ja-JP" altLang="en-US" sz="1600" dirty="0">
              <a:latin typeface="HGPｺﾞｼｯｸE" panose="020B0900000000000000" pitchFamily="50" charset="-128"/>
              <a:ea typeface="HGPｺﾞｼｯｸE" panose="020B0900000000000000" pitchFamily="50" charset="-128"/>
            </a:endParaRPr>
          </a:p>
        </p:txBody>
      </p:sp>
      <p:sp>
        <p:nvSpPr>
          <p:cNvPr id="10" name="テキスト ボックス 9"/>
          <p:cNvSpPr txBox="1"/>
          <p:nvPr/>
        </p:nvSpPr>
        <p:spPr>
          <a:xfrm>
            <a:off x="5630416" y="5473522"/>
            <a:ext cx="3466010" cy="276999"/>
          </a:xfrm>
          <a:prstGeom prst="rect">
            <a:avLst/>
          </a:prstGeom>
          <a:solidFill>
            <a:schemeClr val="tx2">
              <a:lumMod val="20000"/>
              <a:lumOff val="80000"/>
            </a:schemeClr>
          </a:solidFill>
        </p:spPr>
        <p:txBody>
          <a:bodyPr wrap="square" lIns="0" tIns="0" rIns="0" bIns="0" rtlCol="0">
            <a:spAutoFit/>
          </a:bodyPr>
          <a:lstStyle/>
          <a:p>
            <a:r>
              <a:rPr lang="ja-JP" altLang="en-US" sz="1600" dirty="0" smtClean="0">
                <a:latin typeface="HGPｺﾞｼｯｸE" panose="020B0900000000000000" pitchFamily="50" charset="-128"/>
                <a:ea typeface="HGPｺﾞｼｯｸE" panose="020B0900000000000000" pitchFamily="50" charset="-128"/>
              </a:rPr>
              <a:t>対策委員会</a:t>
            </a:r>
            <a:r>
              <a:rPr lang="ja-JP" altLang="en-US" sz="1600" dirty="0">
                <a:latin typeface="HGPｺﾞｼｯｸE" panose="020B0900000000000000" pitchFamily="50" charset="-128"/>
                <a:ea typeface="HGPｺﾞｼｯｸE" panose="020B0900000000000000" pitchFamily="50" charset="-128"/>
              </a:rPr>
              <a:t>：</a:t>
            </a:r>
            <a:r>
              <a:rPr lang="ja-JP" altLang="en-US" sz="1600" dirty="0" smtClean="0">
                <a:latin typeface="HGPｺﾞｼｯｸE" panose="020B0900000000000000" pitchFamily="50" charset="-128"/>
                <a:ea typeface="HGPｺﾞｼｯｸE" panose="020B0900000000000000" pitchFamily="50" charset="-128"/>
              </a:rPr>
              <a:t>各種情報・相談窓口の充実</a:t>
            </a:r>
            <a:r>
              <a:rPr lang="ja-JP" altLang="en-US" dirty="0" smtClean="0">
                <a:latin typeface="HGPｺﾞｼｯｸE" panose="020B0900000000000000" pitchFamily="50" charset="-128"/>
                <a:ea typeface="HGPｺﾞｼｯｸE" panose="020B0900000000000000" pitchFamily="50" charset="-128"/>
              </a:rPr>
              <a:t>　</a:t>
            </a:r>
            <a:endParaRPr kumimoji="1" lang="ja-JP" altLang="en-US" dirty="0">
              <a:latin typeface="HGPｺﾞｼｯｸE" panose="020B0900000000000000" pitchFamily="50" charset="-128"/>
              <a:ea typeface="HGPｺﾞｼｯｸE" panose="020B0900000000000000" pitchFamily="50" charset="-128"/>
            </a:endParaRPr>
          </a:p>
        </p:txBody>
      </p:sp>
      <p:sp>
        <p:nvSpPr>
          <p:cNvPr id="3" name="スライド番号プレースホルダー 2"/>
          <p:cNvSpPr>
            <a:spLocks noGrp="1"/>
          </p:cNvSpPr>
          <p:nvPr>
            <p:ph type="sldNum" sz="quarter" idx="12"/>
          </p:nvPr>
        </p:nvSpPr>
        <p:spPr>
          <a:xfrm>
            <a:off x="683568" y="6376243"/>
            <a:ext cx="561975" cy="365125"/>
          </a:xfrm>
        </p:spPr>
        <p:txBody>
          <a:bodyPr/>
          <a:lstStyle/>
          <a:p>
            <a:fld id="{D2D8002D-B5B0-4BAC-B1F6-782DDCCE6D9C}" type="slidenum">
              <a:rPr kumimoji="1" lang="ja-JP" altLang="en-US" sz="1600" smtClean="0"/>
              <a:t>10</a:t>
            </a:fld>
            <a:endParaRPr kumimoji="1" lang="ja-JP" altLang="en-US" sz="1600" dirty="0"/>
          </a:p>
        </p:txBody>
      </p:sp>
    </p:spTree>
    <p:extLst>
      <p:ext uri="{BB962C8B-B14F-4D97-AF65-F5344CB8AC3E}">
        <p14:creationId xmlns:p14="http://schemas.microsoft.com/office/powerpoint/2010/main" val="1638064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107504" y="0"/>
            <a:ext cx="9036496" cy="836712"/>
          </a:xfrm>
        </p:spPr>
        <p:txBody>
          <a:bodyPr/>
          <a:lstStyle/>
          <a:p>
            <a:r>
              <a:rPr lang="ja-JP" altLang="en-US" sz="4400" dirty="0" smtClean="0">
                <a:solidFill>
                  <a:schemeClr val="tx1"/>
                </a:solidFill>
                <a:effectLst/>
              </a:rPr>
              <a:t>①ゲートキーパー推進</a:t>
            </a:r>
            <a:r>
              <a:rPr lang="ja-JP" altLang="en-US" sz="4400" dirty="0">
                <a:solidFill>
                  <a:schemeClr val="tx1"/>
                </a:solidFill>
                <a:effectLst/>
              </a:rPr>
              <a:t>プログラム</a:t>
            </a:r>
            <a:endParaRPr kumimoji="1" lang="ja-JP" altLang="en-US" sz="4400" dirty="0">
              <a:solidFill>
                <a:schemeClr val="tx1"/>
              </a:solidFill>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678889619"/>
              </p:ext>
            </p:extLst>
          </p:nvPr>
        </p:nvGraphicFramePr>
        <p:xfrm>
          <a:off x="457200" y="908720"/>
          <a:ext cx="8229600" cy="5580647"/>
        </p:xfrm>
        <a:graphic>
          <a:graphicData uri="http://schemas.openxmlformats.org/drawingml/2006/table">
            <a:tbl>
              <a:tblPr firstRow="1" bandRow="1">
                <a:tableStyleId>{7DF18680-E054-41AD-8BC1-D1AEF772440D}</a:tableStyleId>
              </a:tblPr>
              <a:tblGrid>
                <a:gridCol w="2057400"/>
                <a:gridCol w="905272"/>
                <a:gridCol w="2520280"/>
                <a:gridCol w="2746648"/>
              </a:tblGrid>
              <a:tr h="504279">
                <a:tc>
                  <a:txBody>
                    <a:bodyPr/>
                    <a:lstStyle/>
                    <a:p>
                      <a:pPr algn="ctr"/>
                      <a:r>
                        <a:rPr kumimoji="1" lang="ja-JP" altLang="en-US" b="0" dirty="0" smtClean="0">
                          <a:latin typeface="ＭＳ ゴシック" panose="020B0609070205080204" pitchFamily="49" charset="-128"/>
                          <a:ea typeface="ＭＳ ゴシック" panose="020B0609070205080204" pitchFamily="49" charset="-128"/>
                        </a:rPr>
                        <a:t>課　題</a:t>
                      </a: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gridSpan="3">
                  <a:txBody>
                    <a:bodyPr/>
                    <a:lstStyle/>
                    <a:p>
                      <a:r>
                        <a:rPr kumimoji="1" lang="ja-JP" altLang="en-US" b="0" dirty="0" smtClean="0">
                          <a:solidFill>
                            <a:schemeClr val="bg1"/>
                          </a:solidFill>
                          <a:latin typeface="ＭＳ ゴシック" panose="020B0609070205080204" pitchFamily="49" charset="-128"/>
                          <a:ea typeface="ＭＳ ゴシック" panose="020B0609070205080204" pitchFamily="49" charset="-128"/>
                        </a:rPr>
                        <a:t>自殺について正しく理解されていない</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r h="432048">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目　標</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3">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地域ぐるみで自殺を予防する</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rowSpan="5">
                  <a:txBody>
                    <a:bodyPr/>
                    <a:lstStyle/>
                    <a:p>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内容等</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3">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ｹﾞｰﾄｷｰﾊﾟｰ養成講座を推進し、正しい知識の習得を目指す</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財源</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国、県、町</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対象</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町民、団体、企業など</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活動</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ゲートキーパー養成講座の受講及び推進</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人材</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医師、臨床心理士、精神保健福祉士、保健師など</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655280">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短期</a:t>
                      </a:r>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認識や知識の変化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rowSpan="2" grid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指標</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①ゲートキーパー養成講座受講者数</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②受講内容の理解度</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txBody>
                  <a:tcPr/>
                </a:tc>
                <a:tc rowSpan="2"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row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測定</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①健康推進課</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②受講者アンケート</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r>
              <a:tr h="576064">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中期）</a:t>
                      </a:r>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態度や行動の変化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2" vMerge="1">
                  <a:txBody>
                    <a:bodyPr/>
                    <a:lstStyle/>
                    <a:p>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txBody>
                  <a:tcPr/>
                </a:tc>
                <a:tc hMerge="1" v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vMerge="1">
                  <a:txBody>
                    <a:bodyPr/>
                    <a:lstStyle/>
                    <a:p>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r>
              <a:tr h="504056">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長期）</a:t>
                      </a:r>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状態や状況の変化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指標</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①県との比較による受講率</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②不眠でも相談しない理由</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測定</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①総務課調べ</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②心の健康づくりに関する調査（</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2016</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　予定）</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txBody>
                  <a:tcPr/>
                </a:tc>
              </a:tr>
            </a:tbl>
          </a:graphicData>
        </a:graphic>
      </p:graphicFrame>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11</a:t>
            </a:fld>
            <a:endParaRPr kumimoji="1" lang="ja-JP" altLang="en-US" sz="1600" dirty="0"/>
          </a:p>
        </p:txBody>
      </p:sp>
    </p:spTree>
    <p:extLst>
      <p:ext uri="{BB962C8B-B14F-4D97-AF65-F5344CB8AC3E}">
        <p14:creationId xmlns:p14="http://schemas.microsoft.com/office/powerpoint/2010/main" val="3664154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560" y="836711"/>
            <a:ext cx="7664991" cy="5748743"/>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36853" y="72008"/>
            <a:ext cx="8229600" cy="764704"/>
          </a:xfrm>
        </p:spPr>
        <p:txBody>
          <a:bodyPr/>
          <a:lstStyle/>
          <a:p>
            <a:r>
              <a:rPr lang="ja-JP" altLang="en-US" sz="4400" spc="-300" dirty="0" smtClean="0">
                <a:solidFill>
                  <a:schemeClr val="tx1"/>
                </a:solidFill>
                <a:effectLst/>
              </a:rPr>
              <a:t>ゲートキーパー養成講座の様子</a:t>
            </a:r>
            <a:endParaRPr kumimoji="1" lang="ja-JP" altLang="en-US" sz="4400" spc="-300" dirty="0">
              <a:solidFill>
                <a:schemeClr val="tx1"/>
              </a:solidFill>
              <a:effectLst/>
            </a:endParaRPr>
          </a:p>
        </p:txBody>
      </p:sp>
      <p:sp>
        <p:nvSpPr>
          <p:cNvPr id="5" name="タイトル 1"/>
          <p:cNvSpPr txBox="1">
            <a:spLocks/>
          </p:cNvSpPr>
          <p:nvPr/>
        </p:nvSpPr>
        <p:spPr>
          <a:xfrm>
            <a:off x="467544" y="836712"/>
            <a:ext cx="8229600" cy="72008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endParaRPr lang="ja-JP" altLang="en-US" sz="2800" dirty="0">
              <a:solidFill>
                <a:schemeClr val="tx1"/>
              </a:solidFill>
              <a:effectLst/>
            </a:endParaRPr>
          </a:p>
        </p:txBody>
      </p:sp>
      <p:sp>
        <p:nvSpPr>
          <p:cNvPr id="3" name="スライド番号プレースホルダー 2"/>
          <p:cNvSpPr>
            <a:spLocks noGrp="1"/>
          </p:cNvSpPr>
          <p:nvPr>
            <p:ph type="sldNum" sz="quarter" idx="12"/>
          </p:nvPr>
        </p:nvSpPr>
        <p:spPr>
          <a:xfrm>
            <a:off x="323528" y="6356350"/>
            <a:ext cx="561975" cy="365125"/>
          </a:xfrm>
        </p:spPr>
        <p:txBody>
          <a:bodyPr/>
          <a:lstStyle/>
          <a:p>
            <a:fld id="{D2D8002D-B5B0-4BAC-B1F6-782DDCCE6D9C}" type="slidenum">
              <a:rPr kumimoji="1" lang="ja-JP" altLang="en-US" sz="1600" smtClean="0"/>
              <a:t>12</a:t>
            </a:fld>
            <a:endParaRPr kumimoji="1" lang="ja-JP" altLang="en-US" sz="1600" dirty="0"/>
          </a:p>
        </p:txBody>
      </p:sp>
    </p:spTree>
    <p:extLst>
      <p:ext uri="{BB962C8B-B14F-4D97-AF65-F5344CB8AC3E}">
        <p14:creationId xmlns:p14="http://schemas.microsoft.com/office/powerpoint/2010/main" val="58961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764704"/>
          </a:xfrm>
        </p:spPr>
        <p:txBody>
          <a:bodyPr/>
          <a:lstStyle/>
          <a:p>
            <a:r>
              <a:rPr lang="ja-JP" altLang="en-US" sz="4400" dirty="0">
                <a:solidFill>
                  <a:schemeClr val="tx1"/>
                </a:solidFill>
                <a:effectLst/>
              </a:rPr>
              <a:t>実績</a:t>
            </a:r>
            <a:r>
              <a:rPr lang="ja-JP" altLang="en-US" sz="4400" dirty="0" smtClean="0">
                <a:solidFill>
                  <a:schemeClr val="tx1"/>
                </a:solidFill>
                <a:effectLst/>
              </a:rPr>
              <a:t>と</a:t>
            </a:r>
            <a:r>
              <a:rPr lang="ja-JP" altLang="en-US" sz="4400" dirty="0">
                <a:solidFill>
                  <a:schemeClr val="tx1"/>
                </a:solidFill>
                <a:effectLst/>
              </a:rPr>
              <a:t>計画</a:t>
            </a:r>
            <a:endParaRPr kumimoji="1" lang="ja-JP" altLang="en-US" sz="4400" dirty="0">
              <a:solidFill>
                <a:schemeClr val="tx1"/>
              </a:solidFill>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886948201"/>
              </p:ext>
            </p:extLst>
          </p:nvPr>
        </p:nvGraphicFramePr>
        <p:xfrm>
          <a:off x="264198" y="755210"/>
          <a:ext cx="8552946" cy="5730932"/>
        </p:xfrm>
        <a:graphic>
          <a:graphicData uri="http://schemas.openxmlformats.org/drawingml/2006/table">
            <a:tbl>
              <a:tblPr firstRow="1" bandRow="1">
                <a:tableStyleId>{7DF18680-E054-41AD-8BC1-D1AEF772440D}</a:tableStyleId>
              </a:tblPr>
              <a:tblGrid>
                <a:gridCol w="1594520"/>
                <a:gridCol w="769551"/>
                <a:gridCol w="769551"/>
                <a:gridCol w="769551"/>
                <a:gridCol w="769551"/>
                <a:gridCol w="769551"/>
                <a:gridCol w="809743"/>
                <a:gridCol w="562392"/>
                <a:gridCol w="864096"/>
                <a:gridCol w="874440"/>
              </a:tblGrid>
              <a:tr h="599728">
                <a:tc rowSpan="2">
                  <a:txBody>
                    <a:bodyPr/>
                    <a:lstStyle/>
                    <a:p>
                      <a:r>
                        <a:rPr kumimoji="1" lang="ja-JP" altLang="en-US" sz="1800" b="0" dirty="0" smtClean="0">
                          <a:solidFill>
                            <a:schemeClr val="bg1"/>
                          </a:solidFill>
                          <a:latin typeface="ＭＳ ゴシック" panose="020B0609070205080204" pitchFamily="49" charset="-128"/>
                          <a:ea typeface="ＭＳ ゴシック" panose="020B0609070205080204" pitchFamily="49" charset="-128"/>
                        </a:rPr>
                        <a:t>実績と今後の計画</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gridSpan="5">
                  <a:txBody>
                    <a:bodyPr/>
                    <a:lstStyle/>
                    <a:p>
                      <a:pPr algn="ctr"/>
                      <a:r>
                        <a:rPr kumimoji="1" lang="ja-JP" altLang="en-US" sz="2000" b="0" dirty="0" smtClean="0">
                          <a:latin typeface="ＭＳ ゴシック" panose="020B0609070205080204" pitchFamily="49" charset="-128"/>
                          <a:ea typeface="ＭＳ ゴシック" panose="020B0609070205080204" pitchFamily="49" charset="-128"/>
                        </a:rPr>
                        <a:t>実　績</a:t>
                      </a:r>
                      <a:endParaRPr kumimoji="1" lang="ja-JP" altLang="en-US" sz="2000"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c gridSpan="4">
                  <a:txBody>
                    <a:bodyPr/>
                    <a:lstStyle/>
                    <a:p>
                      <a:pPr algn="ctr"/>
                      <a:r>
                        <a:rPr kumimoji="1" lang="ja-JP" altLang="en-US" sz="2000" b="0" dirty="0" smtClean="0">
                          <a:latin typeface="ＭＳ ゴシック" panose="020B0609070205080204" pitchFamily="49" charset="-128"/>
                          <a:ea typeface="ＭＳ ゴシック" panose="020B0609070205080204" pitchFamily="49" charset="-128"/>
                        </a:rPr>
                        <a:t>計画（予定）</a:t>
                      </a:r>
                      <a:endParaRPr kumimoji="1" lang="ja-JP" altLang="en-US" sz="2000"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pPr algn="ct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r h="600382">
                <a:tc vMerge="1">
                  <a:txBody>
                    <a:bodyPr/>
                    <a:lstStyle/>
                    <a:p>
                      <a:endParaRPr kumimoji="1" lang="ja-JP" altLang="en-US" dirty="0"/>
                    </a:p>
                  </a:txBody>
                  <a:tcP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2011</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2012</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2013</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2014</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2015</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2016</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gridSpan="3">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2017</a:t>
                      </a:r>
                      <a:r>
                        <a:rPr kumimoji="1" lang="ja-JP" altLang="en-US" sz="1800" dirty="0" smtClean="0">
                          <a:latin typeface="ＭＳ ゴシック" panose="020B0609070205080204" pitchFamily="49" charset="-128"/>
                          <a:ea typeface="ＭＳ ゴシック" panose="020B0609070205080204" pitchFamily="49" charset="-128"/>
                        </a:rPr>
                        <a:t>～</a:t>
                      </a:r>
                      <a:r>
                        <a:rPr kumimoji="1" lang="en-US" altLang="ja-JP" sz="1800" dirty="0" smtClean="0">
                          <a:latin typeface="ＭＳ ゴシック" panose="020B0609070205080204" pitchFamily="49" charset="-128"/>
                          <a:ea typeface="ＭＳ ゴシック" panose="020B0609070205080204" pitchFamily="49" charset="-128"/>
                        </a:rPr>
                        <a:t>2021</a:t>
                      </a:r>
                    </a:p>
                    <a:p>
                      <a:pPr algn="ctr"/>
                      <a:r>
                        <a:rPr kumimoji="1" lang="ja-JP" altLang="en-US" sz="1800" dirty="0" smtClean="0">
                          <a:latin typeface="ＭＳ ゴシック" panose="020B0609070205080204" pitchFamily="49" charset="-128"/>
                          <a:ea typeface="ＭＳ ゴシック" panose="020B0609070205080204" pitchFamily="49" charset="-128"/>
                        </a:rPr>
                        <a:t>（５年間）</a:t>
                      </a:r>
                      <a:endParaRPr kumimoji="1" lang="ja-JP" altLang="en-US" sz="18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nchor="ctr"/>
                </a:tc>
              </a:tr>
              <a:tr h="2265768">
                <a:tc>
                  <a:txBody>
                    <a:bodyPr/>
                    <a:lstStyle/>
                    <a:p>
                      <a:pPr algn="ctr"/>
                      <a:r>
                        <a:rPr kumimoji="1" lang="ja-JP" altLang="en-US" i="1" dirty="0" smtClean="0">
                          <a:solidFill>
                            <a:schemeClr val="bg1"/>
                          </a:solidFill>
                          <a:latin typeface="ＭＳ ゴシック" panose="020B0609070205080204" pitchFamily="49" charset="-128"/>
                          <a:ea typeface="ＭＳ ゴシック" panose="020B0609070205080204" pitchFamily="49" charset="-128"/>
                        </a:rPr>
                        <a:t>ゲートキーパー養成講座</a:t>
                      </a:r>
                      <a:endParaRPr kumimoji="1" lang="ja-JP" altLang="en-US" i="1"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実施</a:t>
                      </a: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en-US" altLang="ja-JP" dirty="0" smtClean="0">
                          <a:latin typeface="ＭＳ ゴシック" panose="020B0609070205080204" pitchFamily="49" charset="-128"/>
                          <a:ea typeface="ＭＳ ゴシック" panose="020B0609070205080204" pitchFamily="49" charset="-128"/>
                        </a:rPr>
                        <a:t>3</a:t>
                      </a:r>
                      <a:r>
                        <a:rPr kumimoji="1" lang="ja-JP" altLang="en-US" dirty="0" smtClean="0">
                          <a:latin typeface="ＭＳ ゴシック" panose="020B0609070205080204" pitchFamily="49" charset="-128"/>
                          <a:ea typeface="ＭＳ ゴシック" panose="020B0609070205080204" pitchFamily="49" charset="-128"/>
                        </a:rPr>
                        <a:t>回</a:t>
                      </a: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en-US" altLang="ja-JP" dirty="0" smtClean="0">
                          <a:latin typeface="ＭＳ ゴシック" panose="020B0609070205080204" pitchFamily="49" charset="-128"/>
                          <a:ea typeface="ＭＳ ゴシック" panose="020B0609070205080204" pitchFamily="49" charset="-128"/>
                        </a:rPr>
                        <a:t>72</a:t>
                      </a:r>
                      <a:r>
                        <a:rPr kumimoji="1" lang="ja-JP" altLang="en-US" dirty="0" smtClean="0">
                          <a:latin typeface="ＭＳ ゴシック" panose="020B0609070205080204" pitchFamily="49" charset="-128"/>
                          <a:ea typeface="ＭＳ ゴシック" panose="020B0609070205080204" pitchFamily="49" charset="-128"/>
                        </a:rPr>
                        <a:t>人</a:t>
                      </a:r>
                      <a:endParaRPr kumimoji="1" lang="en-US" altLang="ja-JP" dirty="0" smtClean="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実施</a:t>
                      </a: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en-US" altLang="ja-JP" dirty="0" smtClean="0">
                          <a:latin typeface="ＭＳ ゴシック" panose="020B0609070205080204" pitchFamily="49" charset="-128"/>
                          <a:ea typeface="ＭＳ ゴシック" panose="020B0609070205080204" pitchFamily="49" charset="-128"/>
                        </a:rPr>
                        <a:t>1</a:t>
                      </a:r>
                      <a:r>
                        <a:rPr kumimoji="1" lang="ja-JP" altLang="en-US" dirty="0" smtClean="0">
                          <a:latin typeface="ＭＳ ゴシック" panose="020B0609070205080204" pitchFamily="49" charset="-128"/>
                          <a:ea typeface="ＭＳ ゴシック" panose="020B0609070205080204" pitchFamily="49" charset="-128"/>
                        </a:rPr>
                        <a:t>回</a:t>
                      </a: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en-US" altLang="ja-JP" dirty="0" smtClean="0">
                          <a:latin typeface="ＭＳ ゴシック" panose="020B0609070205080204" pitchFamily="49" charset="-128"/>
                          <a:ea typeface="ＭＳ ゴシック" panose="020B0609070205080204" pitchFamily="49" charset="-128"/>
                        </a:rPr>
                        <a:t>27</a:t>
                      </a:r>
                      <a:r>
                        <a:rPr kumimoji="1" lang="ja-JP" altLang="en-US" dirty="0" smtClean="0">
                          <a:latin typeface="ＭＳ ゴシック" panose="020B0609070205080204" pitchFamily="49" charset="-128"/>
                          <a:ea typeface="ＭＳ ゴシック" panose="020B0609070205080204" pitchFamily="49" charset="-128"/>
                        </a:rPr>
                        <a:t>人</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実施</a:t>
                      </a: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en-US" altLang="ja-JP" dirty="0" smtClean="0">
                          <a:latin typeface="ＭＳ ゴシック" panose="020B0609070205080204" pitchFamily="49" charset="-128"/>
                          <a:ea typeface="ＭＳ ゴシック" panose="020B0609070205080204" pitchFamily="49" charset="-128"/>
                        </a:rPr>
                        <a:t>4</a:t>
                      </a:r>
                      <a:r>
                        <a:rPr kumimoji="1" lang="ja-JP" altLang="en-US" dirty="0" smtClean="0">
                          <a:latin typeface="ＭＳ ゴシック" panose="020B0609070205080204" pitchFamily="49" charset="-128"/>
                          <a:ea typeface="ＭＳ ゴシック" panose="020B0609070205080204" pitchFamily="49" charset="-128"/>
                        </a:rPr>
                        <a:t>回</a:t>
                      </a: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en-US" altLang="ja-JP" dirty="0" smtClean="0">
                          <a:latin typeface="ＭＳ ゴシック" panose="020B0609070205080204" pitchFamily="49" charset="-128"/>
                          <a:ea typeface="ＭＳ ゴシック" panose="020B0609070205080204" pitchFamily="49" charset="-128"/>
                        </a:rPr>
                        <a:t>72</a:t>
                      </a:r>
                      <a:r>
                        <a:rPr kumimoji="1" lang="ja-JP" altLang="en-US" dirty="0" smtClean="0">
                          <a:latin typeface="ＭＳ ゴシック" panose="020B0609070205080204" pitchFamily="49" charset="-128"/>
                          <a:ea typeface="ＭＳ ゴシック" panose="020B0609070205080204" pitchFamily="49" charset="-128"/>
                        </a:rPr>
                        <a:t>人</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実施</a:t>
                      </a: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en-US" altLang="ja-JP" dirty="0" smtClean="0">
                          <a:latin typeface="ＭＳ ゴシック" panose="020B0609070205080204" pitchFamily="49" charset="-128"/>
                          <a:ea typeface="ＭＳ ゴシック" panose="020B0609070205080204" pitchFamily="49" charset="-128"/>
                        </a:rPr>
                        <a:t>5</a:t>
                      </a:r>
                      <a:r>
                        <a:rPr kumimoji="1" lang="ja-JP" altLang="en-US" dirty="0" smtClean="0">
                          <a:latin typeface="ＭＳ ゴシック" panose="020B0609070205080204" pitchFamily="49" charset="-128"/>
                          <a:ea typeface="ＭＳ ゴシック" panose="020B0609070205080204" pitchFamily="49" charset="-128"/>
                        </a:rPr>
                        <a:t>回</a:t>
                      </a: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en-US" altLang="ja-JP" dirty="0" smtClean="0">
                          <a:latin typeface="ＭＳ ゴシック" panose="020B0609070205080204" pitchFamily="49" charset="-128"/>
                          <a:ea typeface="ＭＳ ゴシック" panose="020B0609070205080204" pitchFamily="49" charset="-128"/>
                        </a:rPr>
                        <a:t>134</a:t>
                      </a:r>
                      <a:r>
                        <a:rPr kumimoji="1" lang="ja-JP" altLang="en-US" dirty="0" smtClean="0">
                          <a:latin typeface="ＭＳ ゴシック" panose="020B0609070205080204" pitchFamily="49" charset="-128"/>
                          <a:ea typeface="ＭＳ ゴシック" panose="020B0609070205080204" pitchFamily="49" charset="-128"/>
                        </a:rPr>
                        <a:t>人</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実施</a:t>
                      </a: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en-US" altLang="ja-JP" dirty="0" smtClean="0">
                          <a:latin typeface="ＭＳ ゴシック" panose="020B0609070205080204" pitchFamily="49" charset="-128"/>
                          <a:ea typeface="ＭＳ ゴシック" panose="020B0609070205080204" pitchFamily="49" charset="-128"/>
                        </a:rPr>
                        <a:t>1</a:t>
                      </a:r>
                      <a:r>
                        <a:rPr kumimoji="1" lang="ja-JP" altLang="en-US" dirty="0" smtClean="0">
                          <a:latin typeface="ＭＳ ゴシック" panose="020B0609070205080204" pitchFamily="49" charset="-128"/>
                          <a:ea typeface="ＭＳ ゴシック" panose="020B0609070205080204" pitchFamily="49" charset="-128"/>
                        </a:rPr>
                        <a:t>回</a:t>
                      </a: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en-US" altLang="ja-JP" dirty="0" smtClean="0">
                          <a:latin typeface="ＭＳ ゴシック" panose="020B0609070205080204" pitchFamily="49" charset="-128"/>
                          <a:ea typeface="ＭＳ ゴシック" panose="020B0609070205080204" pitchFamily="49" charset="-128"/>
                        </a:rPr>
                        <a:t>18</a:t>
                      </a:r>
                      <a:r>
                        <a:rPr kumimoji="1" lang="ja-JP" altLang="en-US" dirty="0" smtClean="0">
                          <a:latin typeface="ＭＳ ゴシック" panose="020B0609070205080204" pitchFamily="49" charset="-128"/>
                          <a:ea typeface="ＭＳ ゴシック" panose="020B0609070205080204" pitchFamily="49" charset="-128"/>
                        </a:rPr>
                        <a:t>人</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r>
              <a:tr h="771784">
                <a:tc rowSpan="3">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対策委員会の関わり</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gridSpan="3">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r>
              <a:tr h="784087">
                <a:tc vMerge="1">
                  <a:txBody>
                    <a:bodyPr/>
                    <a:lstStyle/>
                    <a:p>
                      <a:endParaRPr kumimoji="1" lang="ja-JP" altLang="en-US"/>
                    </a:p>
                  </a:txBody>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gridSpan="3">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r>
              <a:tr h="669485">
                <a:tc vMerge="1">
                  <a:txBody>
                    <a:bodyPr/>
                    <a:lstStyle/>
                    <a:p>
                      <a:endParaRPr kumimoji="1" lang="ja-JP" altLang="en-US"/>
                    </a:p>
                  </a:txBody>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gridSpan="3">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r>
            </a:tbl>
          </a:graphicData>
        </a:graphic>
      </p:graphicFrame>
      <p:cxnSp>
        <p:nvCxnSpPr>
          <p:cNvPr id="7" name="直線コネクタ 6"/>
          <p:cNvCxnSpPr/>
          <p:nvPr/>
        </p:nvCxnSpPr>
        <p:spPr>
          <a:xfrm>
            <a:off x="2166861" y="2267247"/>
            <a:ext cx="129369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460551" y="2060848"/>
            <a:ext cx="1080120" cy="369332"/>
          </a:xfrm>
          <a:prstGeom prst="rect">
            <a:avLst/>
          </a:prstGeom>
          <a:noFill/>
          <a:ln w="12700" cmpd="sng">
            <a:solidFill>
              <a:schemeClr val="tx1"/>
            </a:solidFill>
          </a:ln>
        </p:spPr>
        <p:txBody>
          <a:bodyPr wrap="square" rtlCol="0">
            <a:spAutoFit/>
          </a:bodyPr>
          <a:lstStyle/>
          <a:p>
            <a:pPr algn="ctr"/>
            <a:r>
              <a:rPr kumimoji="1" lang="ja-JP" altLang="en-US" dirty="0" smtClean="0">
                <a:latin typeface="ＭＳ ゴシック" panose="020B0609070205080204" pitchFamily="49" charset="-128"/>
                <a:ea typeface="ＭＳ ゴシック" panose="020B0609070205080204" pitchFamily="49" charset="-128"/>
              </a:rPr>
              <a:t>継続</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9" name="直線コネクタ 8"/>
          <p:cNvCxnSpPr/>
          <p:nvPr/>
        </p:nvCxnSpPr>
        <p:spPr>
          <a:xfrm>
            <a:off x="4540671" y="2267247"/>
            <a:ext cx="1399481" cy="0"/>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6156176" y="2290203"/>
            <a:ext cx="720080" cy="0"/>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6884640" y="2105537"/>
            <a:ext cx="927720" cy="369332"/>
          </a:xfrm>
          <a:prstGeom prst="rect">
            <a:avLst/>
          </a:prstGeom>
          <a:noFill/>
          <a:ln w="12700" cmpd="sng">
            <a:solidFill>
              <a:schemeClr val="tx1"/>
            </a:solidFill>
          </a:ln>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継続</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15" name="直線コネクタ 14"/>
          <p:cNvCxnSpPr/>
          <p:nvPr/>
        </p:nvCxnSpPr>
        <p:spPr>
          <a:xfrm>
            <a:off x="7812360" y="2307240"/>
            <a:ext cx="720080" cy="0"/>
          </a:xfrm>
          <a:prstGeom prst="line">
            <a:avLst/>
          </a:prstGeom>
          <a:ln w="508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1907704" y="4678681"/>
            <a:ext cx="5440796"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●関係団体</a:t>
            </a:r>
            <a:r>
              <a:rPr lang="ja-JP" altLang="en-US" dirty="0">
                <a:latin typeface="ＭＳ ゴシック" panose="020B0609070205080204" pitchFamily="49" charset="-128"/>
                <a:ea typeface="ＭＳ ゴシック" panose="020B0609070205080204" pitchFamily="49" charset="-128"/>
              </a:rPr>
              <a:t>へ</a:t>
            </a:r>
            <a:r>
              <a:rPr lang="ja-JP" altLang="en-US" dirty="0" smtClean="0">
                <a:latin typeface="ＭＳ ゴシック" panose="020B0609070205080204" pitchFamily="49" charset="-128"/>
                <a:ea typeface="ＭＳ ゴシック" panose="020B0609070205080204" pitchFamily="49" charset="-128"/>
              </a:rPr>
              <a:t>の受講や出前講座での受講の推進</a:t>
            </a:r>
            <a:endParaRPr kumimoji="1" lang="ja-JP" altLang="en-US" dirty="0">
              <a:latin typeface="ＭＳ ゴシック" panose="020B0609070205080204" pitchFamily="49" charset="-128"/>
              <a:ea typeface="ＭＳ ゴシック" panose="020B0609070205080204" pitchFamily="49" charset="-128"/>
            </a:endParaRPr>
          </a:p>
        </p:txBody>
      </p:sp>
      <p:sp>
        <p:nvSpPr>
          <p:cNvPr id="18" name="テキスト ボックス 17"/>
          <p:cNvSpPr txBox="1"/>
          <p:nvPr/>
        </p:nvSpPr>
        <p:spPr>
          <a:xfrm>
            <a:off x="1907704" y="4293096"/>
            <a:ext cx="3888432"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●各委員の所属団体での受講　</a:t>
            </a:r>
            <a:endParaRPr kumimoji="1" lang="ja-JP" altLang="en-US" dirty="0">
              <a:latin typeface="ＭＳ ゴシック" panose="020B0609070205080204" pitchFamily="49" charset="-128"/>
              <a:ea typeface="ＭＳ ゴシック" panose="020B0609070205080204" pitchFamily="49" charset="-128"/>
            </a:endParaRPr>
          </a:p>
        </p:txBody>
      </p:sp>
      <p:sp>
        <p:nvSpPr>
          <p:cNvPr id="19" name="テキスト ボックス 18"/>
          <p:cNvSpPr txBox="1"/>
          <p:nvPr/>
        </p:nvSpPr>
        <p:spPr>
          <a:xfrm>
            <a:off x="1929771" y="5063180"/>
            <a:ext cx="3888432"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●普及・啓発広報への協力</a:t>
            </a:r>
            <a:endParaRPr kumimoji="1" lang="ja-JP" altLang="en-US" dirty="0">
              <a:latin typeface="ＭＳ ゴシック" panose="020B0609070205080204" pitchFamily="49" charset="-128"/>
              <a:ea typeface="ＭＳ ゴシック" panose="020B0609070205080204" pitchFamily="49" charset="-128"/>
            </a:endParaRPr>
          </a:p>
        </p:txBody>
      </p:sp>
      <p:sp>
        <p:nvSpPr>
          <p:cNvPr id="20" name="テキスト ボックス 19"/>
          <p:cNvSpPr txBox="1"/>
          <p:nvPr/>
        </p:nvSpPr>
        <p:spPr>
          <a:xfrm>
            <a:off x="5008240" y="5917783"/>
            <a:ext cx="3736032"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●自殺予防街頭啓発活動の実施</a:t>
            </a:r>
            <a:endParaRPr kumimoji="1" lang="ja-JP" altLang="en-US" dirty="0">
              <a:latin typeface="ＭＳ ゴシック" panose="020B0609070205080204" pitchFamily="49" charset="-128"/>
              <a:ea typeface="ＭＳ ゴシック" panose="020B0609070205080204" pitchFamily="49" charset="-128"/>
            </a:endParaRPr>
          </a:p>
        </p:txBody>
      </p:sp>
      <p:sp>
        <p:nvSpPr>
          <p:cNvPr id="16" name="テキスト ボックス 15"/>
          <p:cNvSpPr txBox="1"/>
          <p:nvPr/>
        </p:nvSpPr>
        <p:spPr>
          <a:xfrm>
            <a:off x="5008240" y="5403354"/>
            <a:ext cx="3719148"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●新たな受講団体の検討・推進</a:t>
            </a:r>
            <a:endParaRPr kumimoji="1" lang="ja-JP" altLang="en-US" dirty="0">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13</a:t>
            </a:fld>
            <a:endParaRPr kumimoji="1" lang="ja-JP" altLang="en-US" sz="1600" dirty="0"/>
          </a:p>
        </p:txBody>
      </p:sp>
    </p:spTree>
    <p:extLst>
      <p:ext uri="{BB962C8B-B14F-4D97-AF65-F5344CB8AC3E}">
        <p14:creationId xmlns:p14="http://schemas.microsoft.com/office/powerpoint/2010/main" val="3440527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107504" y="0"/>
            <a:ext cx="9036496" cy="764704"/>
          </a:xfrm>
        </p:spPr>
        <p:txBody>
          <a:bodyPr/>
          <a:lstStyle/>
          <a:p>
            <a:r>
              <a:rPr lang="ja-JP" altLang="en-US" sz="3600" dirty="0" smtClean="0">
                <a:solidFill>
                  <a:schemeClr val="tx1"/>
                </a:solidFill>
                <a:effectLst/>
              </a:rPr>
              <a:t>プログラム評価結果（短期・中期・長期）</a:t>
            </a:r>
            <a:endParaRPr kumimoji="1" lang="ja-JP" altLang="en-US" sz="3600" dirty="0">
              <a:solidFill>
                <a:schemeClr val="tx1"/>
              </a:solidFill>
              <a:effectLst/>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184478407"/>
              </p:ext>
            </p:extLst>
          </p:nvPr>
        </p:nvGraphicFramePr>
        <p:xfrm>
          <a:off x="382368" y="1628800"/>
          <a:ext cx="8229600" cy="1483360"/>
        </p:xfrm>
        <a:graphic>
          <a:graphicData uri="http://schemas.openxmlformats.org/drawingml/2006/table">
            <a:tbl>
              <a:tblPr firstRow="1" bandRow="1">
                <a:tableStyleId>{7DF18680-E054-41AD-8BC1-D1AEF772440D}</a:tableStyleId>
              </a:tblPr>
              <a:tblGrid>
                <a:gridCol w="4114800"/>
                <a:gridCol w="4114800"/>
              </a:tblGrid>
              <a:tr h="370840">
                <a:tc gridSpan="2">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表⑥　ゲートキーパー養成講座受講時アンケートによる理解度　ｎ＝</a:t>
                      </a:r>
                      <a:r>
                        <a:rPr kumimoji="1" lang="en-US" altLang="ja-JP" b="0" dirty="0" smtClean="0">
                          <a:solidFill>
                            <a:schemeClr val="tx1"/>
                          </a:solidFill>
                          <a:latin typeface="ＭＳ ゴシック" panose="020B0609070205080204" pitchFamily="49" charset="-128"/>
                          <a:ea typeface="ＭＳ ゴシック" panose="020B0609070205080204" pitchFamily="49" charset="-128"/>
                        </a:rPr>
                        <a:t>17</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dirty="0"/>
                    </a:p>
                  </a:txBody>
                  <a:tcPr>
                    <a:noFill/>
                  </a:tcPr>
                </a:tc>
              </a:tr>
              <a:tr h="370840">
                <a:tc>
                  <a:txBody>
                    <a:bodyPr/>
                    <a:lstStyle/>
                    <a:p>
                      <a:pPr algn="l"/>
                      <a:r>
                        <a:rPr kumimoji="1" lang="ja-JP" altLang="en-US" dirty="0" smtClean="0">
                          <a:solidFill>
                            <a:schemeClr val="tx1"/>
                          </a:solidFill>
                          <a:latin typeface="ＭＳ ゴシック" panose="020B0609070205080204" pitchFamily="49" charset="-128"/>
                          <a:ea typeface="ＭＳ ゴシック" panose="020B0609070205080204" pitchFamily="49" charset="-128"/>
                        </a:rPr>
                        <a:t>自殺予防の必要性　　　　　　</a:t>
                      </a:r>
                      <a:r>
                        <a:rPr kumimoji="1" lang="en-US" altLang="ja-JP" dirty="0" smtClean="0">
                          <a:solidFill>
                            <a:schemeClr val="tx1"/>
                          </a:solidFill>
                          <a:latin typeface="ＭＳ ゴシック" panose="020B0609070205080204" pitchFamily="49" charset="-128"/>
                          <a:ea typeface="ＭＳ ゴシック" panose="020B0609070205080204" pitchFamily="49" charset="-128"/>
                        </a:rPr>
                        <a:t>100</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 ％</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solidFill>
                      <a:schemeClr val="accent5">
                        <a:lumMod val="20000"/>
                        <a:lumOff val="80000"/>
                      </a:schemeClr>
                    </a:solidFill>
                  </a:tcPr>
                </a:tc>
                <a:tc>
                  <a:txBody>
                    <a:bodyPr/>
                    <a:lstStyle/>
                    <a:p>
                      <a:pPr algn="l"/>
                      <a:r>
                        <a:rPr kumimoji="1" lang="ja-JP" altLang="en-US" b="0" dirty="0" smtClean="0">
                          <a:solidFill>
                            <a:schemeClr val="tx1"/>
                          </a:solidFill>
                          <a:latin typeface="ＭＳ ゴシック" panose="020B0609070205080204" pitchFamily="49" charset="-128"/>
                          <a:ea typeface="ＭＳ ゴシック" panose="020B0609070205080204" pitchFamily="49" charset="-128"/>
                        </a:rPr>
                        <a:t>ゲートキーパーへの理解度　</a:t>
                      </a:r>
                      <a:r>
                        <a:rPr kumimoji="1" lang="ja-JP" altLang="en-US" b="0" baseline="0" dirty="0" smtClean="0">
                          <a:solidFill>
                            <a:schemeClr val="tx1"/>
                          </a:solidFill>
                          <a:latin typeface="ＭＳ ゴシック" panose="020B0609070205080204" pitchFamily="49" charset="-128"/>
                          <a:ea typeface="ＭＳ ゴシック" panose="020B0609070205080204" pitchFamily="49" charset="-128"/>
                        </a:rPr>
                        <a:t> </a:t>
                      </a:r>
                      <a:r>
                        <a:rPr kumimoji="1" lang="en-US" altLang="ja-JP" b="0" dirty="0" smtClean="0">
                          <a:solidFill>
                            <a:schemeClr val="tx1"/>
                          </a:solidFill>
                          <a:latin typeface="ＭＳ ゴシック" panose="020B0609070205080204" pitchFamily="49" charset="-128"/>
                          <a:ea typeface="ＭＳ ゴシック" panose="020B0609070205080204" pitchFamily="49" charset="-128"/>
                        </a:rPr>
                        <a:t>94.1</a:t>
                      </a:r>
                      <a:r>
                        <a:rPr kumimoji="1" lang="ja-JP" altLang="en-US" b="0" dirty="0" smtClean="0">
                          <a:solidFill>
                            <a:schemeClr val="tx1"/>
                          </a:solidFill>
                          <a:latin typeface="ＭＳ ゴシック" panose="020B0609070205080204" pitchFamily="49" charset="-128"/>
                          <a:ea typeface="ＭＳ ゴシック" panose="020B0609070205080204" pitchFamily="49" charset="-128"/>
                        </a:rPr>
                        <a:t> ％</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5">
                        <a:lumMod val="60000"/>
                        <a:lumOff val="40000"/>
                      </a:schemeClr>
                    </a:solidFill>
                  </a:tcPr>
                </a:tc>
              </a:tr>
              <a:tr h="370840">
                <a:tc>
                  <a:txBody>
                    <a:bodyPr/>
                    <a:lstStyle/>
                    <a:p>
                      <a:pPr algn="l"/>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自殺のサインへの理解度　　</a:t>
                      </a:r>
                      <a:r>
                        <a:rPr kumimoji="1" lang="ja-JP" altLang="en-US" sz="1800" baseline="0" dirty="0" smtClean="0">
                          <a:solidFill>
                            <a:schemeClr val="tx1"/>
                          </a:solidFill>
                          <a:latin typeface="ＭＳ ゴシック" panose="020B0609070205080204" pitchFamily="49" charset="-128"/>
                          <a:ea typeface="ＭＳ ゴシック" panose="020B0609070205080204" pitchFamily="49" charset="-128"/>
                        </a:rPr>
                        <a:t> </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82.4</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 ％</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5">
                        <a:lumMod val="40000"/>
                        <a:lumOff val="60000"/>
                      </a:schemeClr>
                    </a:solidFill>
                  </a:tcPr>
                </a:tc>
                <a:tc>
                  <a:txBody>
                    <a:bodyPr/>
                    <a:lstStyle/>
                    <a:p>
                      <a:pPr algn="l"/>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気付いた後の対応への理解度</a:t>
                      </a:r>
                      <a:r>
                        <a:rPr kumimoji="1" lang="ja-JP" altLang="en-US" sz="1800" baseline="0" dirty="0" smtClean="0">
                          <a:solidFill>
                            <a:schemeClr val="tx1"/>
                          </a:solidFill>
                          <a:latin typeface="ＭＳ ゴシック" panose="020B0609070205080204" pitchFamily="49" charset="-128"/>
                          <a:ea typeface="ＭＳ ゴシック" panose="020B0609070205080204" pitchFamily="49" charset="-128"/>
                        </a:rPr>
                        <a:t> </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88.2</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 ％</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5">
                        <a:lumMod val="20000"/>
                        <a:lumOff val="80000"/>
                      </a:schemeClr>
                    </a:solidFill>
                  </a:tcPr>
                </a:tc>
              </a:tr>
              <a:tr h="370840">
                <a:tc gridSpan="2">
                  <a:txBody>
                    <a:bodyPr/>
                    <a:lstStyle/>
                    <a:p>
                      <a:r>
                        <a:rPr kumimoji="1" lang="ja-JP" altLang="en-US" sz="1400" dirty="0" smtClean="0">
                          <a:latin typeface="ＭＳ ゴシック" panose="020B0609070205080204" pitchFamily="49" charset="-128"/>
                          <a:ea typeface="ＭＳ ゴシック" panose="020B0609070205080204" pitchFamily="49" charset="-128"/>
                        </a:rPr>
                        <a:t>出典：</a:t>
                      </a:r>
                      <a:r>
                        <a:rPr kumimoji="1" lang="en-US" altLang="ja-JP" sz="1400" dirty="0" smtClean="0">
                          <a:latin typeface="ＭＳ ゴシック" panose="020B0609070205080204" pitchFamily="49" charset="-128"/>
                          <a:ea typeface="ＭＳ ゴシック" panose="020B0609070205080204" pitchFamily="49" charset="-128"/>
                        </a:rPr>
                        <a:t>2014</a:t>
                      </a:r>
                      <a:r>
                        <a:rPr kumimoji="1" lang="ja-JP" altLang="en-US" sz="1400" dirty="0" smtClean="0">
                          <a:latin typeface="ＭＳ ゴシック" panose="020B0609070205080204" pitchFamily="49" charset="-128"/>
                          <a:ea typeface="ＭＳ ゴシック" panose="020B0609070205080204" pitchFamily="49" charset="-128"/>
                        </a:rPr>
                        <a:t>年ゲートキーパー養成講座に関するアンケートより</a:t>
                      </a:r>
                      <a:endParaRPr kumimoji="1" lang="ja-JP" altLang="en-US" sz="1400" dirty="0">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bl>
          </a:graphicData>
        </a:graphic>
      </p:graphicFrame>
      <p:sp>
        <p:nvSpPr>
          <p:cNvPr id="6" name="テキスト ボックス 5"/>
          <p:cNvSpPr txBox="1"/>
          <p:nvPr/>
        </p:nvSpPr>
        <p:spPr>
          <a:xfrm>
            <a:off x="382368" y="634627"/>
            <a:ext cx="8654128" cy="923330"/>
          </a:xfrm>
          <a:prstGeom prst="rect">
            <a:avLst/>
          </a:prstGeom>
          <a:noFill/>
        </p:spPr>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ゲートキーパー養成講座を受けた者の</a:t>
            </a:r>
            <a:r>
              <a:rPr lang="ja-JP" altLang="en-US" dirty="0" smtClean="0">
                <a:solidFill>
                  <a:srgbClr val="FF0000"/>
                </a:solidFill>
                <a:latin typeface="ＭＳ ゴシック" panose="020B0609070205080204" pitchFamily="49" charset="-128"/>
                <a:ea typeface="ＭＳ ゴシック" panose="020B0609070205080204" pitchFamily="49" charset="-128"/>
              </a:rPr>
              <a:t>理解度は高い</a:t>
            </a:r>
            <a:r>
              <a:rPr lang="ja-JP" altLang="en-US" dirty="0" smtClean="0">
                <a:latin typeface="ＭＳ ゴシック" panose="020B0609070205080204" pitchFamily="49" charset="-128"/>
                <a:ea typeface="ＭＳ ゴシック" panose="020B0609070205080204" pitchFamily="49" charset="-128"/>
              </a:rPr>
              <a:t>（表⑥）</a:t>
            </a:r>
            <a:endParaRPr kumimoji="1"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●ゲートキーパー養成講座受講者数は着実に</a:t>
            </a:r>
            <a:r>
              <a:rPr lang="ja-JP" altLang="en-US" dirty="0" smtClean="0">
                <a:solidFill>
                  <a:srgbClr val="FF0000"/>
                </a:solidFill>
                <a:latin typeface="ＭＳ ゴシック" panose="020B0609070205080204" pitchFamily="49" charset="-128"/>
                <a:ea typeface="ＭＳ ゴシック" panose="020B0609070205080204" pitchFamily="49" charset="-128"/>
              </a:rPr>
              <a:t>増えている</a:t>
            </a:r>
            <a:r>
              <a:rPr lang="ja-JP" altLang="en-US" dirty="0" smtClean="0">
                <a:latin typeface="ＭＳ ゴシック" panose="020B0609070205080204" pitchFamily="49" charset="-128"/>
                <a:ea typeface="ＭＳ ゴシック" panose="020B0609070205080204" pitchFamily="49" charset="-128"/>
              </a:rPr>
              <a:t>（表⑦）</a:t>
            </a:r>
            <a:endParaRPr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●ゲートキーパー養成講座受講者数を県と</a:t>
            </a:r>
            <a:r>
              <a:rPr lang="ja-JP" altLang="en-US" dirty="0" smtClean="0">
                <a:latin typeface="ＭＳ ゴシック" panose="020B0609070205080204" pitchFamily="49" charset="-128"/>
                <a:ea typeface="ＭＳ ゴシック" panose="020B0609070205080204" pitchFamily="49" charset="-128"/>
              </a:rPr>
              <a:t>人口割合で比較すると</a:t>
            </a:r>
            <a:r>
              <a:rPr lang="en-US" altLang="ja-JP" dirty="0">
                <a:solidFill>
                  <a:srgbClr val="FF0000"/>
                </a:solidFill>
                <a:latin typeface="ＭＳ ゴシック" panose="020B0609070205080204" pitchFamily="49" charset="-128"/>
                <a:ea typeface="ＭＳ ゴシック" panose="020B0609070205080204" pitchFamily="49" charset="-128"/>
              </a:rPr>
              <a:t>2</a:t>
            </a:r>
            <a:r>
              <a:rPr lang="ja-JP" altLang="en-US" dirty="0" smtClean="0">
                <a:solidFill>
                  <a:srgbClr val="FF0000"/>
                </a:solidFill>
                <a:latin typeface="ＭＳ ゴシック" panose="020B0609070205080204" pitchFamily="49" charset="-128"/>
                <a:ea typeface="ＭＳ ゴシック" panose="020B0609070205080204" pitchFamily="49" charset="-128"/>
              </a:rPr>
              <a:t>割程高い</a:t>
            </a: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表⑧）</a:t>
            </a:r>
            <a:r>
              <a:rPr kumimoji="1" lang="ja-JP" altLang="en-US" dirty="0" smtClean="0">
                <a:latin typeface="ＭＳ ゴシック" panose="020B0609070205080204" pitchFamily="49" charset="-128"/>
                <a:ea typeface="ＭＳ ゴシック" panose="020B0609070205080204" pitchFamily="49" charset="-128"/>
              </a:rPr>
              <a:t>　</a:t>
            </a:r>
            <a:endParaRPr kumimoji="1" lang="ja-JP" altLang="en-US" dirty="0">
              <a:latin typeface="ＭＳ ゴシック" panose="020B0609070205080204" pitchFamily="49" charset="-128"/>
              <a:ea typeface="ＭＳ ゴシック" panose="020B0609070205080204" pitchFamily="49" charset="-128"/>
            </a:endParaRPr>
          </a:p>
        </p:txBody>
      </p:sp>
      <p:graphicFrame>
        <p:nvGraphicFramePr>
          <p:cNvPr id="8" name="コンテンツ プレースホルダー 6"/>
          <p:cNvGraphicFramePr>
            <a:graphicFrameLocks/>
          </p:cNvGraphicFramePr>
          <p:nvPr>
            <p:extLst>
              <p:ext uri="{D42A27DB-BD31-4B8C-83A1-F6EECF244321}">
                <p14:modId xmlns:p14="http://schemas.microsoft.com/office/powerpoint/2010/main" val="2694590772"/>
              </p:ext>
            </p:extLst>
          </p:nvPr>
        </p:nvGraphicFramePr>
        <p:xfrm>
          <a:off x="382368" y="3140968"/>
          <a:ext cx="8229600" cy="1854200"/>
        </p:xfrm>
        <a:graphic>
          <a:graphicData uri="http://schemas.openxmlformats.org/drawingml/2006/table">
            <a:tbl>
              <a:tblPr firstRow="1" bandRow="1">
                <a:tableStyleId>{7DF18680-E054-41AD-8BC1-D1AEF772440D}</a:tableStyleId>
              </a:tblPr>
              <a:tblGrid>
                <a:gridCol w="874440"/>
                <a:gridCol w="1471032"/>
                <a:gridCol w="1471032"/>
                <a:gridCol w="1471032"/>
                <a:gridCol w="1471032"/>
                <a:gridCol w="1471032"/>
              </a:tblGrid>
              <a:tr h="370840">
                <a:tc gridSpan="6">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表⑦　ゲートキーパー養成講座受講者数（町と県）</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dirty="0"/>
                    </a:p>
                  </a:txBody>
                  <a:tcP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noFill/>
                  </a:tcPr>
                </a:tc>
              </a:tr>
              <a:tr h="370840">
                <a:tc>
                  <a:txBody>
                    <a:bodyPr/>
                    <a:lstStyle/>
                    <a:p>
                      <a:pPr algn="ctr"/>
                      <a:r>
                        <a:rPr kumimoji="1" lang="ja-JP" altLang="en-US" dirty="0" smtClean="0">
                          <a:solidFill>
                            <a:srgbClr val="0423BC"/>
                          </a:solidFill>
                          <a:latin typeface="ＭＳ ゴシック" panose="020B0609070205080204" pitchFamily="49" charset="-128"/>
                          <a:ea typeface="ＭＳ ゴシック" panose="020B0609070205080204" pitchFamily="49" charset="-128"/>
                        </a:rPr>
                        <a:t>短・中</a:t>
                      </a:r>
                      <a:endParaRPr kumimoji="1" lang="ja-JP" altLang="en-US" dirty="0">
                        <a:solidFill>
                          <a:srgbClr val="0423BC"/>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2011</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2012</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2013</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2014</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sz="1800" smtClean="0">
                          <a:solidFill>
                            <a:schemeClr val="bg1"/>
                          </a:solidFill>
                          <a:latin typeface="ＭＳ ゴシック" panose="020B0609070205080204" pitchFamily="49" charset="-128"/>
                          <a:ea typeface="ＭＳ ゴシック" panose="020B0609070205080204" pitchFamily="49" charset="-128"/>
                        </a:rPr>
                        <a:t>合計</a:t>
                      </a:r>
                      <a:endParaRPr kumimoji="1" lang="ja-JP" altLang="en-US" sz="180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r>
              <a:tr h="370840">
                <a:tc>
                  <a:txBody>
                    <a:bodyPr/>
                    <a:lstStyle/>
                    <a:p>
                      <a:pPr algn="ctr"/>
                      <a:r>
                        <a:rPr kumimoji="1" lang="ja-JP" altLang="en-US" sz="1800" dirty="0" smtClean="0">
                          <a:solidFill>
                            <a:schemeClr val="bg1"/>
                          </a:solidFill>
                          <a:latin typeface="ＭＳ ゴシック" panose="020B0609070205080204" pitchFamily="49" charset="-128"/>
                          <a:ea typeface="ＭＳ ゴシック" panose="020B0609070205080204" pitchFamily="49" charset="-128"/>
                        </a:rPr>
                        <a:t>町</a:t>
                      </a:r>
                      <a:endParaRPr kumimoji="1" lang="ja-JP" altLang="en-US" sz="180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72</a:t>
                      </a:r>
                      <a:r>
                        <a:rPr kumimoji="1" lang="ja-JP" altLang="en-US" dirty="0" smtClean="0">
                          <a:latin typeface="ＭＳ ゴシック" panose="020B0609070205080204" pitchFamily="49" charset="-128"/>
                          <a:ea typeface="ＭＳ ゴシック" panose="020B0609070205080204" pitchFamily="49" charset="-128"/>
                        </a:rPr>
                        <a:t> 人</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27</a:t>
                      </a:r>
                      <a:r>
                        <a:rPr kumimoji="1" lang="ja-JP" altLang="en-US" dirty="0" smtClean="0">
                          <a:latin typeface="ＭＳ ゴシック" panose="020B0609070205080204" pitchFamily="49" charset="-128"/>
                          <a:ea typeface="ＭＳ ゴシック" panose="020B0609070205080204" pitchFamily="49" charset="-128"/>
                        </a:rPr>
                        <a:t> 人</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72</a:t>
                      </a:r>
                      <a:r>
                        <a:rPr kumimoji="1" lang="ja-JP" altLang="en-US" dirty="0" smtClean="0">
                          <a:latin typeface="ＭＳ ゴシック" panose="020B0609070205080204" pitchFamily="49" charset="-128"/>
                          <a:ea typeface="ＭＳ ゴシック" panose="020B0609070205080204" pitchFamily="49" charset="-128"/>
                        </a:rPr>
                        <a:t> 人</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134</a:t>
                      </a:r>
                      <a:r>
                        <a:rPr kumimoji="1" lang="ja-JP" altLang="en-US" dirty="0" smtClean="0">
                          <a:latin typeface="ＭＳ ゴシック" panose="020B0609070205080204" pitchFamily="49" charset="-128"/>
                          <a:ea typeface="ＭＳ ゴシック" panose="020B0609070205080204" pitchFamily="49" charset="-128"/>
                        </a:rPr>
                        <a:t> 人</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305</a:t>
                      </a:r>
                      <a:r>
                        <a:rPr kumimoji="1" lang="ja-JP" altLang="en-US" dirty="0" smtClean="0">
                          <a:latin typeface="ＭＳ ゴシック" panose="020B0609070205080204" pitchFamily="49" charset="-128"/>
                          <a:ea typeface="ＭＳ ゴシック" panose="020B0609070205080204" pitchFamily="49" charset="-128"/>
                        </a:rPr>
                        <a:t> 人</a:t>
                      </a:r>
                      <a:endParaRPr kumimoji="1" lang="ja-JP" altLang="en-US" dirty="0">
                        <a:latin typeface="ＭＳ ゴシック" panose="020B0609070205080204" pitchFamily="49" charset="-128"/>
                        <a:ea typeface="ＭＳ ゴシック" panose="020B0609070205080204" pitchFamily="49" charset="-128"/>
                      </a:endParaRPr>
                    </a:p>
                  </a:txBody>
                  <a:tcPr/>
                </a:tc>
              </a:tr>
              <a:tr h="370840">
                <a:tc>
                  <a:txBody>
                    <a:bodyPr/>
                    <a:lstStyle/>
                    <a:p>
                      <a:pPr algn="ctr"/>
                      <a:r>
                        <a:rPr kumimoji="1" lang="ja-JP" altLang="en-US" sz="1800" dirty="0" smtClean="0">
                          <a:solidFill>
                            <a:schemeClr val="bg1"/>
                          </a:solidFill>
                          <a:latin typeface="ＭＳ ゴシック" panose="020B0609070205080204" pitchFamily="49" charset="-128"/>
                          <a:ea typeface="ＭＳ ゴシック" panose="020B0609070205080204" pitchFamily="49" charset="-128"/>
                        </a:rPr>
                        <a:t>県</a:t>
                      </a:r>
                      <a:endParaRPr kumimoji="1" lang="ja-JP" altLang="en-US" sz="180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5,133</a:t>
                      </a:r>
                      <a:r>
                        <a:rPr kumimoji="1" lang="ja-JP" altLang="en-US" dirty="0" smtClean="0">
                          <a:latin typeface="ＭＳ ゴシック" panose="020B0609070205080204" pitchFamily="49" charset="-128"/>
                          <a:ea typeface="ＭＳ ゴシック" panose="020B0609070205080204" pitchFamily="49" charset="-128"/>
                        </a:rPr>
                        <a:t> 人</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5,167</a:t>
                      </a:r>
                      <a:r>
                        <a:rPr kumimoji="1" lang="ja-JP" altLang="en-US" dirty="0" smtClean="0">
                          <a:latin typeface="ＭＳ ゴシック" panose="020B0609070205080204" pitchFamily="49" charset="-128"/>
                          <a:ea typeface="ＭＳ ゴシック" panose="020B0609070205080204" pitchFamily="49" charset="-128"/>
                        </a:rPr>
                        <a:t> 人</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5,616</a:t>
                      </a:r>
                      <a:r>
                        <a:rPr kumimoji="1" lang="ja-JP" altLang="en-US" dirty="0" smtClean="0">
                          <a:latin typeface="ＭＳ ゴシック" panose="020B0609070205080204" pitchFamily="49" charset="-128"/>
                          <a:ea typeface="ＭＳ ゴシック" panose="020B0609070205080204" pitchFamily="49" charset="-128"/>
                        </a:rPr>
                        <a:t> 人</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5,149</a:t>
                      </a:r>
                      <a:r>
                        <a:rPr kumimoji="1" lang="ja-JP" altLang="en-US" dirty="0" smtClean="0">
                          <a:latin typeface="ＭＳ ゴシック" panose="020B0609070205080204" pitchFamily="49" charset="-128"/>
                          <a:ea typeface="ＭＳ ゴシック" panose="020B0609070205080204" pitchFamily="49" charset="-128"/>
                        </a:rPr>
                        <a:t> 人</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21,065</a:t>
                      </a:r>
                      <a:r>
                        <a:rPr kumimoji="1" lang="ja-JP" altLang="en-US" dirty="0" smtClean="0">
                          <a:latin typeface="ＭＳ ゴシック" panose="020B0609070205080204" pitchFamily="49" charset="-128"/>
                          <a:ea typeface="ＭＳ ゴシック" panose="020B0609070205080204" pitchFamily="49" charset="-128"/>
                        </a:rPr>
                        <a:t> 人</a:t>
                      </a:r>
                      <a:endParaRPr kumimoji="1" lang="ja-JP" altLang="en-US" dirty="0">
                        <a:latin typeface="ＭＳ ゴシック" panose="020B0609070205080204" pitchFamily="49" charset="-128"/>
                        <a:ea typeface="ＭＳ ゴシック" panose="020B0609070205080204" pitchFamily="49" charset="-128"/>
                      </a:endParaRPr>
                    </a:p>
                  </a:txBody>
                  <a:tcPr/>
                </a:tc>
              </a:tr>
              <a:tr h="370840">
                <a:tc gridSpan="6">
                  <a:txBody>
                    <a:bodyPr/>
                    <a:lstStyle/>
                    <a:p>
                      <a:r>
                        <a:rPr kumimoji="1" lang="ja-JP" altLang="en-US" sz="1400" dirty="0" smtClean="0">
                          <a:latin typeface="ＭＳ ゴシック" panose="020B0609070205080204" pitchFamily="49" charset="-128"/>
                          <a:ea typeface="ＭＳ ゴシック" panose="020B0609070205080204" pitchFamily="49" charset="-128"/>
                        </a:rPr>
                        <a:t>出典：長野県保健福祉部保健・疾病対策課と箕輪町健康推進課調べ</a:t>
                      </a:r>
                      <a:endParaRPr kumimoji="1" lang="ja-JP" altLang="en-US" sz="1400" dirty="0">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bl>
          </a:graphicData>
        </a:graphic>
      </p:graphicFrame>
      <p:graphicFrame>
        <p:nvGraphicFramePr>
          <p:cNvPr id="11" name="コンテンツ プレースホルダー 6"/>
          <p:cNvGraphicFramePr>
            <a:graphicFrameLocks/>
          </p:cNvGraphicFramePr>
          <p:nvPr>
            <p:extLst>
              <p:ext uri="{D42A27DB-BD31-4B8C-83A1-F6EECF244321}">
                <p14:modId xmlns:p14="http://schemas.microsoft.com/office/powerpoint/2010/main" val="685798296"/>
              </p:ext>
            </p:extLst>
          </p:nvPr>
        </p:nvGraphicFramePr>
        <p:xfrm>
          <a:off x="444031" y="5157192"/>
          <a:ext cx="8229602" cy="1483360"/>
        </p:xfrm>
        <a:graphic>
          <a:graphicData uri="http://schemas.openxmlformats.org/drawingml/2006/table">
            <a:tbl>
              <a:tblPr firstRow="1" bandRow="1">
                <a:tableStyleId>{7DF18680-E054-41AD-8BC1-D1AEF772440D}</a:tableStyleId>
              </a:tblPr>
              <a:tblGrid>
                <a:gridCol w="1154154"/>
                <a:gridCol w="1768862"/>
                <a:gridCol w="1768862"/>
                <a:gridCol w="1768862"/>
                <a:gridCol w="1768862"/>
              </a:tblGrid>
              <a:tr h="370840">
                <a:tc gridSpan="5">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表⑧　ゲートキーパー養成受講者総数の県との比較（千人対）</a:t>
                      </a:r>
                      <a:r>
                        <a:rPr kumimoji="1" lang="en-US" altLang="ja-JP" b="0" dirty="0" smtClean="0">
                          <a:solidFill>
                            <a:schemeClr val="tx1"/>
                          </a:solidFill>
                          <a:latin typeface="ＭＳ ゴシック" panose="020B0609070205080204" pitchFamily="49" charset="-128"/>
                          <a:ea typeface="ＭＳ ゴシック" panose="020B0609070205080204" pitchFamily="49" charset="-128"/>
                        </a:rPr>
                        <a:t>2011</a:t>
                      </a:r>
                      <a:r>
                        <a:rPr kumimoji="1" lang="ja-JP" altLang="en-US" b="0" dirty="0" smtClean="0">
                          <a:solidFill>
                            <a:schemeClr val="tx1"/>
                          </a:solidFill>
                          <a:latin typeface="ＭＳ ゴシック" panose="020B0609070205080204" pitchFamily="49" charset="-128"/>
                          <a:ea typeface="ＭＳ ゴシック" panose="020B0609070205080204" pitchFamily="49" charset="-128"/>
                        </a:rPr>
                        <a:t>～</a:t>
                      </a:r>
                      <a:r>
                        <a:rPr kumimoji="1" lang="en-US" altLang="ja-JP" b="0" dirty="0" smtClean="0">
                          <a:solidFill>
                            <a:schemeClr val="tx1"/>
                          </a:solidFill>
                          <a:latin typeface="ＭＳ ゴシック" panose="020B0609070205080204" pitchFamily="49" charset="-128"/>
                          <a:ea typeface="ＭＳ ゴシック" panose="020B0609070205080204" pitchFamily="49" charset="-128"/>
                        </a:rPr>
                        <a:t>2014</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dirty="0"/>
                    </a:p>
                  </a:txBody>
                  <a:tcP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70840">
                <a:tc>
                  <a:txBody>
                    <a:bodyPr/>
                    <a:lstStyle/>
                    <a:p>
                      <a:pPr algn="l"/>
                      <a:r>
                        <a:rPr kumimoji="1" lang="ja-JP" altLang="en-US" dirty="0" smtClean="0">
                          <a:solidFill>
                            <a:srgbClr val="0423BC"/>
                          </a:solidFill>
                          <a:latin typeface="ＭＳ ゴシック" panose="020B0609070205080204" pitchFamily="49" charset="-128"/>
                          <a:ea typeface="ＭＳ ゴシック" panose="020B0609070205080204" pitchFamily="49" charset="-128"/>
                        </a:rPr>
                        <a:t>長期</a:t>
                      </a:r>
                      <a:endParaRPr kumimoji="1" lang="ja-JP" altLang="en-US" dirty="0">
                        <a:solidFill>
                          <a:srgbClr val="0423BC"/>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sz="1800" b="0" dirty="0" smtClean="0">
                          <a:solidFill>
                            <a:srgbClr val="0423BC"/>
                          </a:solidFill>
                          <a:latin typeface="ＭＳ ゴシック" panose="020B0609070205080204" pitchFamily="49" charset="-128"/>
                          <a:ea typeface="ＭＳ ゴシック" panose="020B0609070205080204" pitchFamily="49" charset="-128"/>
                        </a:rPr>
                        <a:t>県人口</a:t>
                      </a:r>
                      <a:endParaRPr kumimoji="1" lang="ja-JP" altLang="en-US" sz="1800" b="0" dirty="0">
                        <a:solidFill>
                          <a:srgbClr val="0423BC"/>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sz="1800" b="0" dirty="0" smtClean="0">
                          <a:solidFill>
                            <a:srgbClr val="FF0000"/>
                          </a:solidFill>
                          <a:latin typeface="ＭＳ ゴシック" panose="020B0609070205080204" pitchFamily="49" charset="-128"/>
                          <a:ea typeface="ＭＳ ゴシック" panose="020B0609070205080204" pitchFamily="49" charset="-128"/>
                        </a:rPr>
                        <a:t>町人口</a:t>
                      </a:r>
                      <a:endParaRPr kumimoji="1" lang="ja-JP" altLang="en-US" sz="1800" b="0" dirty="0">
                        <a:solidFill>
                          <a:srgbClr val="FF0000"/>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sz="1800" b="0" dirty="0" smtClean="0">
                          <a:solidFill>
                            <a:srgbClr val="0423BC"/>
                          </a:solidFill>
                          <a:latin typeface="ＭＳ ゴシック" panose="020B0609070205080204" pitchFamily="49" charset="-128"/>
                          <a:ea typeface="ＭＳ ゴシック" panose="020B0609070205080204" pitchFamily="49" charset="-128"/>
                        </a:rPr>
                        <a:t>県　千人対</a:t>
                      </a:r>
                      <a:endParaRPr kumimoji="1" lang="ja-JP" altLang="en-US" sz="1800" b="0" dirty="0">
                        <a:solidFill>
                          <a:srgbClr val="0423BC"/>
                        </a:solidFill>
                        <a:latin typeface="ＭＳ ゴシック" panose="020B0609070205080204" pitchFamily="49" charset="-128"/>
                        <a:ea typeface="ＭＳ ゴシック" panose="020B0609070205080204" pitchFamily="49" charset="-128"/>
                      </a:endParaRPr>
                    </a:p>
                  </a:txBody>
                  <a:tcPr>
                    <a:solidFill>
                      <a:schemeClr val="accent5">
                        <a:lumMod val="40000"/>
                        <a:lumOff val="60000"/>
                      </a:schemeClr>
                    </a:solidFill>
                  </a:tcPr>
                </a:tc>
                <a:tc>
                  <a:txBody>
                    <a:bodyPr/>
                    <a:lstStyle/>
                    <a:p>
                      <a:pPr algn="ctr"/>
                      <a:r>
                        <a:rPr kumimoji="1" lang="ja-JP" altLang="en-US" sz="1800" b="0" dirty="0" smtClean="0">
                          <a:solidFill>
                            <a:srgbClr val="FF0000"/>
                          </a:solidFill>
                          <a:latin typeface="ＭＳ ゴシック" panose="020B0609070205080204" pitchFamily="49" charset="-128"/>
                          <a:ea typeface="ＭＳ ゴシック" panose="020B0609070205080204" pitchFamily="49" charset="-128"/>
                        </a:rPr>
                        <a:t>町　千人対</a:t>
                      </a:r>
                      <a:endParaRPr kumimoji="1" lang="ja-JP" altLang="en-US" sz="1800" b="0" dirty="0">
                        <a:solidFill>
                          <a:srgbClr val="FF0000"/>
                        </a:solidFill>
                        <a:latin typeface="ＭＳ ゴシック" panose="020B0609070205080204" pitchFamily="49" charset="-128"/>
                        <a:ea typeface="ＭＳ ゴシック" panose="020B0609070205080204" pitchFamily="49" charset="-128"/>
                      </a:endParaRPr>
                    </a:p>
                  </a:txBody>
                  <a:tcPr>
                    <a:solidFill>
                      <a:schemeClr val="accent5">
                        <a:lumMod val="40000"/>
                        <a:lumOff val="60000"/>
                      </a:schemeClr>
                    </a:solidFill>
                  </a:tcPr>
                </a:tc>
              </a:tr>
              <a:tr h="370840">
                <a:tc>
                  <a:txBody>
                    <a:bodyPr/>
                    <a:lstStyle/>
                    <a:p>
                      <a:pPr algn="ctr"/>
                      <a:r>
                        <a:rPr kumimoji="1" lang="ja-JP" altLang="en-US" sz="1800" dirty="0" smtClean="0">
                          <a:solidFill>
                            <a:schemeClr val="bg1"/>
                          </a:solidFill>
                          <a:latin typeface="ＭＳ ゴシック" panose="020B0609070205080204" pitchFamily="49" charset="-128"/>
                          <a:ea typeface="ＭＳ ゴシック" panose="020B0609070205080204" pitchFamily="49" charset="-128"/>
                        </a:rPr>
                        <a:t>人</a:t>
                      </a:r>
                      <a:endParaRPr kumimoji="1" lang="ja-JP" altLang="en-US" sz="180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solidFill>
                            <a:srgbClr val="0423BC"/>
                          </a:solidFill>
                          <a:latin typeface="ＭＳ ゴシック" panose="020B0609070205080204" pitchFamily="49" charset="-128"/>
                          <a:ea typeface="ＭＳ ゴシック" panose="020B0609070205080204" pitchFamily="49" charset="-128"/>
                        </a:rPr>
                        <a:t>2,096,952</a:t>
                      </a:r>
                      <a:endParaRPr kumimoji="1" lang="ja-JP" altLang="en-US" dirty="0">
                        <a:solidFill>
                          <a:srgbClr val="0423BC"/>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rgbClr val="FF0000"/>
                          </a:solidFill>
                          <a:latin typeface="ＭＳ ゴシック" panose="020B0609070205080204" pitchFamily="49" charset="-128"/>
                          <a:ea typeface="ＭＳ ゴシック" panose="020B0609070205080204" pitchFamily="49" charset="-128"/>
                        </a:rPr>
                        <a:t>25,148</a:t>
                      </a:r>
                      <a:endParaRPr kumimoji="1" lang="ja-JP" altLang="en-US" dirty="0">
                        <a:solidFill>
                          <a:srgbClr val="FF0000"/>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rgbClr val="0423BC"/>
                          </a:solidFill>
                          <a:latin typeface="ＭＳ ゴシック" panose="020B0609070205080204" pitchFamily="49" charset="-128"/>
                          <a:ea typeface="ＭＳ ゴシック" panose="020B0609070205080204" pitchFamily="49" charset="-128"/>
                        </a:rPr>
                        <a:t>10.0</a:t>
                      </a:r>
                      <a:endParaRPr kumimoji="1" lang="ja-JP" altLang="en-US" dirty="0">
                        <a:solidFill>
                          <a:srgbClr val="0423BC"/>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rgbClr val="FF0000"/>
                          </a:solidFill>
                          <a:latin typeface="ＭＳ ゴシック" panose="020B0609070205080204" pitchFamily="49" charset="-128"/>
                          <a:ea typeface="ＭＳ ゴシック" panose="020B0609070205080204" pitchFamily="49" charset="-128"/>
                        </a:rPr>
                        <a:t>12.1</a:t>
                      </a:r>
                      <a:endParaRPr kumimoji="1" lang="ja-JP" altLang="en-US" dirty="0">
                        <a:solidFill>
                          <a:srgbClr val="FF0000"/>
                        </a:solidFill>
                        <a:latin typeface="ＭＳ ゴシック" panose="020B0609070205080204" pitchFamily="49" charset="-128"/>
                        <a:ea typeface="ＭＳ ゴシック" panose="020B0609070205080204" pitchFamily="49" charset="-128"/>
                      </a:endParaRPr>
                    </a:p>
                  </a:txBody>
                  <a:tcPr/>
                </a:tc>
              </a:tr>
              <a:tr h="370840">
                <a:tc gridSpan="5">
                  <a:txBody>
                    <a:bodyPr/>
                    <a:lstStyle/>
                    <a:p>
                      <a:r>
                        <a:rPr kumimoji="1" lang="ja-JP" altLang="en-US" sz="1400" dirty="0" smtClean="0">
                          <a:latin typeface="ＭＳ ゴシック" panose="020B0609070205080204" pitchFamily="49" charset="-128"/>
                          <a:ea typeface="ＭＳ ゴシック" panose="020B0609070205080204" pitchFamily="49" charset="-128"/>
                        </a:rPr>
                        <a:t>出典：長野県健康福祉部保健・疾病対策課と箕輪町健康推進課調べ</a:t>
                      </a:r>
                      <a:endParaRPr kumimoji="1" lang="ja-JP" altLang="en-US" sz="1400" dirty="0">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3" name="スライド番号プレースホルダー 2"/>
          <p:cNvSpPr>
            <a:spLocks noGrp="1"/>
          </p:cNvSpPr>
          <p:nvPr>
            <p:ph type="sldNum" sz="quarter" idx="12"/>
          </p:nvPr>
        </p:nvSpPr>
        <p:spPr>
          <a:xfrm>
            <a:off x="611560" y="6407239"/>
            <a:ext cx="561975" cy="365125"/>
          </a:xfrm>
        </p:spPr>
        <p:txBody>
          <a:bodyPr/>
          <a:lstStyle/>
          <a:p>
            <a:fld id="{D2D8002D-B5B0-4BAC-B1F6-782DDCCE6D9C}" type="slidenum">
              <a:rPr kumimoji="1" lang="ja-JP" altLang="en-US" sz="1600" smtClean="0"/>
              <a:t>14</a:t>
            </a:fld>
            <a:endParaRPr kumimoji="1" lang="ja-JP" altLang="en-US" sz="1600" dirty="0"/>
          </a:p>
        </p:txBody>
      </p:sp>
    </p:spTree>
    <p:extLst>
      <p:ext uri="{BB962C8B-B14F-4D97-AF65-F5344CB8AC3E}">
        <p14:creationId xmlns:p14="http://schemas.microsoft.com/office/powerpoint/2010/main" val="1304308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0" y="144016"/>
            <a:ext cx="9108504" cy="620688"/>
          </a:xfrm>
        </p:spPr>
        <p:txBody>
          <a:bodyPr/>
          <a:lstStyle/>
          <a:p>
            <a:r>
              <a:rPr lang="ja-JP" altLang="en-US" sz="4000" dirty="0" smtClean="0">
                <a:solidFill>
                  <a:schemeClr val="tx1"/>
                </a:solidFill>
                <a:effectLst/>
              </a:rPr>
              <a:t>②ネットワーク構築・活用</a:t>
            </a:r>
            <a:r>
              <a:rPr lang="ja-JP" altLang="en-US" sz="4000" dirty="0">
                <a:solidFill>
                  <a:schemeClr val="tx1"/>
                </a:solidFill>
                <a:effectLst/>
              </a:rPr>
              <a:t>プログラム</a:t>
            </a:r>
            <a:endParaRPr kumimoji="1" lang="ja-JP" altLang="en-US" sz="4000" dirty="0">
              <a:solidFill>
                <a:schemeClr val="tx1"/>
              </a:solidFill>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495039038"/>
              </p:ext>
            </p:extLst>
          </p:nvPr>
        </p:nvGraphicFramePr>
        <p:xfrm>
          <a:off x="467544" y="875184"/>
          <a:ext cx="8229600" cy="5748254"/>
        </p:xfrm>
        <a:graphic>
          <a:graphicData uri="http://schemas.openxmlformats.org/drawingml/2006/table">
            <a:tbl>
              <a:tblPr firstRow="1" bandRow="1">
                <a:tableStyleId>{7DF18680-E054-41AD-8BC1-D1AEF772440D}</a:tableStyleId>
              </a:tblPr>
              <a:tblGrid>
                <a:gridCol w="2057400"/>
                <a:gridCol w="905272"/>
                <a:gridCol w="2520280"/>
                <a:gridCol w="2746648"/>
              </a:tblGrid>
              <a:tr h="696273">
                <a:tc>
                  <a:txBody>
                    <a:bodyPr/>
                    <a:lstStyle/>
                    <a:p>
                      <a:pPr algn="ctr"/>
                      <a:r>
                        <a:rPr kumimoji="1" lang="ja-JP" altLang="en-US" b="0" dirty="0" smtClean="0">
                          <a:latin typeface="ＭＳ ゴシック" panose="020B0609070205080204" pitchFamily="49" charset="-128"/>
                          <a:ea typeface="ＭＳ ゴシック" panose="020B0609070205080204" pitchFamily="49" charset="-128"/>
                        </a:rPr>
                        <a:t>課　題</a:t>
                      </a: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gridSpan="3">
                  <a:txBody>
                    <a:bodyPr/>
                    <a:lstStyle/>
                    <a:p>
                      <a:r>
                        <a:rPr kumimoji="1" lang="ja-JP" altLang="en-US" b="0" dirty="0" smtClean="0">
                          <a:solidFill>
                            <a:schemeClr val="bg1"/>
                          </a:solidFill>
                          <a:latin typeface="ＭＳ ゴシック" panose="020B0609070205080204" pitchFamily="49" charset="-128"/>
                          <a:ea typeface="ＭＳ ゴシック" panose="020B0609070205080204" pitchFamily="49" charset="-128"/>
                        </a:rPr>
                        <a:t>関係団体の繋がりがないため情報共有や有効活用がなされていない</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r h="469978">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目　標</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gridSpan="3">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情報を有効活用できるネットワークを構築し、自殺予防に資する</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69978">
                <a:tc rowSpan="5">
                  <a:txBody>
                    <a:bodyPr/>
                    <a:lstStyle/>
                    <a:p>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内容等</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gridSpan="3">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情報共有・有効活用できる組織を作り、自殺予防に生かす</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69978">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財源</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関係機関・団体、町</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69978">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対象</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地域ボランティア組織、関係団体・機関など</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69978">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活動</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新組織の構築、講演会の実施、街頭啓発活動</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26636">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人材</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ボランティア、医師会等、保護者会、警察など</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712807">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短期</a:t>
                      </a:r>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認識や知識の変化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rowSpan="2" grid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指標</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①自殺予防対策連絡会の開催数</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②自殺予防対策連絡会の活動実績</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txBody>
                  <a:tcPr anchor="ctr"/>
                </a:tc>
                <a:tc rowSpan="2"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row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測定</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①健康推進課</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②健康推進課</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nchor="ctr"/>
                </a:tc>
              </a:tr>
              <a:tr h="696273">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中期）</a:t>
                      </a:r>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態度や行動の変化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2" vMerge="1">
                  <a:txBody>
                    <a:bodyPr/>
                    <a:lstStyle/>
                    <a:p>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c hMerge="1" v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vMerge="1">
                  <a:txBody>
                    <a:bodyPr/>
                    <a:lstStyle/>
                    <a:p>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r>
              <a:tr h="696273">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長期）</a:t>
                      </a:r>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状態や状況の変化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指標</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事案発生時における連絡会の会員間での連携回数</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txBody>
                  <a:tcPr>
                    <a:solidFill>
                      <a:srgbClr val="F1F9E3"/>
                    </a:solidFill>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測定</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健康推進課</a:t>
                      </a:r>
                      <a:endParaRPr kumimoji="1" lang="en-US" altLang="ja-JP" sz="1800" dirty="0">
                        <a:solidFill>
                          <a:schemeClr val="tx1"/>
                        </a:solidFill>
                        <a:latin typeface="ＭＳ ゴシック" panose="020B0609070205080204" pitchFamily="49" charset="-128"/>
                        <a:ea typeface="ＭＳ ゴシック" panose="020B0609070205080204" pitchFamily="49" charset="-128"/>
                      </a:endParaRPr>
                    </a:p>
                  </a:txBody>
                  <a:tcPr>
                    <a:solidFill>
                      <a:srgbClr val="F1F9E3"/>
                    </a:solidFill>
                  </a:tcPr>
                </a:tc>
              </a:tr>
            </a:tbl>
          </a:graphicData>
        </a:graphic>
      </p:graphicFrame>
      <p:sp>
        <p:nvSpPr>
          <p:cNvPr id="3" name="スライド番号プレースホルダー 2"/>
          <p:cNvSpPr>
            <a:spLocks noGrp="1"/>
          </p:cNvSpPr>
          <p:nvPr>
            <p:ph type="sldNum" sz="quarter" idx="12"/>
          </p:nvPr>
        </p:nvSpPr>
        <p:spPr>
          <a:xfrm>
            <a:off x="251520" y="6356350"/>
            <a:ext cx="561975" cy="365125"/>
          </a:xfrm>
        </p:spPr>
        <p:txBody>
          <a:bodyPr/>
          <a:lstStyle/>
          <a:p>
            <a:fld id="{D2D8002D-B5B0-4BAC-B1F6-782DDCCE6D9C}" type="slidenum">
              <a:rPr kumimoji="1" lang="ja-JP" altLang="en-US" sz="1600" smtClean="0"/>
              <a:t>15</a:t>
            </a:fld>
            <a:endParaRPr kumimoji="1" lang="ja-JP" altLang="en-US" sz="1600" dirty="0"/>
          </a:p>
        </p:txBody>
      </p:sp>
    </p:spTree>
    <p:extLst>
      <p:ext uri="{BB962C8B-B14F-4D97-AF65-F5344CB8AC3E}">
        <p14:creationId xmlns:p14="http://schemas.microsoft.com/office/powerpoint/2010/main" val="1936152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2324746"/>
            <a:ext cx="4369721" cy="3277291"/>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41769" y="216024"/>
            <a:ext cx="8229600" cy="764704"/>
          </a:xfrm>
        </p:spPr>
        <p:txBody>
          <a:bodyPr/>
          <a:lstStyle/>
          <a:p>
            <a:r>
              <a:rPr kumimoji="1" lang="ja-JP" altLang="en-US" sz="4000" dirty="0" smtClean="0">
                <a:solidFill>
                  <a:schemeClr val="tx1"/>
                </a:solidFill>
                <a:effectLst/>
              </a:rPr>
              <a:t>ネットワークの構築、参加の状況</a:t>
            </a:r>
            <a:endParaRPr kumimoji="1" lang="ja-JP" altLang="en-US" sz="4000" dirty="0">
              <a:solidFill>
                <a:schemeClr val="tx1"/>
              </a:solidFill>
              <a:effectLst/>
            </a:endParaRPr>
          </a:p>
        </p:txBody>
      </p:sp>
      <p:sp>
        <p:nvSpPr>
          <p:cNvPr id="5" name="タイトル 1"/>
          <p:cNvSpPr txBox="1">
            <a:spLocks/>
          </p:cNvSpPr>
          <p:nvPr/>
        </p:nvSpPr>
        <p:spPr>
          <a:xfrm>
            <a:off x="4748264" y="1625321"/>
            <a:ext cx="4161207" cy="72008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ja-JP" altLang="en-US" sz="2800" dirty="0" smtClean="0">
                <a:solidFill>
                  <a:srgbClr val="339933"/>
                </a:solidFill>
                <a:effectLst/>
              </a:rPr>
              <a:t>●</a:t>
            </a:r>
            <a:r>
              <a:rPr lang="ja-JP" altLang="en-US" sz="2800" dirty="0">
                <a:solidFill>
                  <a:srgbClr val="339933"/>
                </a:solidFill>
                <a:effectLst/>
              </a:rPr>
              <a:t>自殺</a:t>
            </a:r>
            <a:r>
              <a:rPr lang="ja-JP" altLang="en-US" sz="2800" dirty="0" smtClean="0">
                <a:solidFill>
                  <a:srgbClr val="339933"/>
                </a:solidFill>
                <a:effectLst/>
              </a:rPr>
              <a:t>予防街頭啓発活動</a:t>
            </a:r>
            <a:r>
              <a:rPr lang="ja-JP" altLang="en-US" sz="2800" dirty="0" smtClean="0">
                <a:solidFill>
                  <a:schemeClr val="tx1"/>
                </a:solidFill>
                <a:effectLst/>
              </a:rPr>
              <a:t>　</a:t>
            </a:r>
            <a:endParaRPr lang="ja-JP" altLang="en-US" sz="2800" dirty="0">
              <a:solidFill>
                <a:schemeClr val="tx1"/>
              </a:solidFill>
              <a:effectLst/>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2155" t="12384" r="9799"/>
          <a:stretch/>
        </p:blipFill>
        <p:spPr bwMode="auto">
          <a:xfrm>
            <a:off x="539552" y="1625321"/>
            <a:ext cx="3904716" cy="376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タイトル 1"/>
          <p:cNvSpPr txBox="1">
            <a:spLocks/>
          </p:cNvSpPr>
          <p:nvPr/>
        </p:nvSpPr>
        <p:spPr>
          <a:xfrm>
            <a:off x="0" y="1039525"/>
            <a:ext cx="4807128" cy="584448"/>
          </a:xfrm>
          <a:prstGeom prst="rect">
            <a:avLst/>
          </a:prstGeom>
          <a:ln>
            <a:noFill/>
          </a:ln>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ja-JP" altLang="en-US" sz="2800" dirty="0" smtClean="0">
                <a:solidFill>
                  <a:srgbClr val="339933"/>
                </a:solidFill>
                <a:effectLst/>
              </a:rPr>
              <a:t>●こころの健康づくり講演会</a:t>
            </a:r>
            <a:endParaRPr lang="en-US" altLang="ja-JP" sz="2800" dirty="0" smtClean="0">
              <a:solidFill>
                <a:srgbClr val="339933"/>
              </a:solidFill>
              <a:effectLst/>
            </a:endParaRPr>
          </a:p>
        </p:txBody>
      </p:sp>
      <p:sp>
        <p:nvSpPr>
          <p:cNvPr id="3" name="スライド番号プレースホルダー 2"/>
          <p:cNvSpPr>
            <a:spLocks noGrp="1"/>
          </p:cNvSpPr>
          <p:nvPr>
            <p:ph type="sldNum" sz="quarter" idx="12"/>
          </p:nvPr>
        </p:nvSpPr>
        <p:spPr>
          <a:xfrm>
            <a:off x="666661" y="6356350"/>
            <a:ext cx="561975" cy="365125"/>
          </a:xfrm>
        </p:spPr>
        <p:txBody>
          <a:bodyPr/>
          <a:lstStyle/>
          <a:p>
            <a:fld id="{D2D8002D-B5B0-4BAC-B1F6-782DDCCE6D9C}" type="slidenum">
              <a:rPr kumimoji="1" lang="ja-JP" altLang="en-US" sz="1600" smtClean="0"/>
              <a:t>16</a:t>
            </a:fld>
            <a:endParaRPr kumimoji="1" lang="ja-JP" altLang="en-US" sz="1600" dirty="0"/>
          </a:p>
        </p:txBody>
      </p:sp>
    </p:spTree>
    <p:extLst>
      <p:ext uri="{BB962C8B-B14F-4D97-AF65-F5344CB8AC3E}">
        <p14:creationId xmlns:p14="http://schemas.microsoft.com/office/powerpoint/2010/main" val="402840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764704"/>
          </a:xfrm>
        </p:spPr>
        <p:txBody>
          <a:bodyPr/>
          <a:lstStyle/>
          <a:p>
            <a:r>
              <a:rPr lang="ja-JP" altLang="en-US" sz="4400" dirty="0">
                <a:solidFill>
                  <a:schemeClr val="tx1"/>
                </a:solidFill>
                <a:effectLst/>
              </a:rPr>
              <a:t>実績</a:t>
            </a:r>
            <a:r>
              <a:rPr lang="ja-JP" altLang="en-US" sz="4400" dirty="0" smtClean="0">
                <a:solidFill>
                  <a:schemeClr val="tx1"/>
                </a:solidFill>
                <a:effectLst/>
              </a:rPr>
              <a:t>と</a:t>
            </a:r>
            <a:r>
              <a:rPr lang="ja-JP" altLang="en-US" sz="4400" dirty="0">
                <a:solidFill>
                  <a:schemeClr val="tx1"/>
                </a:solidFill>
                <a:effectLst/>
              </a:rPr>
              <a:t>計画</a:t>
            </a:r>
            <a:endParaRPr kumimoji="1" lang="ja-JP" altLang="en-US" sz="4400" dirty="0">
              <a:solidFill>
                <a:schemeClr val="tx1"/>
              </a:solidFill>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828082698"/>
              </p:ext>
            </p:extLst>
          </p:nvPr>
        </p:nvGraphicFramePr>
        <p:xfrm>
          <a:off x="425871" y="726657"/>
          <a:ext cx="8552944" cy="5743048"/>
        </p:xfrm>
        <a:graphic>
          <a:graphicData uri="http://schemas.openxmlformats.org/drawingml/2006/table">
            <a:tbl>
              <a:tblPr firstRow="1" bandRow="1">
                <a:tableStyleId>{7DF18680-E054-41AD-8BC1-D1AEF772440D}</a:tableStyleId>
              </a:tblPr>
              <a:tblGrid>
                <a:gridCol w="1594520"/>
                <a:gridCol w="792088"/>
                <a:gridCol w="894526"/>
                <a:gridCol w="880125"/>
                <a:gridCol w="865723"/>
                <a:gridCol w="923330"/>
                <a:gridCol w="864096"/>
                <a:gridCol w="864096"/>
                <a:gridCol w="874440"/>
              </a:tblGrid>
              <a:tr h="550824">
                <a:tc rowSpan="2">
                  <a:txBody>
                    <a:bodyPr/>
                    <a:lstStyle/>
                    <a:p>
                      <a:r>
                        <a:rPr kumimoji="1" lang="ja-JP" altLang="en-US" sz="1800" b="0" dirty="0" smtClean="0">
                          <a:solidFill>
                            <a:schemeClr val="bg1"/>
                          </a:solidFill>
                          <a:latin typeface="ＭＳ ゴシック" panose="020B0609070205080204" pitchFamily="49" charset="-128"/>
                          <a:ea typeface="ＭＳ ゴシック" panose="020B0609070205080204" pitchFamily="49" charset="-128"/>
                        </a:rPr>
                        <a:t>実績と今後の計画</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gridSpan="4">
                  <a:txBody>
                    <a:bodyPr/>
                    <a:lstStyle/>
                    <a:p>
                      <a:pPr algn="ctr"/>
                      <a:r>
                        <a:rPr kumimoji="1" lang="ja-JP" altLang="en-US" sz="2000" b="0" dirty="0" smtClean="0">
                          <a:latin typeface="ＭＳ ゴシック" panose="020B0609070205080204" pitchFamily="49" charset="-128"/>
                          <a:ea typeface="ＭＳ ゴシック" panose="020B0609070205080204" pitchFamily="49" charset="-128"/>
                        </a:rPr>
                        <a:t>実　績</a:t>
                      </a:r>
                      <a:endParaRPr kumimoji="1" lang="ja-JP" altLang="en-US" sz="2000"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gridSpan="4">
                  <a:txBody>
                    <a:bodyPr/>
                    <a:lstStyle/>
                    <a:p>
                      <a:pPr algn="ctr"/>
                      <a:r>
                        <a:rPr kumimoji="1" lang="ja-JP" altLang="en-US" sz="2000" b="0" dirty="0" smtClean="0">
                          <a:latin typeface="ＭＳ ゴシック" panose="020B0609070205080204" pitchFamily="49" charset="-128"/>
                          <a:ea typeface="ＭＳ ゴシック" panose="020B0609070205080204" pitchFamily="49" charset="-128"/>
                        </a:rPr>
                        <a:t>計画（予定）</a:t>
                      </a:r>
                      <a:endParaRPr kumimoji="1" lang="ja-JP" altLang="en-US" sz="2000"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pPr algn="ct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r h="551425">
                <a:tc vMerge="1">
                  <a:txBody>
                    <a:bodyPr/>
                    <a:lstStyle/>
                    <a:p>
                      <a:endParaRPr kumimoji="1" lang="ja-JP" altLang="en-US" dirty="0"/>
                    </a:p>
                  </a:txBody>
                  <a:tcP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2012</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2013</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2014</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2015</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2016</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gridSpan="3">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2017</a:t>
                      </a:r>
                      <a:r>
                        <a:rPr kumimoji="1" lang="ja-JP" altLang="en-US" sz="1800" dirty="0" smtClean="0">
                          <a:latin typeface="ＭＳ ゴシック" panose="020B0609070205080204" pitchFamily="49" charset="-128"/>
                          <a:ea typeface="ＭＳ ゴシック" panose="020B0609070205080204" pitchFamily="49" charset="-128"/>
                        </a:rPr>
                        <a:t>～</a:t>
                      </a:r>
                      <a:r>
                        <a:rPr kumimoji="1" lang="en-US" altLang="ja-JP" sz="1800" dirty="0" smtClean="0">
                          <a:latin typeface="ＭＳ ゴシック" panose="020B0609070205080204" pitchFamily="49" charset="-128"/>
                          <a:ea typeface="ＭＳ ゴシック" panose="020B0609070205080204" pitchFamily="49" charset="-128"/>
                        </a:rPr>
                        <a:t>2021</a:t>
                      </a:r>
                    </a:p>
                    <a:p>
                      <a:pPr algn="ctr"/>
                      <a:r>
                        <a:rPr kumimoji="1" lang="ja-JP" altLang="en-US" sz="1800" dirty="0" smtClean="0">
                          <a:latin typeface="ＭＳ ゴシック" panose="020B0609070205080204" pitchFamily="49" charset="-128"/>
                          <a:ea typeface="ＭＳ ゴシック" panose="020B0609070205080204" pitchFamily="49" charset="-128"/>
                        </a:rPr>
                        <a:t>（５年間）</a:t>
                      </a:r>
                      <a:endParaRPr kumimoji="1" lang="ja-JP" altLang="en-US" sz="18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nchor="ctr"/>
                </a:tc>
              </a:tr>
              <a:tr h="1367423">
                <a:tc>
                  <a:txBody>
                    <a:bodyPr/>
                    <a:lstStyle/>
                    <a:p>
                      <a:pPr algn="ctr"/>
                      <a:r>
                        <a:rPr kumimoji="1" lang="ja-JP" altLang="en-US" i="1" dirty="0" smtClean="0">
                          <a:solidFill>
                            <a:schemeClr val="bg1"/>
                          </a:solidFill>
                          <a:latin typeface="ＭＳ ゴシック" panose="020B0609070205080204" pitchFamily="49" charset="-128"/>
                          <a:ea typeface="ＭＳ ゴシック" panose="020B0609070205080204" pitchFamily="49" charset="-128"/>
                        </a:rPr>
                        <a:t>自殺予防対策を進めるネットワークの構築</a:t>
                      </a:r>
                      <a:endParaRPr kumimoji="1" lang="ja-JP" altLang="en-US" i="1"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endParaRPr kumimoji="1" lang="en-US" altLang="ja-JP" dirty="0" smtClean="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１回</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１回</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2</a:t>
                      </a:r>
                      <a:r>
                        <a:rPr kumimoji="1" lang="ja-JP" altLang="en-US" dirty="0" smtClean="0">
                          <a:latin typeface="ＭＳ ゴシック" panose="020B0609070205080204" pitchFamily="49" charset="-128"/>
                          <a:ea typeface="ＭＳ ゴシック" panose="020B0609070205080204" pitchFamily="49" charset="-128"/>
                        </a:rPr>
                        <a:t>回</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r>
              <a:tr h="1152128">
                <a:tc>
                  <a:txBody>
                    <a:bodyPr/>
                    <a:lstStyle/>
                    <a:p>
                      <a:pPr algn="ctr"/>
                      <a:r>
                        <a:rPr kumimoji="1" lang="ja-JP" altLang="en-US" i="1" dirty="0" smtClean="0">
                          <a:solidFill>
                            <a:schemeClr val="bg1"/>
                          </a:solidFill>
                          <a:latin typeface="ＭＳ ゴシック" panose="020B0609070205080204" pitchFamily="49" charset="-128"/>
                          <a:ea typeface="ＭＳ ゴシック" panose="020B0609070205080204" pitchFamily="49" charset="-128"/>
                        </a:rPr>
                        <a:t>こころの健康づくり講演会</a:t>
                      </a:r>
                      <a:endParaRPr kumimoji="1" lang="ja-JP" altLang="en-US" i="1"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chemeClr val="accent6">
                        <a:lumMod val="20000"/>
                        <a:lumOff val="80000"/>
                      </a:schemeClr>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chemeClr val="accent6">
                        <a:lumMod val="20000"/>
                        <a:lumOff val="80000"/>
                      </a:schemeClr>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chemeClr val="accent6">
                        <a:lumMod val="20000"/>
                        <a:lumOff val="80000"/>
                      </a:schemeClr>
                    </a:solidFill>
                  </a:tcPr>
                </a:tc>
                <a:tc>
                  <a:txBody>
                    <a:bodyPr/>
                    <a:lstStyle/>
                    <a:p>
                      <a:pPr algn="ctr"/>
                      <a:r>
                        <a:rPr kumimoji="1" lang="ja-JP" altLang="en-US" dirty="0" smtClean="0">
                          <a:solidFill>
                            <a:srgbClr val="0423BC"/>
                          </a:solidFill>
                          <a:latin typeface="ＭＳ ゴシック" panose="020B0609070205080204" pitchFamily="49" charset="-128"/>
                          <a:ea typeface="ＭＳ ゴシック" panose="020B0609070205080204" pitchFamily="49" charset="-128"/>
                        </a:rPr>
                        <a:t>参加者数</a:t>
                      </a:r>
                      <a:endParaRPr kumimoji="1" lang="en-US" altLang="ja-JP" dirty="0" smtClean="0">
                        <a:solidFill>
                          <a:srgbClr val="0423BC"/>
                        </a:solidFill>
                        <a:latin typeface="ＭＳ ゴシック" panose="020B0609070205080204" pitchFamily="49" charset="-128"/>
                        <a:ea typeface="ＭＳ ゴシック" panose="020B0609070205080204" pitchFamily="49" charset="-128"/>
                      </a:endParaRPr>
                    </a:p>
                    <a:p>
                      <a:pPr algn="ctr"/>
                      <a:r>
                        <a:rPr kumimoji="1" lang="en-US" altLang="ja-JP" dirty="0" smtClean="0">
                          <a:solidFill>
                            <a:srgbClr val="0423BC"/>
                          </a:solidFill>
                          <a:latin typeface="ＭＳ ゴシック" panose="020B0609070205080204" pitchFamily="49" charset="-128"/>
                          <a:ea typeface="ＭＳ ゴシック" panose="020B0609070205080204" pitchFamily="49" charset="-128"/>
                        </a:rPr>
                        <a:t>200</a:t>
                      </a:r>
                      <a:r>
                        <a:rPr kumimoji="1" lang="ja-JP" altLang="en-US" dirty="0" smtClean="0">
                          <a:solidFill>
                            <a:srgbClr val="0423BC"/>
                          </a:solidFill>
                          <a:latin typeface="ＭＳ ゴシック" panose="020B0609070205080204" pitchFamily="49" charset="-128"/>
                          <a:ea typeface="ＭＳ ゴシック" panose="020B0609070205080204" pitchFamily="49" charset="-128"/>
                        </a:rPr>
                        <a:t>人</a:t>
                      </a:r>
                      <a:endParaRPr kumimoji="1" lang="ja-JP" altLang="en-US" dirty="0">
                        <a:solidFill>
                          <a:srgbClr val="0423BC"/>
                        </a:solidFill>
                        <a:latin typeface="ＭＳ ゴシック" panose="020B0609070205080204" pitchFamily="49" charset="-128"/>
                        <a:ea typeface="ＭＳ ゴシック" panose="020B0609070205080204" pitchFamily="49" charset="-128"/>
                      </a:endParaRPr>
                    </a:p>
                  </a:txBody>
                  <a:tcPr anchor="ctr">
                    <a:solidFill>
                      <a:schemeClr val="accent6">
                        <a:lumMod val="20000"/>
                        <a:lumOff val="80000"/>
                      </a:schemeClr>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chemeClr val="accent6">
                        <a:lumMod val="20000"/>
                        <a:lumOff val="80000"/>
                      </a:schemeClr>
                    </a:solidFill>
                  </a:tcPr>
                </a:tc>
                <a:tc gridSpan="3">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chemeClr val="accent6">
                        <a:lumMod val="20000"/>
                        <a:lumOff val="80000"/>
                      </a:schemeClr>
                    </a:solidFill>
                  </a:tcPr>
                </a:tc>
                <a:tc hMerge="1">
                  <a:txBody>
                    <a:bodyPr/>
                    <a:lstStyle/>
                    <a:p>
                      <a:endParaRPr kumimoji="1" lang="ja-JP" altLang="en-US"/>
                    </a:p>
                  </a:txBody>
                  <a:tcPr/>
                </a:tc>
                <a:tc hMerge="1">
                  <a:txBody>
                    <a:bodyPr/>
                    <a:lstStyle/>
                    <a:p>
                      <a:endParaRPr kumimoji="1" lang="ja-JP" altLang="en-US"/>
                    </a:p>
                  </a:txBody>
                  <a:tcPr/>
                </a:tc>
              </a:tr>
              <a:tr h="708850">
                <a:tc>
                  <a:txBody>
                    <a:bodyPr/>
                    <a:lstStyle/>
                    <a:p>
                      <a:pPr algn="ctr"/>
                      <a:r>
                        <a:rPr kumimoji="1" lang="ja-JP" altLang="en-US" smtClean="0">
                          <a:solidFill>
                            <a:schemeClr val="bg1"/>
                          </a:solidFill>
                          <a:latin typeface="ＭＳ ゴシック" panose="020B0609070205080204" pitchFamily="49" charset="-128"/>
                          <a:ea typeface="ＭＳ ゴシック" panose="020B0609070205080204" pitchFamily="49" charset="-128"/>
                        </a:rPr>
                        <a:t>街頭啓発活動</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chemeClr val="accent6">
                        <a:lumMod val="20000"/>
                        <a:lumOff val="80000"/>
                      </a:schemeClr>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chemeClr val="accent6">
                        <a:lumMod val="20000"/>
                        <a:lumOff val="80000"/>
                      </a:schemeClr>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chemeClr val="accent6">
                        <a:lumMod val="20000"/>
                        <a:lumOff val="80000"/>
                      </a:schemeClr>
                    </a:solidFill>
                  </a:tcPr>
                </a:tc>
                <a:tc>
                  <a:txBody>
                    <a:bodyPr/>
                    <a:lstStyle/>
                    <a:p>
                      <a:pPr algn="ctr"/>
                      <a:r>
                        <a:rPr kumimoji="1" lang="en-US" altLang="ja-JP" dirty="0" smtClean="0">
                          <a:solidFill>
                            <a:srgbClr val="0423BC"/>
                          </a:solidFill>
                          <a:latin typeface="ＭＳ ゴシック" panose="020B0609070205080204" pitchFamily="49" charset="-128"/>
                          <a:ea typeface="ＭＳ ゴシック" panose="020B0609070205080204" pitchFamily="49" charset="-128"/>
                        </a:rPr>
                        <a:t>2</a:t>
                      </a:r>
                      <a:r>
                        <a:rPr kumimoji="1" lang="ja-JP" altLang="en-US" dirty="0" smtClean="0">
                          <a:solidFill>
                            <a:srgbClr val="0423BC"/>
                          </a:solidFill>
                          <a:latin typeface="ＭＳ ゴシック" panose="020B0609070205080204" pitchFamily="49" charset="-128"/>
                          <a:ea typeface="ＭＳ ゴシック" panose="020B0609070205080204" pitchFamily="49" charset="-128"/>
                        </a:rPr>
                        <a:t>回</a:t>
                      </a:r>
                      <a:endParaRPr kumimoji="1" lang="en-US" altLang="ja-JP" dirty="0" smtClean="0">
                        <a:solidFill>
                          <a:srgbClr val="0423BC"/>
                        </a:solidFill>
                        <a:latin typeface="ＭＳ ゴシック" panose="020B0609070205080204" pitchFamily="49" charset="-128"/>
                        <a:ea typeface="ＭＳ ゴシック" panose="020B0609070205080204" pitchFamily="49" charset="-128"/>
                      </a:endParaRPr>
                    </a:p>
                    <a:p>
                      <a:pPr algn="ctr"/>
                      <a:r>
                        <a:rPr kumimoji="1" lang="en-US" altLang="ja-JP" dirty="0" smtClean="0">
                          <a:solidFill>
                            <a:srgbClr val="0423BC"/>
                          </a:solidFill>
                          <a:latin typeface="ＭＳ ゴシック" panose="020B0609070205080204" pitchFamily="49" charset="-128"/>
                          <a:ea typeface="ＭＳ ゴシック" panose="020B0609070205080204" pitchFamily="49" charset="-128"/>
                        </a:rPr>
                        <a:t>26</a:t>
                      </a:r>
                      <a:r>
                        <a:rPr kumimoji="1" lang="ja-JP" altLang="en-US" dirty="0" smtClean="0">
                          <a:solidFill>
                            <a:srgbClr val="0423BC"/>
                          </a:solidFill>
                          <a:latin typeface="ＭＳ ゴシック" panose="020B0609070205080204" pitchFamily="49" charset="-128"/>
                          <a:ea typeface="ＭＳ ゴシック" panose="020B0609070205080204" pitchFamily="49" charset="-128"/>
                        </a:rPr>
                        <a:t>人</a:t>
                      </a:r>
                      <a:endParaRPr kumimoji="1" lang="en-US" altLang="ja-JP" dirty="0" smtClean="0">
                        <a:solidFill>
                          <a:srgbClr val="0423BC"/>
                        </a:solidFill>
                        <a:latin typeface="ＭＳ ゴシック" panose="020B0609070205080204" pitchFamily="49" charset="-128"/>
                        <a:ea typeface="ＭＳ ゴシック" panose="020B0609070205080204" pitchFamily="49" charset="-128"/>
                      </a:endParaRPr>
                    </a:p>
                  </a:txBody>
                  <a:tcPr anchor="ctr">
                    <a:solidFill>
                      <a:schemeClr val="accent6">
                        <a:lumMod val="20000"/>
                        <a:lumOff val="80000"/>
                      </a:schemeClr>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chemeClr val="accent6">
                        <a:lumMod val="20000"/>
                        <a:lumOff val="80000"/>
                      </a:schemeClr>
                    </a:solidFill>
                  </a:tcPr>
                </a:tc>
                <a:tc gridSpan="3">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chemeClr val="accent6">
                        <a:lumMod val="20000"/>
                        <a:lumOff val="80000"/>
                      </a:schemeClr>
                    </a:solidFill>
                  </a:tcPr>
                </a:tc>
                <a:tc hMerge="1">
                  <a:txBody>
                    <a:bodyPr/>
                    <a:lstStyle/>
                    <a:p>
                      <a:endParaRPr kumimoji="1" lang="ja-JP" altLang="en-US"/>
                    </a:p>
                  </a:txBody>
                  <a:tcPr/>
                </a:tc>
                <a:tc hMerge="1">
                  <a:txBody>
                    <a:bodyPr/>
                    <a:lstStyle/>
                    <a:p>
                      <a:endParaRPr kumimoji="1" lang="ja-JP" altLang="en-US"/>
                    </a:p>
                  </a:txBody>
                  <a:tcPr/>
                </a:tc>
              </a:tr>
              <a:tr h="708850">
                <a:tc rowSpan="2">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対策委員会の関わり</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gridSpan="3">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r>
              <a:tr h="614893">
                <a:tc vMerge="1">
                  <a:txBody>
                    <a:bodyPr/>
                    <a:lstStyle/>
                    <a:p>
                      <a:endParaRPr kumimoji="1" lang="ja-JP" altLang="en-US"/>
                    </a:p>
                  </a:txBody>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gridSpan="3">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r>
            </a:tbl>
          </a:graphicData>
        </a:graphic>
      </p:graphicFrame>
      <p:sp>
        <p:nvSpPr>
          <p:cNvPr id="8" name="テキスト ボックス 7"/>
          <p:cNvSpPr txBox="1"/>
          <p:nvPr/>
        </p:nvSpPr>
        <p:spPr>
          <a:xfrm>
            <a:off x="2920491" y="2105537"/>
            <a:ext cx="715405" cy="369332"/>
          </a:xfrm>
          <a:prstGeom prst="rect">
            <a:avLst/>
          </a:prstGeom>
          <a:noFill/>
          <a:ln w="12700" cmpd="sng">
            <a:solidFill>
              <a:schemeClr val="tx1"/>
            </a:solidFill>
          </a:ln>
        </p:spPr>
        <p:txBody>
          <a:bodyPr wrap="square" rtlCol="0">
            <a:spAutoFit/>
          </a:bodyPr>
          <a:lstStyle/>
          <a:p>
            <a:pPr algn="ctr"/>
            <a:r>
              <a:rPr kumimoji="1" lang="ja-JP" altLang="en-US" dirty="0" smtClean="0">
                <a:latin typeface="ＭＳ ゴシック" panose="020B0609070205080204" pitchFamily="49" charset="-128"/>
                <a:ea typeface="ＭＳ ゴシック" panose="020B0609070205080204" pitchFamily="49" charset="-128"/>
              </a:rPr>
              <a:t>発足</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9" name="直線コネクタ 8"/>
          <p:cNvCxnSpPr>
            <a:stCxn id="8" idx="3"/>
          </p:cNvCxnSpPr>
          <p:nvPr/>
        </p:nvCxnSpPr>
        <p:spPr>
          <a:xfrm flipV="1">
            <a:off x="3635896" y="2267247"/>
            <a:ext cx="2304256" cy="22956"/>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6156176" y="2290203"/>
            <a:ext cx="720080" cy="0"/>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6884640" y="2105537"/>
            <a:ext cx="927720" cy="369332"/>
          </a:xfrm>
          <a:prstGeom prst="rect">
            <a:avLst/>
          </a:prstGeom>
          <a:noFill/>
          <a:ln w="12700" cmpd="sng">
            <a:solidFill>
              <a:schemeClr val="tx1"/>
            </a:solidFill>
          </a:ln>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継続</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15" name="直線コネクタ 14"/>
          <p:cNvCxnSpPr/>
          <p:nvPr/>
        </p:nvCxnSpPr>
        <p:spPr>
          <a:xfrm>
            <a:off x="7812360" y="2307240"/>
            <a:ext cx="720080" cy="0"/>
          </a:xfrm>
          <a:prstGeom prst="line">
            <a:avLst/>
          </a:prstGeom>
          <a:ln w="508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5382075" y="4833630"/>
            <a:ext cx="3251800" cy="369332"/>
          </a:xfrm>
          <a:prstGeom prst="rect">
            <a:avLst/>
          </a:prstGeom>
          <a:noFill/>
          <a:ln w="12700" cmpd="sng">
            <a:noFill/>
          </a:ln>
        </p:spPr>
        <p:txBody>
          <a:bodyPr wrap="square" rtlCol="0">
            <a:spAutoFit/>
          </a:bodyPr>
          <a:lstStyle/>
          <a:p>
            <a:r>
              <a:rPr lang="ja-JP" altLang="en-US" dirty="0" smtClean="0">
                <a:solidFill>
                  <a:srgbClr val="0423BC"/>
                </a:solidFill>
                <a:latin typeface="ＭＳ ゴシック" panose="020B0609070205080204" pitchFamily="49" charset="-128"/>
                <a:ea typeface="ＭＳ ゴシック" panose="020B0609070205080204" pitchFamily="49" charset="-128"/>
              </a:rPr>
              <a:t>自殺予防対策連絡会との共同</a:t>
            </a:r>
            <a:endParaRPr kumimoji="1" lang="ja-JP" altLang="en-US" dirty="0">
              <a:solidFill>
                <a:srgbClr val="0423BC"/>
              </a:solidFill>
              <a:latin typeface="ＭＳ ゴシック" panose="020B0609070205080204" pitchFamily="49" charset="-128"/>
              <a:ea typeface="ＭＳ ゴシック" panose="020B0609070205080204" pitchFamily="49" charset="-128"/>
            </a:endParaRPr>
          </a:p>
        </p:txBody>
      </p:sp>
      <p:sp>
        <p:nvSpPr>
          <p:cNvPr id="18" name="テキスト ボックス 17"/>
          <p:cNvSpPr txBox="1"/>
          <p:nvPr/>
        </p:nvSpPr>
        <p:spPr>
          <a:xfrm>
            <a:off x="2051719" y="5104696"/>
            <a:ext cx="4956255"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●ネットワーク組織について検討</a:t>
            </a:r>
            <a:endParaRPr kumimoji="1" lang="ja-JP" altLang="en-US" dirty="0">
              <a:latin typeface="ＭＳ ゴシック" panose="020B0609070205080204" pitchFamily="49" charset="-128"/>
              <a:ea typeface="ＭＳ ゴシック" panose="020B0609070205080204" pitchFamily="49" charset="-128"/>
            </a:endParaRPr>
          </a:p>
        </p:txBody>
      </p:sp>
      <p:sp>
        <p:nvSpPr>
          <p:cNvPr id="10" name="テキスト ボックス 9"/>
          <p:cNvSpPr txBox="1"/>
          <p:nvPr/>
        </p:nvSpPr>
        <p:spPr>
          <a:xfrm>
            <a:off x="2828310" y="2456780"/>
            <a:ext cx="2385779" cy="369332"/>
          </a:xfrm>
          <a:prstGeom prst="rect">
            <a:avLst/>
          </a:prstGeom>
          <a:noFill/>
        </p:spPr>
        <p:txBody>
          <a:bodyPr wrap="square" rtlCol="0">
            <a:spAutoFit/>
          </a:bodyPr>
          <a:lstStyle/>
          <a:p>
            <a:r>
              <a:rPr kumimoji="1" lang="ja-JP" altLang="en-US" dirty="0" smtClean="0"/>
              <a:t>自殺予防対策連絡会</a:t>
            </a:r>
            <a:endParaRPr kumimoji="1" lang="ja-JP" altLang="en-US" dirty="0"/>
          </a:p>
        </p:txBody>
      </p:sp>
      <p:cxnSp>
        <p:nvCxnSpPr>
          <p:cNvPr id="13" name="直線コネクタ 12"/>
          <p:cNvCxnSpPr/>
          <p:nvPr/>
        </p:nvCxnSpPr>
        <p:spPr>
          <a:xfrm>
            <a:off x="5580112" y="3573016"/>
            <a:ext cx="720080" cy="0"/>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6420780" y="3388350"/>
            <a:ext cx="927720" cy="369332"/>
          </a:xfrm>
          <a:prstGeom prst="rect">
            <a:avLst/>
          </a:prstGeom>
          <a:noFill/>
          <a:ln w="12700" cmpd="sng">
            <a:solidFill>
              <a:schemeClr val="tx1"/>
            </a:solidFill>
          </a:ln>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継続</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19" name="直線コネクタ 18"/>
          <p:cNvCxnSpPr/>
          <p:nvPr/>
        </p:nvCxnSpPr>
        <p:spPr>
          <a:xfrm>
            <a:off x="7348500" y="3573016"/>
            <a:ext cx="1255948" cy="0"/>
          </a:xfrm>
          <a:prstGeom prst="line">
            <a:avLst/>
          </a:prstGeom>
          <a:ln w="508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5579872" y="4581128"/>
            <a:ext cx="720080" cy="0"/>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6372655" y="4470620"/>
            <a:ext cx="927720" cy="369332"/>
          </a:xfrm>
          <a:prstGeom prst="rect">
            <a:avLst/>
          </a:prstGeom>
          <a:noFill/>
          <a:ln w="12700" cmpd="sng">
            <a:solidFill>
              <a:schemeClr val="tx1"/>
            </a:solidFill>
          </a:ln>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継続</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22" name="直線コネクタ 21"/>
          <p:cNvCxnSpPr/>
          <p:nvPr/>
        </p:nvCxnSpPr>
        <p:spPr>
          <a:xfrm>
            <a:off x="7348500" y="4581128"/>
            <a:ext cx="1255948" cy="0"/>
          </a:xfrm>
          <a:prstGeom prst="line">
            <a:avLst/>
          </a:prstGeom>
          <a:ln w="508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4535488" y="5816176"/>
            <a:ext cx="3942692" cy="369332"/>
          </a:xfrm>
          <a:prstGeom prst="rect">
            <a:avLst/>
          </a:prstGeom>
          <a:noFill/>
          <a:ln w="12700" cmpd="sng">
            <a:noFill/>
          </a:ln>
        </p:spPr>
        <p:txBody>
          <a:bodyPr wrap="square" rtlCol="0">
            <a:spAutoFit/>
          </a:bodyPr>
          <a:lstStyle/>
          <a:p>
            <a:r>
              <a:rPr lang="ja-JP" altLang="en-US" dirty="0" smtClean="0">
                <a:solidFill>
                  <a:srgbClr val="0423BC"/>
                </a:solidFill>
                <a:latin typeface="ＭＳ ゴシック" panose="020B0609070205080204" pitchFamily="49" charset="-128"/>
                <a:ea typeface="ＭＳ ゴシック" panose="020B0609070205080204" pitchFamily="49" charset="-128"/>
              </a:rPr>
              <a:t>●町等と共催して講演会を開催</a:t>
            </a:r>
            <a:endParaRPr kumimoji="1" lang="ja-JP" altLang="en-US" dirty="0">
              <a:solidFill>
                <a:srgbClr val="0423BC"/>
              </a:solidFill>
              <a:latin typeface="ＭＳ ゴシック" panose="020B0609070205080204" pitchFamily="49" charset="-128"/>
              <a:ea typeface="ＭＳ ゴシック" panose="020B0609070205080204" pitchFamily="49" charset="-128"/>
            </a:endParaRPr>
          </a:p>
        </p:txBody>
      </p:sp>
      <p:sp>
        <p:nvSpPr>
          <p:cNvPr id="25" name="テキスト ボックス 24"/>
          <p:cNvSpPr txBox="1"/>
          <p:nvPr/>
        </p:nvSpPr>
        <p:spPr>
          <a:xfrm>
            <a:off x="4559058" y="6134775"/>
            <a:ext cx="4333421" cy="369332"/>
          </a:xfrm>
          <a:prstGeom prst="rect">
            <a:avLst/>
          </a:prstGeom>
          <a:noFill/>
          <a:ln w="12700" cmpd="sng">
            <a:noFill/>
          </a:ln>
        </p:spPr>
        <p:txBody>
          <a:bodyPr wrap="square" rtlCol="0">
            <a:spAutoFit/>
          </a:bodyPr>
          <a:lstStyle/>
          <a:p>
            <a:r>
              <a:rPr lang="ja-JP" altLang="en-US" dirty="0" smtClean="0">
                <a:solidFill>
                  <a:srgbClr val="0423BC"/>
                </a:solidFill>
                <a:latin typeface="ＭＳ ゴシック" panose="020B0609070205080204" pitchFamily="49" charset="-128"/>
                <a:ea typeface="ＭＳ ゴシック" panose="020B0609070205080204" pitchFamily="49" charset="-128"/>
              </a:rPr>
              <a:t>●自殺予防街頭啓発活動を開始</a:t>
            </a:r>
            <a:endParaRPr kumimoji="1" lang="ja-JP" altLang="en-US" dirty="0">
              <a:solidFill>
                <a:srgbClr val="0423BC"/>
              </a:solidFill>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17</a:t>
            </a:fld>
            <a:endParaRPr kumimoji="1" lang="ja-JP" altLang="en-US" sz="1600" dirty="0"/>
          </a:p>
        </p:txBody>
      </p:sp>
      <p:sp>
        <p:nvSpPr>
          <p:cNvPr id="23" name="テキスト ボックス 22"/>
          <p:cNvSpPr txBox="1"/>
          <p:nvPr/>
        </p:nvSpPr>
        <p:spPr>
          <a:xfrm>
            <a:off x="2735961" y="5474028"/>
            <a:ext cx="4956255"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●新組織を発足・参画</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440527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107504" y="0"/>
            <a:ext cx="9036496" cy="764704"/>
          </a:xfrm>
        </p:spPr>
        <p:txBody>
          <a:bodyPr/>
          <a:lstStyle/>
          <a:p>
            <a:r>
              <a:rPr lang="ja-JP" altLang="en-US" sz="3600" dirty="0" smtClean="0">
                <a:solidFill>
                  <a:schemeClr val="tx1"/>
                </a:solidFill>
                <a:effectLst/>
              </a:rPr>
              <a:t>プログラム評価結果（短期・中期・長期）</a:t>
            </a:r>
            <a:endParaRPr kumimoji="1" lang="ja-JP" altLang="en-US" sz="3600" dirty="0">
              <a:solidFill>
                <a:schemeClr val="tx1"/>
              </a:solidFill>
              <a:effectLst/>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67480564"/>
              </p:ext>
            </p:extLst>
          </p:nvPr>
        </p:nvGraphicFramePr>
        <p:xfrm>
          <a:off x="410155" y="1700791"/>
          <a:ext cx="8229600" cy="1483360"/>
        </p:xfrm>
        <a:graphic>
          <a:graphicData uri="http://schemas.openxmlformats.org/drawingml/2006/table">
            <a:tbl>
              <a:tblPr firstRow="1" bandRow="1">
                <a:tableStyleId>{7DF18680-E054-41AD-8BC1-D1AEF772440D}</a:tableStyleId>
              </a:tblPr>
              <a:tblGrid>
                <a:gridCol w="2386608"/>
                <a:gridCol w="1947664"/>
                <a:gridCol w="1947664"/>
                <a:gridCol w="1947664"/>
              </a:tblGrid>
              <a:tr h="370840">
                <a:tc gridSpan="4">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表⑨　自殺予防対策連絡会の開催回数　</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dirty="0"/>
                    </a:p>
                  </a:txBody>
                  <a:tcPr>
                    <a:noFill/>
                  </a:tcPr>
                </a:tc>
                <a:tc hMerge="1">
                  <a:txBody>
                    <a:bodyPr/>
                    <a:lstStyle/>
                    <a:p>
                      <a:endParaRPr kumimoji="1" lang="ja-JP" altLang="en-US"/>
                    </a:p>
                  </a:txBody>
                  <a:tcPr/>
                </a:tc>
                <a:tc hMerge="1">
                  <a:txBody>
                    <a:bodyPr/>
                    <a:lstStyle/>
                    <a:p>
                      <a:endParaRPr kumimoji="1" lang="ja-JP" altLang="en-US" dirty="0"/>
                    </a:p>
                  </a:txBody>
                  <a:tcPr>
                    <a:noFill/>
                  </a:tcPr>
                </a:tc>
              </a:tr>
              <a:tr h="370840">
                <a:tc>
                  <a:txBody>
                    <a:bodyPr/>
                    <a:lstStyle/>
                    <a:p>
                      <a:pPr algn="l"/>
                      <a:r>
                        <a:rPr kumimoji="1" lang="ja-JP" altLang="en-US" dirty="0" smtClean="0">
                          <a:solidFill>
                            <a:srgbClr val="0423BC"/>
                          </a:solidFill>
                          <a:latin typeface="ＭＳ ゴシック" panose="020B0609070205080204" pitchFamily="49" charset="-128"/>
                          <a:ea typeface="ＭＳ ゴシック" panose="020B0609070205080204" pitchFamily="49" charset="-128"/>
                        </a:rPr>
                        <a:t>短期</a:t>
                      </a:r>
                      <a:endParaRPr kumimoji="1" lang="ja-JP" altLang="en-US" dirty="0">
                        <a:solidFill>
                          <a:srgbClr val="0423BC"/>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b="0" dirty="0" smtClean="0">
                          <a:solidFill>
                            <a:schemeClr val="bg1"/>
                          </a:solidFill>
                          <a:latin typeface="ＭＳ ゴシック" panose="020B0609070205080204" pitchFamily="49" charset="-128"/>
                          <a:ea typeface="ＭＳ ゴシック" panose="020B0609070205080204" pitchFamily="49" charset="-128"/>
                        </a:rPr>
                        <a:t>2013</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b="0" dirty="0" smtClean="0">
                          <a:solidFill>
                            <a:schemeClr val="bg1"/>
                          </a:solidFill>
                          <a:latin typeface="ＭＳ ゴシック" panose="020B0609070205080204" pitchFamily="49" charset="-128"/>
                          <a:ea typeface="ＭＳ ゴシック" panose="020B0609070205080204" pitchFamily="49" charset="-128"/>
                        </a:rPr>
                        <a:t>2014</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solidFill>
                            <a:schemeClr val="bg1"/>
                          </a:solidFill>
                          <a:latin typeface="ＭＳ ゴシック" panose="020B0609070205080204" pitchFamily="49" charset="-128"/>
                          <a:ea typeface="ＭＳ ゴシック" panose="020B0609070205080204" pitchFamily="49" charset="-128"/>
                        </a:rPr>
                        <a:t>2015</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r>
              <a:tr h="370840">
                <a:tc>
                  <a:txBody>
                    <a:bodyPr/>
                    <a:lstStyle/>
                    <a:p>
                      <a:pPr algn="ctr"/>
                      <a:r>
                        <a:rPr kumimoji="1" lang="en-US" altLang="ja-JP" dirty="0" smtClean="0">
                          <a:solidFill>
                            <a:schemeClr val="bg1"/>
                          </a:solidFill>
                          <a:latin typeface="ＭＳ ゴシック" panose="020B0609070205080204" pitchFamily="49" charset="-128"/>
                          <a:ea typeface="ＭＳ ゴシック" panose="020B0609070205080204" pitchFamily="49" charset="-128"/>
                        </a:rPr>
                        <a:t>20</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団体で構成</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１ 回</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１ 回</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２ 回</a:t>
                      </a:r>
                      <a:endParaRPr kumimoji="1" lang="ja-JP" altLang="en-US" dirty="0">
                        <a:latin typeface="ＭＳ ゴシック" panose="020B0609070205080204" pitchFamily="49" charset="-128"/>
                        <a:ea typeface="ＭＳ ゴシック" panose="020B0609070205080204" pitchFamily="49" charset="-128"/>
                      </a:endParaRPr>
                    </a:p>
                  </a:txBody>
                  <a:tcPr/>
                </a:tc>
              </a:tr>
              <a:tr h="370840">
                <a:tc gridSpan="4">
                  <a:txBody>
                    <a:bodyPr/>
                    <a:lstStyle/>
                    <a:p>
                      <a:r>
                        <a:rPr kumimoji="1" lang="ja-JP" altLang="en-US" sz="1400" dirty="0" smtClean="0">
                          <a:latin typeface="ＭＳ ゴシック" panose="020B0609070205080204" pitchFamily="49" charset="-128"/>
                          <a:ea typeface="ＭＳ ゴシック" panose="020B0609070205080204" pitchFamily="49" charset="-128"/>
                        </a:rPr>
                        <a:t>出典：健康推進課</a:t>
                      </a:r>
                      <a:endParaRPr kumimoji="1" lang="ja-JP" altLang="en-US" sz="1400" dirty="0">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bl>
          </a:graphicData>
        </a:graphic>
      </p:graphicFrame>
      <p:sp>
        <p:nvSpPr>
          <p:cNvPr id="6" name="テキスト ボックス 5"/>
          <p:cNvSpPr txBox="1"/>
          <p:nvPr/>
        </p:nvSpPr>
        <p:spPr>
          <a:xfrm>
            <a:off x="395536" y="764704"/>
            <a:ext cx="8352928" cy="923330"/>
          </a:xfrm>
          <a:prstGeom prst="rect">
            <a:avLst/>
          </a:prstGeom>
          <a:noFill/>
        </p:spPr>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ネットワーク組織は</a:t>
            </a:r>
            <a:r>
              <a:rPr lang="en-US" altLang="ja-JP" dirty="0" smtClean="0">
                <a:latin typeface="ＭＳ ゴシック" panose="020B0609070205080204" pitchFamily="49" charset="-128"/>
                <a:ea typeface="ＭＳ ゴシック" panose="020B0609070205080204" pitchFamily="49" charset="-128"/>
              </a:rPr>
              <a:t>2013</a:t>
            </a:r>
            <a:r>
              <a:rPr lang="ja-JP" altLang="en-US" dirty="0" smtClean="0">
                <a:latin typeface="ＭＳ ゴシック" panose="020B0609070205080204" pitchFamily="49" charset="-128"/>
                <a:ea typeface="ＭＳ ゴシック" panose="020B0609070205080204" pitchFamily="49" charset="-128"/>
              </a:rPr>
              <a:t>年に発足</a:t>
            </a:r>
            <a:r>
              <a:rPr lang="ja-JP" altLang="en-US" dirty="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年１回は開催できている</a:t>
            </a:r>
            <a:endParaRPr kumimoji="1"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●「こころの健康づくり講演会」を町と自殺予防対策連絡会と共催で実施した　</a:t>
            </a:r>
            <a:endParaRPr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●自殺予防週間・月間に合わせて、自殺予防街頭啓発活動を連絡会と共同実施</a:t>
            </a:r>
            <a:endParaRPr kumimoji="1" lang="ja-JP" altLang="en-US" dirty="0">
              <a:latin typeface="ＭＳ ゴシック" panose="020B0609070205080204" pitchFamily="49" charset="-128"/>
              <a:ea typeface="ＭＳ ゴシック" panose="020B0609070205080204" pitchFamily="49" charset="-128"/>
            </a:endParaRPr>
          </a:p>
        </p:txBody>
      </p:sp>
      <p:graphicFrame>
        <p:nvGraphicFramePr>
          <p:cNvPr id="8" name="コンテンツ プレースホルダー 6"/>
          <p:cNvGraphicFramePr>
            <a:graphicFrameLocks/>
          </p:cNvGraphicFramePr>
          <p:nvPr>
            <p:extLst>
              <p:ext uri="{D42A27DB-BD31-4B8C-83A1-F6EECF244321}">
                <p14:modId xmlns:p14="http://schemas.microsoft.com/office/powerpoint/2010/main" val="679095400"/>
              </p:ext>
            </p:extLst>
          </p:nvPr>
        </p:nvGraphicFramePr>
        <p:xfrm>
          <a:off x="422241" y="4941167"/>
          <a:ext cx="8291264" cy="1707384"/>
        </p:xfrm>
        <a:graphic>
          <a:graphicData uri="http://schemas.openxmlformats.org/drawingml/2006/table">
            <a:tbl>
              <a:tblPr firstRow="1" bandRow="1">
                <a:tableStyleId>{7DF18680-E054-41AD-8BC1-D1AEF772440D}</a:tableStyleId>
              </a:tblPr>
              <a:tblGrid>
                <a:gridCol w="2072816"/>
                <a:gridCol w="2072816"/>
                <a:gridCol w="2072816"/>
                <a:gridCol w="2072816"/>
              </a:tblGrid>
              <a:tr h="504057">
                <a:tc gridSpan="4">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表⑪　街頭啓発活動の状況（</a:t>
                      </a:r>
                      <a:r>
                        <a:rPr kumimoji="1" lang="en-US" altLang="ja-JP" b="0" dirty="0" smtClean="0">
                          <a:solidFill>
                            <a:schemeClr val="tx1"/>
                          </a:solidFill>
                          <a:latin typeface="ＭＳ ゴシック" panose="020B0609070205080204" pitchFamily="49" charset="-128"/>
                          <a:ea typeface="ＭＳ ゴシック" panose="020B0609070205080204" pitchFamily="49" charset="-128"/>
                        </a:rPr>
                        <a:t>2015</a:t>
                      </a:r>
                      <a:r>
                        <a:rPr kumimoji="1" lang="ja-JP" altLang="en-US" b="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a:p>
                  </a:txBody>
                  <a:tcPr/>
                </a:tc>
                <a:tc hMerge="1">
                  <a:txBody>
                    <a:bodyPr/>
                    <a:lstStyle/>
                    <a:p>
                      <a:endParaRPr kumimoji="1" lang="ja-JP" altLang="en-US" dirty="0"/>
                    </a:p>
                  </a:txBody>
                  <a:tcPr>
                    <a:noFill/>
                  </a:tcPr>
                </a:tc>
                <a:tc hMerge="1">
                  <a:txBody>
                    <a:bodyPr/>
                    <a:lstStyle/>
                    <a:p>
                      <a:endParaRPr kumimoji="1" lang="ja-JP" altLang="en-US"/>
                    </a:p>
                  </a:txBody>
                  <a:tcPr/>
                </a:tc>
              </a:tr>
              <a:tr h="443331">
                <a:tc>
                  <a:txBody>
                    <a:bodyPr/>
                    <a:lstStyle/>
                    <a:p>
                      <a:pPr algn="ctr"/>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実施回数</a:t>
                      </a:r>
                      <a:endParaRPr kumimoji="1" lang="ja-JP" altLang="en-US" sz="2000" dirty="0">
                        <a:solidFill>
                          <a:schemeClr val="tx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参加者数</a:t>
                      </a:r>
                      <a:endParaRPr kumimoji="1" lang="ja-JP" altLang="en-US" sz="2000" dirty="0">
                        <a:solidFill>
                          <a:schemeClr val="tx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ja-JP" altLang="en-US" sz="2000" b="0" dirty="0" smtClean="0">
                          <a:solidFill>
                            <a:schemeClr val="tx1"/>
                          </a:solidFill>
                          <a:latin typeface="ＭＳ ゴシック" panose="020B0609070205080204" pitchFamily="49" charset="-128"/>
                          <a:ea typeface="ＭＳ ゴシック" panose="020B0609070205080204" pitchFamily="49" charset="-128"/>
                        </a:rPr>
                        <a:t>実施箇所数</a:t>
                      </a:r>
                      <a:endParaRPr kumimoji="1" lang="ja-JP" altLang="en-US" sz="2000" b="0" dirty="0">
                        <a:solidFill>
                          <a:schemeClr val="tx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ja-JP" altLang="en-US" sz="2000" b="0" dirty="0" smtClean="0">
                          <a:solidFill>
                            <a:schemeClr val="tx1"/>
                          </a:solidFill>
                          <a:latin typeface="ＭＳ ゴシック" panose="020B0609070205080204" pitchFamily="49" charset="-128"/>
                          <a:ea typeface="ＭＳ ゴシック" panose="020B0609070205080204" pitchFamily="49" charset="-128"/>
                        </a:rPr>
                        <a:t>啓発品配布数</a:t>
                      </a:r>
                      <a:endParaRPr kumimoji="1" lang="ja-JP" altLang="en-US" sz="2000" b="0" dirty="0">
                        <a:solidFill>
                          <a:schemeClr val="tx1"/>
                        </a:solidFill>
                        <a:latin typeface="ＭＳ ゴシック" panose="020B0609070205080204" pitchFamily="49" charset="-128"/>
                        <a:ea typeface="ＭＳ ゴシック" panose="020B0609070205080204" pitchFamily="49" charset="-128"/>
                      </a:endParaRPr>
                    </a:p>
                  </a:txBody>
                  <a:tcPr anchor="ctr">
                    <a:solidFill>
                      <a:srgbClr val="669900"/>
                    </a:solidFill>
                  </a:tcPr>
                </a:tc>
              </a:tr>
              <a:tr h="443331">
                <a:tc>
                  <a:txBody>
                    <a:bodyPr/>
                    <a:lstStyle/>
                    <a:p>
                      <a:pPr algn="ctr"/>
                      <a:r>
                        <a:rPr kumimoji="1" lang="en-US" altLang="ja-JP" sz="2000" dirty="0" smtClean="0">
                          <a:solidFill>
                            <a:schemeClr val="tx1"/>
                          </a:solidFill>
                          <a:latin typeface="ＭＳ ゴシック" panose="020B0609070205080204" pitchFamily="49" charset="-128"/>
                          <a:ea typeface="ＭＳ ゴシック" panose="020B0609070205080204" pitchFamily="49" charset="-128"/>
                        </a:rPr>
                        <a:t>2</a:t>
                      </a:r>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 回</a:t>
                      </a:r>
                      <a:endParaRPr kumimoji="1" lang="ja-JP" altLang="en-US" sz="2000" dirty="0">
                        <a:solidFill>
                          <a:schemeClr val="tx1"/>
                        </a:solidFill>
                        <a:latin typeface="ＭＳ ゴシック" panose="020B0609070205080204" pitchFamily="49" charset="-128"/>
                        <a:ea typeface="ＭＳ ゴシック" panose="020B0609070205080204" pitchFamily="49" charset="-128"/>
                      </a:endParaRPr>
                    </a:p>
                  </a:txBody>
                  <a:tcPr anchor="ctr">
                    <a:solidFill>
                      <a:schemeClr val="accent5">
                        <a:lumMod val="60000"/>
                        <a:lumOff val="40000"/>
                      </a:schemeClr>
                    </a:solidFill>
                  </a:tcPr>
                </a:tc>
                <a:tc>
                  <a:txBody>
                    <a:bodyPr/>
                    <a:lstStyle/>
                    <a:p>
                      <a:pPr algn="ctr"/>
                      <a:r>
                        <a:rPr kumimoji="1" lang="en-US" altLang="ja-JP" sz="2000" dirty="0" smtClean="0">
                          <a:solidFill>
                            <a:schemeClr val="tx1"/>
                          </a:solidFill>
                          <a:latin typeface="ＭＳ ゴシック" panose="020B0609070205080204" pitchFamily="49" charset="-128"/>
                          <a:ea typeface="ＭＳ ゴシック" panose="020B0609070205080204" pitchFamily="49" charset="-128"/>
                        </a:rPr>
                        <a:t>26</a:t>
                      </a:r>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 人</a:t>
                      </a:r>
                      <a:endParaRPr kumimoji="1" lang="ja-JP" altLang="en-US" sz="2000" dirty="0">
                        <a:solidFill>
                          <a:schemeClr val="tx1"/>
                        </a:solidFill>
                        <a:latin typeface="ＭＳ ゴシック" panose="020B0609070205080204" pitchFamily="49" charset="-128"/>
                        <a:ea typeface="ＭＳ ゴシック" panose="020B0609070205080204" pitchFamily="49" charset="-128"/>
                      </a:endParaRPr>
                    </a:p>
                  </a:txBody>
                  <a:tcPr anchor="ctr">
                    <a:solidFill>
                      <a:schemeClr val="accent5">
                        <a:lumMod val="60000"/>
                        <a:lumOff val="40000"/>
                      </a:schemeClr>
                    </a:solidFill>
                  </a:tcPr>
                </a:tc>
                <a:tc>
                  <a:txBody>
                    <a:bodyPr/>
                    <a:lstStyle/>
                    <a:p>
                      <a:pPr algn="ctr"/>
                      <a:r>
                        <a:rPr kumimoji="1" lang="en-US" altLang="ja-JP" sz="2000" dirty="0" smtClean="0">
                          <a:solidFill>
                            <a:schemeClr val="tx1"/>
                          </a:solidFill>
                          <a:latin typeface="ＭＳ ゴシック" panose="020B0609070205080204" pitchFamily="49" charset="-128"/>
                          <a:ea typeface="ＭＳ ゴシック" panose="020B0609070205080204" pitchFamily="49" charset="-128"/>
                        </a:rPr>
                        <a:t>6</a:t>
                      </a:r>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 箇所</a:t>
                      </a:r>
                      <a:endParaRPr kumimoji="1" lang="ja-JP" altLang="en-US" sz="2000" dirty="0">
                        <a:solidFill>
                          <a:schemeClr val="tx1"/>
                        </a:solidFill>
                        <a:latin typeface="ＭＳ ゴシック" panose="020B0609070205080204" pitchFamily="49" charset="-128"/>
                        <a:ea typeface="ＭＳ ゴシック" panose="020B0609070205080204" pitchFamily="49" charset="-128"/>
                      </a:endParaRPr>
                    </a:p>
                  </a:txBody>
                  <a:tcPr anchor="ctr">
                    <a:solidFill>
                      <a:schemeClr val="accent5">
                        <a:lumMod val="60000"/>
                        <a:lumOff val="40000"/>
                      </a:schemeClr>
                    </a:solidFill>
                  </a:tcPr>
                </a:tc>
                <a:tc>
                  <a:txBody>
                    <a:bodyPr/>
                    <a:lstStyle/>
                    <a:p>
                      <a:pPr algn="ctr"/>
                      <a:r>
                        <a:rPr kumimoji="1" lang="en-US" altLang="ja-JP" sz="2000" dirty="0" smtClean="0">
                          <a:solidFill>
                            <a:schemeClr val="tx1"/>
                          </a:solidFill>
                          <a:latin typeface="ＭＳ ゴシック" panose="020B0609070205080204" pitchFamily="49" charset="-128"/>
                          <a:ea typeface="ＭＳ ゴシック" panose="020B0609070205080204" pitchFamily="49" charset="-128"/>
                        </a:rPr>
                        <a:t>412</a:t>
                      </a:r>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 個</a:t>
                      </a:r>
                      <a:endParaRPr kumimoji="1" lang="ja-JP" altLang="en-US" sz="2000" dirty="0">
                        <a:solidFill>
                          <a:schemeClr val="tx1"/>
                        </a:solidFill>
                        <a:latin typeface="ＭＳ ゴシック" panose="020B0609070205080204" pitchFamily="49" charset="-128"/>
                        <a:ea typeface="ＭＳ ゴシック" panose="020B0609070205080204" pitchFamily="49" charset="-128"/>
                      </a:endParaRPr>
                    </a:p>
                  </a:txBody>
                  <a:tcPr anchor="ctr">
                    <a:solidFill>
                      <a:schemeClr val="accent5">
                        <a:lumMod val="60000"/>
                        <a:lumOff val="40000"/>
                      </a:schemeClr>
                    </a:solidFill>
                  </a:tcPr>
                </a:tc>
              </a:tr>
              <a:tr h="316665">
                <a:tc gridSpan="4">
                  <a:txBody>
                    <a:bodyPr/>
                    <a:lstStyle/>
                    <a:p>
                      <a:r>
                        <a:rPr kumimoji="1" lang="ja-JP" altLang="en-US" sz="1400" dirty="0" smtClean="0">
                          <a:latin typeface="ＭＳ ゴシック" panose="020B0609070205080204" pitchFamily="49" charset="-128"/>
                          <a:ea typeface="ＭＳ ゴシック" panose="020B0609070205080204" pitchFamily="49" charset="-128"/>
                        </a:rPr>
                        <a:t>出典：健康推進課</a:t>
                      </a:r>
                      <a:endParaRPr kumimoji="1" lang="ja-JP" altLang="en-US" sz="1400" dirty="0">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r>
            </a:tbl>
          </a:graphicData>
        </a:graphic>
      </p:graphicFrame>
      <p:graphicFrame>
        <p:nvGraphicFramePr>
          <p:cNvPr id="10" name="コンテンツ プレースホルダー 6"/>
          <p:cNvGraphicFramePr>
            <a:graphicFrameLocks/>
          </p:cNvGraphicFramePr>
          <p:nvPr>
            <p:extLst>
              <p:ext uri="{D42A27DB-BD31-4B8C-83A1-F6EECF244321}">
                <p14:modId xmlns:p14="http://schemas.microsoft.com/office/powerpoint/2010/main" val="3148897889"/>
              </p:ext>
            </p:extLst>
          </p:nvPr>
        </p:nvGraphicFramePr>
        <p:xfrm>
          <a:off x="462372" y="3212976"/>
          <a:ext cx="8219256" cy="1752600"/>
        </p:xfrm>
        <a:graphic>
          <a:graphicData uri="http://schemas.openxmlformats.org/drawingml/2006/table">
            <a:tbl>
              <a:tblPr firstRow="1" bandRow="1">
                <a:tableStyleId>{7DF18680-E054-41AD-8BC1-D1AEF772440D}</a:tableStyleId>
              </a:tblPr>
              <a:tblGrid>
                <a:gridCol w="2026568"/>
                <a:gridCol w="1152128"/>
                <a:gridCol w="1296144"/>
                <a:gridCol w="3744416"/>
              </a:tblGrid>
              <a:tr h="370840">
                <a:tc gridSpan="4">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表⑩　こころの健康づくり講演会の状況（</a:t>
                      </a:r>
                      <a:r>
                        <a:rPr kumimoji="1" lang="en-US" altLang="ja-JP" b="0" dirty="0" smtClean="0">
                          <a:solidFill>
                            <a:schemeClr val="tx1"/>
                          </a:solidFill>
                          <a:latin typeface="ＭＳ ゴシック" panose="020B0609070205080204" pitchFamily="49" charset="-128"/>
                          <a:ea typeface="ＭＳ ゴシック" panose="020B0609070205080204" pitchFamily="49" charset="-128"/>
                        </a:rPr>
                        <a:t>2015</a:t>
                      </a:r>
                      <a:r>
                        <a:rPr kumimoji="1" lang="ja-JP" altLang="en-US" b="0" dirty="0" smtClean="0">
                          <a:solidFill>
                            <a:schemeClr val="tx1"/>
                          </a:solidFill>
                          <a:latin typeface="ＭＳ ゴシック" panose="020B0609070205080204" pitchFamily="49" charset="-128"/>
                          <a:ea typeface="ＭＳ ゴシック" panose="020B0609070205080204" pitchFamily="49" charset="-128"/>
                        </a:rPr>
                        <a:t>）　</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noFill/>
                  </a:tcPr>
                </a:tc>
              </a:tr>
              <a:tr h="370840">
                <a:tc>
                  <a:txBody>
                    <a:bodyPr/>
                    <a:lstStyle/>
                    <a:p>
                      <a:pPr algn="ctr"/>
                      <a:r>
                        <a:rPr kumimoji="1" lang="ja-JP" altLang="en-US" b="0" dirty="0" smtClean="0">
                          <a:solidFill>
                            <a:schemeClr val="bg1"/>
                          </a:solidFill>
                          <a:latin typeface="ＭＳ ゴシック" panose="020B0609070205080204" pitchFamily="49" charset="-128"/>
                          <a:ea typeface="ＭＳ ゴシック" panose="020B0609070205080204" pitchFamily="49" charset="-128"/>
                        </a:rPr>
                        <a:t>開催日</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b="0" dirty="0" smtClean="0">
                          <a:solidFill>
                            <a:schemeClr val="bg1"/>
                          </a:solidFill>
                          <a:latin typeface="ＭＳ ゴシック" panose="020B0609070205080204" pitchFamily="49" charset="-128"/>
                          <a:ea typeface="ＭＳ ゴシック" panose="020B0609070205080204" pitchFamily="49" charset="-128"/>
                        </a:rPr>
                        <a:t>開催数</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b="0" dirty="0" smtClean="0">
                          <a:solidFill>
                            <a:schemeClr val="bg1"/>
                          </a:solidFill>
                          <a:latin typeface="ＭＳ ゴシック" panose="020B0609070205080204" pitchFamily="49" charset="-128"/>
                          <a:ea typeface="ＭＳ ゴシック" panose="020B0609070205080204" pitchFamily="49" charset="-128"/>
                        </a:rPr>
                        <a:t>参加者数</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演題</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r>
              <a:tr h="370840">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2015</a:t>
                      </a:r>
                      <a:r>
                        <a:rPr kumimoji="1" lang="ja-JP" altLang="en-US" dirty="0" smtClean="0">
                          <a:latin typeface="ＭＳ ゴシック" panose="020B0609070205080204" pitchFamily="49" charset="-128"/>
                          <a:ea typeface="ＭＳ ゴシック" panose="020B0609070205080204" pitchFamily="49" charset="-128"/>
                        </a:rPr>
                        <a:t>年</a:t>
                      </a:r>
                      <a:r>
                        <a:rPr kumimoji="1" lang="en-US" altLang="ja-JP" dirty="0" smtClean="0">
                          <a:latin typeface="ＭＳ ゴシック" panose="020B0609070205080204" pitchFamily="49" charset="-128"/>
                          <a:ea typeface="ＭＳ ゴシック" panose="020B0609070205080204" pitchFamily="49" charset="-128"/>
                        </a:rPr>
                        <a:t>10</a:t>
                      </a:r>
                      <a:r>
                        <a:rPr kumimoji="1" lang="ja-JP" altLang="en-US" dirty="0" smtClean="0">
                          <a:latin typeface="ＭＳ ゴシック" panose="020B0609070205080204" pitchFamily="49" charset="-128"/>
                          <a:ea typeface="ＭＳ ゴシック" panose="020B0609070205080204" pitchFamily="49" charset="-128"/>
                        </a:rPr>
                        <a:t>月</a:t>
                      </a:r>
                      <a:r>
                        <a:rPr kumimoji="1" lang="en-US" altLang="ja-JP" dirty="0" smtClean="0">
                          <a:latin typeface="ＭＳ ゴシック" panose="020B0609070205080204" pitchFamily="49" charset="-128"/>
                          <a:ea typeface="ＭＳ ゴシック" panose="020B0609070205080204" pitchFamily="49" charset="-128"/>
                        </a:rPr>
                        <a:t>29</a:t>
                      </a:r>
                      <a:r>
                        <a:rPr kumimoji="1" lang="ja-JP" altLang="en-US" dirty="0" smtClean="0">
                          <a:latin typeface="ＭＳ ゴシック" panose="020B0609070205080204" pitchFamily="49" charset="-128"/>
                          <a:ea typeface="ＭＳ ゴシック" panose="020B0609070205080204" pitchFamily="49" charset="-128"/>
                        </a:rPr>
                        <a:t>日</a:t>
                      </a:r>
                      <a:endParaRPr kumimoji="1" lang="ja-JP" altLang="en-US"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１ 回</a:t>
                      </a:r>
                      <a:endParaRPr kumimoji="1" lang="ja-JP" altLang="en-US"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200</a:t>
                      </a:r>
                      <a:r>
                        <a:rPr kumimoji="1" lang="ja-JP" altLang="en-US" dirty="0" smtClean="0">
                          <a:latin typeface="ＭＳ ゴシック" panose="020B0609070205080204" pitchFamily="49" charset="-128"/>
                          <a:ea typeface="ＭＳ ゴシック" panose="020B0609070205080204" pitchFamily="49" charset="-128"/>
                        </a:rPr>
                        <a:t> 人</a:t>
                      </a:r>
                      <a:endParaRPr kumimoji="1" lang="ja-JP" altLang="en-US"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こころを元気にするコツ　</a:t>
                      </a: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ja-JP" altLang="en-US" dirty="0" smtClean="0">
                          <a:latin typeface="ＭＳ ゴシック" panose="020B0609070205080204" pitchFamily="49" charset="-128"/>
                          <a:ea typeface="ＭＳ ゴシック" panose="020B0609070205080204" pitchFamily="49" charset="-128"/>
                        </a:rPr>
                        <a:t>ストレスに強くなるヒント</a:t>
                      </a:r>
                      <a:endParaRPr kumimoji="1" lang="ja-JP" altLang="en-US" dirty="0">
                        <a:latin typeface="ＭＳ ゴシック" panose="020B0609070205080204" pitchFamily="49" charset="-128"/>
                        <a:ea typeface="ＭＳ ゴシック" panose="020B0609070205080204" pitchFamily="49" charset="-128"/>
                      </a:endParaRPr>
                    </a:p>
                  </a:txBody>
                  <a:tcPr/>
                </a:tc>
              </a:tr>
              <a:tr h="370840">
                <a:tc gridSpan="4">
                  <a:txBody>
                    <a:bodyPr/>
                    <a:lstStyle/>
                    <a:p>
                      <a:r>
                        <a:rPr kumimoji="1" lang="ja-JP" altLang="en-US" sz="1400" dirty="0" smtClean="0">
                          <a:latin typeface="ＭＳ ゴシック" panose="020B0609070205080204" pitchFamily="49" charset="-128"/>
                          <a:ea typeface="ＭＳ ゴシック" panose="020B0609070205080204" pitchFamily="49" charset="-128"/>
                        </a:rPr>
                        <a:t>出典：健康推進課</a:t>
                      </a:r>
                      <a:endParaRPr kumimoji="1" lang="ja-JP" altLang="en-US" sz="1400" dirty="0">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bl>
          </a:graphicData>
        </a:graphic>
      </p:graphicFrame>
      <p:sp>
        <p:nvSpPr>
          <p:cNvPr id="3" name="スライド番号プレースホルダー 2"/>
          <p:cNvSpPr>
            <a:spLocks noGrp="1"/>
          </p:cNvSpPr>
          <p:nvPr>
            <p:ph type="sldNum" sz="quarter" idx="12"/>
          </p:nvPr>
        </p:nvSpPr>
        <p:spPr>
          <a:xfrm>
            <a:off x="251520" y="6356350"/>
            <a:ext cx="561975" cy="365125"/>
          </a:xfrm>
        </p:spPr>
        <p:txBody>
          <a:bodyPr/>
          <a:lstStyle/>
          <a:p>
            <a:fld id="{D2D8002D-B5B0-4BAC-B1F6-782DDCCE6D9C}" type="slidenum">
              <a:rPr kumimoji="1" lang="ja-JP" altLang="en-US" sz="1600" smtClean="0"/>
              <a:t>18</a:t>
            </a:fld>
            <a:endParaRPr kumimoji="1" lang="ja-JP" altLang="en-US" sz="1600" dirty="0"/>
          </a:p>
        </p:txBody>
      </p:sp>
      <p:sp>
        <p:nvSpPr>
          <p:cNvPr id="5" name="テキスト ボックス 4"/>
          <p:cNvSpPr txBox="1"/>
          <p:nvPr/>
        </p:nvSpPr>
        <p:spPr>
          <a:xfrm>
            <a:off x="395536" y="3289976"/>
            <a:ext cx="936104" cy="369332"/>
          </a:xfrm>
          <a:prstGeom prst="rect">
            <a:avLst/>
          </a:prstGeom>
          <a:noFill/>
        </p:spPr>
        <p:txBody>
          <a:bodyPr wrap="square" rtlCol="0">
            <a:spAutoFit/>
          </a:bodyPr>
          <a:lstStyle/>
          <a:p>
            <a:r>
              <a:rPr kumimoji="1" lang="ja-JP" altLang="en-US" dirty="0" smtClean="0">
                <a:solidFill>
                  <a:srgbClr val="0423BC"/>
                </a:solidFill>
                <a:latin typeface="ＭＳ Ｐゴシック" panose="020B0600070205080204" pitchFamily="50" charset="-128"/>
                <a:ea typeface="ＭＳ Ｐゴシック" panose="020B0600070205080204" pitchFamily="50" charset="-128"/>
              </a:rPr>
              <a:t>短期</a:t>
            </a:r>
            <a:endParaRPr kumimoji="1" lang="ja-JP" altLang="en-US" dirty="0">
              <a:solidFill>
                <a:srgbClr val="0423BC"/>
              </a:solidFill>
              <a:latin typeface="ＭＳ Ｐゴシック" panose="020B0600070205080204" pitchFamily="50" charset="-128"/>
              <a:ea typeface="ＭＳ Ｐゴシック" panose="020B0600070205080204" pitchFamily="50" charset="-128"/>
            </a:endParaRPr>
          </a:p>
        </p:txBody>
      </p:sp>
      <p:sp>
        <p:nvSpPr>
          <p:cNvPr id="11" name="テキスト ボックス 10"/>
          <p:cNvSpPr txBox="1"/>
          <p:nvPr/>
        </p:nvSpPr>
        <p:spPr>
          <a:xfrm>
            <a:off x="389627" y="5138301"/>
            <a:ext cx="936104" cy="369332"/>
          </a:xfrm>
          <a:prstGeom prst="rect">
            <a:avLst/>
          </a:prstGeom>
          <a:noFill/>
        </p:spPr>
        <p:txBody>
          <a:bodyPr wrap="square" rtlCol="0">
            <a:spAutoFit/>
          </a:bodyPr>
          <a:lstStyle/>
          <a:p>
            <a:r>
              <a:rPr kumimoji="1" lang="ja-JP" altLang="en-US" dirty="0" smtClean="0">
                <a:solidFill>
                  <a:srgbClr val="0423BC"/>
                </a:solidFill>
                <a:latin typeface="ＭＳ Ｐゴシック" panose="020B0600070205080204" pitchFamily="50" charset="-128"/>
                <a:ea typeface="ＭＳ Ｐゴシック" panose="020B0600070205080204" pitchFamily="50" charset="-128"/>
              </a:rPr>
              <a:t>短期</a:t>
            </a:r>
            <a:endParaRPr kumimoji="1" lang="ja-JP" altLang="en-US" dirty="0">
              <a:solidFill>
                <a:srgbClr val="0423BC"/>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092823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0" y="0"/>
            <a:ext cx="9144000" cy="836712"/>
          </a:xfrm>
        </p:spPr>
        <p:txBody>
          <a:bodyPr/>
          <a:lstStyle/>
          <a:p>
            <a:r>
              <a:rPr lang="ja-JP" altLang="en-US" sz="4000" dirty="0" smtClean="0">
                <a:solidFill>
                  <a:schemeClr val="tx1"/>
                </a:solidFill>
                <a:effectLst/>
              </a:rPr>
              <a:t>③各種情報・相談窓口充実プログラム</a:t>
            </a:r>
            <a:endParaRPr kumimoji="1" lang="ja-JP" altLang="en-US" sz="4000" dirty="0">
              <a:solidFill>
                <a:schemeClr val="tx1"/>
              </a:solidFill>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589026202"/>
              </p:ext>
            </p:extLst>
          </p:nvPr>
        </p:nvGraphicFramePr>
        <p:xfrm>
          <a:off x="457200" y="836708"/>
          <a:ext cx="8229600" cy="5840270"/>
        </p:xfrm>
        <a:graphic>
          <a:graphicData uri="http://schemas.openxmlformats.org/drawingml/2006/table">
            <a:tbl>
              <a:tblPr firstRow="1" bandRow="1">
                <a:tableStyleId>{7DF18680-E054-41AD-8BC1-D1AEF772440D}</a:tableStyleId>
              </a:tblPr>
              <a:tblGrid>
                <a:gridCol w="2057400"/>
                <a:gridCol w="905272"/>
                <a:gridCol w="2520280"/>
                <a:gridCol w="2746648"/>
              </a:tblGrid>
              <a:tr h="665775">
                <a:tc>
                  <a:txBody>
                    <a:bodyPr/>
                    <a:lstStyle/>
                    <a:p>
                      <a:pPr algn="ctr"/>
                      <a:r>
                        <a:rPr kumimoji="1" lang="ja-JP" altLang="en-US" b="0" dirty="0" smtClean="0">
                          <a:latin typeface="ＭＳ ゴシック" panose="020B0609070205080204" pitchFamily="49" charset="-128"/>
                          <a:ea typeface="ＭＳ ゴシック" panose="020B0609070205080204" pitchFamily="49" charset="-128"/>
                        </a:rPr>
                        <a:t>課　題</a:t>
                      </a: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gridSpan="3">
                  <a:txBody>
                    <a:bodyPr/>
                    <a:lstStyle/>
                    <a:p>
                      <a:r>
                        <a:rPr kumimoji="1" lang="ja-JP" altLang="en-US" b="0" dirty="0" smtClean="0">
                          <a:solidFill>
                            <a:schemeClr val="bg1"/>
                          </a:solidFill>
                          <a:latin typeface="ＭＳ ゴシック" panose="020B0609070205080204" pitchFamily="49" charset="-128"/>
                          <a:ea typeface="ＭＳ ゴシック" panose="020B0609070205080204" pitchFamily="49" charset="-128"/>
                        </a:rPr>
                        <a:t>男性は悩みを相談する人が少なく自傷行為にいたった際、重度化傾向にある</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r h="665775">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目　標</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3">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①働き盛りの男性の自殺を減らす　</a:t>
                      </a:r>
                      <a:endParaRPr kumimoji="1" lang="en-US" altLang="ja-JP"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dirty="0" smtClean="0">
                          <a:solidFill>
                            <a:schemeClr val="tx1"/>
                          </a:solidFill>
                          <a:latin typeface="ＭＳ ゴシック" panose="020B0609070205080204" pitchFamily="49" charset="-128"/>
                          <a:ea typeface="ＭＳ ゴシック" panose="020B0609070205080204" pitchFamily="49" charset="-128"/>
                        </a:rPr>
                        <a:t>②男性の相談件数を増やす</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49392">
                <a:tc rowSpan="5">
                  <a:txBody>
                    <a:bodyPr/>
                    <a:lstStyle/>
                    <a:p>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内容等</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3">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各種情報の提供と相談窓口の充実</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49392">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財源</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国、県、町</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49392">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対象</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en-US" altLang="ja-JP" dirty="0" smtClean="0">
                          <a:solidFill>
                            <a:schemeClr val="tx1"/>
                          </a:solidFill>
                          <a:latin typeface="ＭＳ ゴシック" panose="020B0609070205080204" pitchFamily="49" charset="-128"/>
                          <a:ea typeface="ＭＳ ゴシック" panose="020B0609070205080204" pitchFamily="49" charset="-128"/>
                        </a:rPr>
                        <a:t>20</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a:t>
                      </a:r>
                      <a:r>
                        <a:rPr kumimoji="1" lang="en-US" altLang="ja-JP" dirty="0" smtClean="0">
                          <a:solidFill>
                            <a:schemeClr val="tx1"/>
                          </a:solidFill>
                          <a:latin typeface="ＭＳ ゴシック" panose="020B0609070205080204" pitchFamily="49" charset="-128"/>
                          <a:ea typeface="ＭＳ ゴシック" panose="020B0609070205080204" pitchFamily="49" charset="-128"/>
                        </a:rPr>
                        <a:t>60</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代の男性、町内企業に勤める人など</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49392">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活動</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相談先案内カードの設置、相談窓口の充実・啓発</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49392">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人材</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企業、商店、病院、商工会、町など</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681585">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短期</a:t>
                      </a:r>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認識や知識の変化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指標</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相談先案内カードの配布数</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測定</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健康推進課</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txBody>
                  <a:tcPr/>
                </a:tc>
              </a:tr>
              <a:tr h="665775">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中期）</a:t>
                      </a:r>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態度や行動の変化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指標</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①</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20</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60</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代男性の相談件数</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②</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24</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時間電話相談件数</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測定</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①健康推進課</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こころの相談実績</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②</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24</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時間電話相談実績</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txBody>
                  <a:tcPr/>
                </a:tc>
              </a:tr>
              <a:tr h="665775">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長期）</a:t>
                      </a:r>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状態や状況の変化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指標</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20</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60</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歳代の男性の自殺者数</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測定</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健康推進課　死亡統計</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txBody>
                  <a:tcPr/>
                </a:tc>
              </a:tr>
            </a:tbl>
          </a:graphicData>
        </a:graphic>
      </p:graphicFrame>
      <p:sp>
        <p:nvSpPr>
          <p:cNvPr id="3" name="スライド番号プレースホルダー 2"/>
          <p:cNvSpPr>
            <a:spLocks noGrp="1"/>
          </p:cNvSpPr>
          <p:nvPr>
            <p:ph type="sldNum" sz="quarter" idx="12"/>
          </p:nvPr>
        </p:nvSpPr>
        <p:spPr>
          <a:xfrm>
            <a:off x="220524" y="6356350"/>
            <a:ext cx="561975" cy="365125"/>
          </a:xfrm>
        </p:spPr>
        <p:txBody>
          <a:bodyPr/>
          <a:lstStyle/>
          <a:p>
            <a:fld id="{D2D8002D-B5B0-4BAC-B1F6-782DDCCE6D9C}" type="slidenum">
              <a:rPr kumimoji="1" lang="ja-JP" altLang="en-US" sz="1600" smtClean="0"/>
              <a:t>19</a:t>
            </a:fld>
            <a:endParaRPr kumimoji="1" lang="ja-JP" altLang="en-US" sz="1600" dirty="0"/>
          </a:p>
        </p:txBody>
      </p:sp>
    </p:spTree>
    <p:extLst>
      <p:ext uri="{BB962C8B-B14F-4D97-AF65-F5344CB8AC3E}">
        <p14:creationId xmlns:p14="http://schemas.microsoft.com/office/powerpoint/2010/main" val="1341510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116632"/>
            <a:ext cx="8229600" cy="864096"/>
          </a:xfrm>
        </p:spPr>
        <p:txBody>
          <a:bodyPr/>
          <a:lstStyle/>
          <a:p>
            <a:r>
              <a:rPr lang="ja-JP" altLang="en-US" dirty="0">
                <a:solidFill>
                  <a:schemeClr val="tx1"/>
                </a:solidFill>
                <a:effectLst>
                  <a:outerShdw blurRad="63500" dist="38100" dir="5400000" algn="t" rotWithShape="0">
                    <a:prstClr val="black">
                      <a:alpha val="0"/>
                    </a:prstClr>
                  </a:outerShdw>
                </a:effectLst>
              </a:rPr>
              <a:t>自殺予防</a:t>
            </a:r>
            <a:r>
              <a:rPr kumimoji="1" lang="ja-JP" altLang="en-US" dirty="0" smtClean="0">
                <a:solidFill>
                  <a:schemeClr val="tx1"/>
                </a:solidFill>
                <a:effectLst>
                  <a:outerShdw blurRad="63500" dist="38100" dir="5400000" algn="t" rotWithShape="0">
                    <a:prstClr val="black">
                      <a:alpha val="0"/>
                    </a:prstClr>
                  </a:outerShdw>
                </a:effectLst>
              </a:rPr>
              <a:t>対策委員会名簿</a:t>
            </a:r>
            <a:endParaRPr kumimoji="1" lang="ja-JP" altLang="en-US" dirty="0">
              <a:solidFill>
                <a:schemeClr val="tx1"/>
              </a:solidFill>
              <a:effectLst>
                <a:outerShdw blurRad="63500" dist="38100" dir="5400000" algn="t" rotWithShape="0">
                  <a:prstClr val="black">
                    <a:alpha val="0"/>
                  </a:prstClr>
                </a:outerShdw>
              </a:effectLst>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497154851"/>
              </p:ext>
            </p:extLst>
          </p:nvPr>
        </p:nvGraphicFramePr>
        <p:xfrm>
          <a:off x="467544" y="980728"/>
          <a:ext cx="8229600" cy="5431074"/>
        </p:xfrm>
        <a:graphic>
          <a:graphicData uri="http://schemas.openxmlformats.org/drawingml/2006/table">
            <a:tbl>
              <a:tblPr firstRow="1" bandRow="1">
                <a:tableStyleId>{7DF18680-E054-41AD-8BC1-D1AEF772440D}</a:tableStyleId>
              </a:tblPr>
              <a:tblGrid>
                <a:gridCol w="802432"/>
                <a:gridCol w="504056"/>
                <a:gridCol w="4464496"/>
                <a:gridCol w="1008112"/>
                <a:gridCol w="1450504"/>
              </a:tblGrid>
              <a:tr h="401874">
                <a:tc gridSpan="2">
                  <a:txBody>
                    <a:bodyPr/>
                    <a:lstStyle/>
                    <a:p>
                      <a:pPr algn="ctr"/>
                      <a:r>
                        <a:rPr kumimoji="1" lang="ja-JP" altLang="en-US" dirty="0" smtClean="0"/>
                        <a:t>区　分</a:t>
                      </a:r>
                      <a:endParaRPr kumimoji="1" lang="ja-JP" altLang="en-US" dirty="0"/>
                    </a:p>
                  </a:txBody>
                  <a:tcPr/>
                </a:tc>
                <a:tc hMerge="1">
                  <a:txBody>
                    <a:bodyPr/>
                    <a:lstStyle/>
                    <a:p>
                      <a:endParaRPr kumimoji="1" lang="ja-JP" altLang="en-US" dirty="0"/>
                    </a:p>
                  </a:txBody>
                  <a:tcPr/>
                </a:tc>
                <a:tc>
                  <a:txBody>
                    <a:bodyPr/>
                    <a:lstStyle/>
                    <a:p>
                      <a:pPr algn="ctr"/>
                      <a:r>
                        <a:rPr kumimoji="1" lang="ja-JP" altLang="en-US" dirty="0" smtClean="0"/>
                        <a:t>構　　成</a:t>
                      </a:r>
                      <a:endParaRPr kumimoji="1" lang="ja-JP" altLang="en-US" dirty="0"/>
                    </a:p>
                  </a:txBody>
                  <a:tcPr/>
                </a:tc>
                <a:tc>
                  <a:txBody>
                    <a:bodyPr/>
                    <a:lstStyle/>
                    <a:p>
                      <a:pPr algn="ctr"/>
                      <a:r>
                        <a:rPr kumimoji="1" lang="ja-JP" altLang="en-US" dirty="0" smtClean="0"/>
                        <a:t>役職</a:t>
                      </a:r>
                      <a:endParaRPr kumimoji="1" lang="ja-JP" altLang="en-US" dirty="0"/>
                    </a:p>
                  </a:txBody>
                  <a:tcPr/>
                </a:tc>
                <a:tc>
                  <a:txBody>
                    <a:bodyPr/>
                    <a:lstStyle/>
                    <a:p>
                      <a:pPr algn="ctr"/>
                      <a:r>
                        <a:rPr kumimoji="1" lang="ja-JP" altLang="en-US" dirty="0" smtClean="0"/>
                        <a:t>名前</a:t>
                      </a:r>
                      <a:endParaRPr kumimoji="1" lang="ja-JP" altLang="en-US" dirty="0"/>
                    </a:p>
                  </a:txBody>
                  <a:tcPr/>
                </a:tc>
              </a:tr>
              <a:tr h="457200">
                <a:tc rowSpan="2">
                  <a:txBody>
                    <a:bodyPr/>
                    <a:lstStyle/>
                    <a:p>
                      <a:pPr algn="ctr"/>
                      <a:r>
                        <a:rPr kumimoji="1" lang="ja-JP" altLang="en-US" dirty="0" smtClean="0"/>
                        <a:t>町民団体等</a:t>
                      </a:r>
                      <a:endParaRPr kumimoji="1" lang="ja-JP" altLang="en-US" dirty="0"/>
                    </a:p>
                  </a:txBody>
                  <a:tcPr anchor="ctr"/>
                </a:tc>
                <a:tc>
                  <a:txBody>
                    <a:bodyPr/>
                    <a:lstStyle/>
                    <a:p>
                      <a:pPr algn="ctr"/>
                      <a:r>
                        <a:rPr kumimoji="1" lang="ja-JP" altLang="en-US" dirty="0" smtClean="0"/>
                        <a:t>１</a:t>
                      </a:r>
                      <a:endParaRPr kumimoji="1" lang="ja-JP" altLang="en-US" dirty="0"/>
                    </a:p>
                  </a:txBody>
                  <a:tcPr anchor="ctr"/>
                </a:tc>
                <a:tc>
                  <a:txBody>
                    <a:bodyPr/>
                    <a:lstStyle/>
                    <a:p>
                      <a:r>
                        <a:rPr kumimoji="1" lang="ja-JP" altLang="en-US" dirty="0" smtClean="0"/>
                        <a:t>南信病院</a:t>
                      </a:r>
                      <a:endParaRPr kumimoji="1" lang="ja-JP" altLang="en-US" dirty="0"/>
                    </a:p>
                  </a:txBody>
                  <a:tcPr anchor="ctr"/>
                </a:tc>
                <a:tc>
                  <a:txBody>
                    <a:bodyPr/>
                    <a:lstStyle/>
                    <a:p>
                      <a:pPr algn="ctr"/>
                      <a:r>
                        <a:rPr kumimoji="1" lang="ja-JP" altLang="en-US" dirty="0" smtClean="0"/>
                        <a:t>院　長</a:t>
                      </a:r>
                      <a:endParaRPr kumimoji="1" lang="ja-JP" altLang="en-US" dirty="0"/>
                    </a:p>
                  </a:txBody>
                  <a:tcPr anchor="ctr"/>
                </a:tc>
                <a:tc>
                  <a:txBody>
                    <a:bodyPr/>
                    <a:lstStyle/>
                    <a:p>
                      <a:pPr algn="ctr"/>
                      <a:r>
                        <a:rPr kumimoji="1" lang="ja-JP" altLang="en-US" dirty="0" smtClean="0"/>
                        <a:t>武藤　隆</a:t>
                      </a:r>
                      <a:endParaRPr kumimoji="1" lang="ja-JP" altLang="en-US" dirty="0"/>
                    </a:p>
                  </a:txBody>
                  <a:tcPr anchor="ctr"/>
                </a:tc>
              </a:tr>
              <a:tr h="457200">
                <a:tc vMerge="1">
                  <a:txBody>
                    <a:bodyPr/>
                    <a:lstStyle/>
                    <a:p>
                      <a:pPr algn="ctr"/>
                      <a:endParaRPr kumimoji="1" lang="ja-JP" altLang="en-US" dirty="0"/>
                    </a:p>
                  </a:txBody>
                  <a:tcPr anchor="ctr"/>
                </a:tc>
                <a:tc>
                  <a:txBody>
                    <a:bodyPr/>
                    <a:lstStyle/>
                    <a:p>
                      <a:pPr algn="ctr"/>
                      <a:r>
                        <a:rPr kumimoji="1" lang="ja-JP" altLang="en-US" dirty="0" smtClean="0"/>
                        <a:t>２</a:t>
                      </a:r>
                      <a:endParaRPr kumimoji="1" lang="ja-JP" altLang="en-US" dirty="0"/>
                    </a:p>
                  </a:txBody>
                  <a:tcPr anchor="ctr"/>
                </a:tc>
                <a:tc>
                  <a:txBody>
                    <a:bodyPr/>
                    <a:lstStyle/>
                    <a:p>
                      <a:r>
                        <a:rPr kumimoji="1" lang="ja-JP" altLang="en-US" dirty="0" smtClean="0"/>
                        <a:t>ひまわりの会</a:t>
                      </a:r>
                      <a:endParaRPr kumimoji="1" lang="ja-JP" altLang="en-US" dirty="0"/>
                    </a:p>
                  </a:txBody>
                  <a:tcPr anchor="ctr"/>
                </a:tc>
                <a:tc>
                  <a:txBody>
                    <a:bodyPr/>
                    <a:lstStyle/>
                    <a:p>
                      <a:pPr algn="ctr"/>
                      <a:r>
                        <a:rPr kumimoji="1" lang="ja-JP" altLang="en-US" dirty="0" smtClean="0"/>
                        <a:t>代　表</a:t>
                      </a:r>
                      <a:endParaRPr kumimoji="1" lang="ja-JP" altLang="en-US" dirty="0"/>
                    </a:p>
                  </a:txBody>
                  <a:tcPr anchor="ctr"/>
                </a:tc>
                <a:tc>
                  <a:txBody>
                    <a:bodyPr/>
                    <a:lstStyle/>
                    <a:p>
                      <a:pPr algn="ctr"/>
                      <a:r>
                        <a:rPr kumimoji="1" lang="ja-JP" altLang="en-US" dirty="0" smtClean="0"/>
                        <a:t>大木喜美子</a:t>
                      </a:r>
                      <a:endParaRPr kumimoji="1" lang="ja-JP" altLang="en-US" dirty="0"/>
                    </a:p>
                  </a:txBody>
                  <a:tcPr anchor="ctr"/>
                </a:tc>
              </a:tr>
              <a:tr h="457200">
                <a:tc rowSpan="5">
                  <a:txBody>
                    <a:bodyPr/>
                    <a:lstStyle/>
                    <a:p>
                      <a:pPr algn="ctr"/>
                      <a:r>
                        <a:rPr kumimoji="1" lang="ja-JP" altLang="en-US" dirty="0" smtClean="0"/>
                        <a:t>関係機関等</a:t>
                      </a:r>
                      <a:endParaRPr kumimoji="1" lang="ja-JP" altLang="en-US" dirty="0"/>
                    </a:p>
                  </a:txBody>
                  <a:tcPr anchor="ctr">
                    <a:solidFill>
                      <a:schemeClr val="accent5">
                        <a:lumMod val="20000"/>
                        <a:lumOff val="80000"/>
                        <a:alpha val="48000"/>
                      </a:schemeClr>
                    </a:solidFill>
                  </a:tcPr>
                </a:tc>
                <a:tc>
                  <a:txBody>
                    <a:bodyPr/>
                    <a:lstStyle/>
                    <a:p>
                      <a:pPr algn="ctr"/>
                      <a:r>
                        <a:rPr kumimoji="1" lang="ja-JP" altLang="en-US" dirty="0" smtClean="0">
                          <a:latin typeface="+mn-ea"/>
                          <a:ea typeface="+mn-ea"/>
                        </a:rPr>
                        <a:t>３</a:t>
                      </a:r>
                      <a:endParaRPr kumimoji="1" lang="ja-JP" altLang="en-US" dirty="0">
                        <a:latin typeface="+mn-ea"/>
                        <a:ea typeface="+mn-ea"/>
                      </a:endParaRPr>
                    </a:p>
                  </a:txBody>
                  <a:tcPr anchor="ctr"/>
                </a:tc>
                <a:tc>
                  <a:txBody>
                    <a:bodyPr/>
                    <a:lstStyle/>
                    <a:p>
                      <a:r>
                        <a:rPr kumimoji="1" lang="ja-JP" altLang="en-US" dirty="0" smtClean="0"/>
                        <a:t>信州大学　医学部</a:t>
                      </a:r>
                      <a:endParaRPr kumimoji="1" lang="ja-JP" altLang="en-US" dirty="0"/>
                    </a:p>
                  </a:txBody>
                  <a:tcPr anchor="ctr"/>
                </a:tc>
                <a:tc>
                  <a:txBody>
                    <a:bodyPr/>
                    <a:lstStyle/>
                    <a:p>
                      <a:pPr algn="ctr"/>
                      <a:r>
                        <a:rPr kumimoji="1" lang="ja-JP" altLang="en-US" dirty="0" smtClean="0"/>
                        <a:t>准教授</a:t>
                      </a:r>
                      <a:endParaRPr kumimoji="1" lang="ja-JP" altLang="en-US" dirty="0"/>
                    </a:p>
                  </a:txBody>
                  <a:tcPr anchor="ctr"/>
                </a:tc>
                <a:tc>
                  <a:txBody>
                    <a:bodyPr/>
                    <a:lstStyle/>
                    <a:p>
                      <a:pPr algn="ctr"/>
                      <a:r>
                        <a:rPr kumimoji="1" lang="ja-JP" altLang="en-US" dirty="0" smtClean="0"/>
                        <a:t>塚原　照臣</a:t>
                      </a:r>
                      <a:endParaRPr kumimoji="1" lang="ja-JP" altLang="en-US" dirty="0"/>
                    </a:p>
                  </a:txBody>
                  <a:tcPr anchor="ctr"/>
                </a:tc>
              </a:tr>
              <a:tr h="457200">
                <a:tc vMerge="1">
                  <a:txBody>
                    <a:bodyPr/>
                    <a:lstStyle/>
                    <a:p>
                      <a:pPr algn="ctr"/>
                      <a:endParaRPr kumimoji="1" lang="ja-JP" altLang="en-US" dirty="0"/>
                    </a:p>
                  </a:txBody>
                  <a:tcPr anchor="ctr"/>
                </a:tc>
                <a:tc>
                  <a:txBody>
                    <a:bodyPr/>
                    <a:lstStyle/>
                    <a:p>
                      <a:pPr algn="ctr"/>
                      <a:r>
                        <a:rPr kumimoji="1" lang="ja-JP" altLang="en-US" dirty="0" smtClean="0">
                          <a:latin typeface="+mn-ea"/>
                          <a:ea typeface="+mn-ea"/>
                        </a:rPr>
                        <a:t>４</a:t>
                      </a:r>
                      <a:endParaRPr kumimoji="1" lang="ja-JP" altLang="en-US" dirty="0">
                        <a:latin typeface="+mn-ea"/>
                        <a:ea typeface="+mn-ea"/>
                      </a:endParaRPr>
                    </a:p>
                  </a:txBody>
                  <a:tcPr anchor="ctr"/>
                </a:tc>
                <a:tc>
                  <a:txBody>
                    <a:bodyPr/>
                    <a:lstStyle/>
                    <a:p>
                      <a:r>
                        <a:rPr kumimoji="1" lang="ja-JP" altLang="en-US" dirty="0" smtClean="0"/>
                        <a:t>箕輪町人権擁護委員会</a:t>
                      </a:r>
                      <a:endParaRPr kumimoji="1" lang="ja-JP" altLang="en-US" dirty="0"/>
                    </a:p>
                  </a:txBody>
                  <a:tcPr anchor="ctr"/>
                </a:tc>
                <a:tc>
                  <a:txBody>
                    <a:bodyPr/>
                    <a:lstStyle/>
                    <a:p>
                      <a:pPr algn="ctr"/>
                      <a:r>
                        <a:rPr kumimoji="1" lang="ja-JP" altLang="en-US" dirty="0" smtClean="0"/>
                        <a:t>代　表</a:t>
                      </a:r>
                      <a:endParaRPr kumimoji="1" lang="ja-JP" altLang="en-US" dirty="0"/>
                    </a:p>
                  </a:txBody>
                  <a:tcPr anchor="ctr"/>
                </a:tc>
                <a:tc>
                  <a:txBody>
                    <a:bodyPr/>
                    <a:lstStyle/>
                    <a:p>
                      <a:pPr algn="ctr"/>
                      <a:r>
                        <a:rPr kumimoji="1" lang="ja-JP" altLang="en-US" dirty="0" smtClean="0"/>
                        <a:t>井澤万寿美</a:t>
                      </a:r>
                      <a:endParaRPr kumimoji="1" lang="ja-JP" altLang="en-US" dirty="0"/>
                    </a:p>
                  </a:txBody>
                  <a:tcPr anchor="ctr"/>
                </a:tc>
              </a:tr>
              <a:tr h="457200">
                <a:tc vMerge="1">
                  <a:txBody>
                    <a:bodyPr/>
                    <a:lstStyle/>
                    <a:p>
                      <a:endParaRPr kumimoji="1" lang="ja-JP" altLang="en-US" dirty="0"/>
                    </a:p>
                  </a:txBody>
                  <a:tcPr/>
                </a:tc>
                <a:tc>
                  <a:txBody>
                    <a:bodyPr/>
                    <a:lstStyle/>
                    <a:p>
                      <a:pPr algn="ctr"/>
                      <a:r>
                        <a:rPr kumimoji="1" lang="ja-JP" altLang="en-US" dirty="0" smtClean="0">
                          <a:latin typeface="+mn-ea"/>
                          <a:ea typeface="+mn-ea"/>
                        </a:rPr>
                        <a:t>５</a:t>
                      </a:r>
                      <a:endParaRPr kumimoji="1" lang="ja-JP" altLang="en-US" dirty="0">
                        <a:latin typeface="+mn-ea"/>
                        <a:ea typeface="+mn-ea"/>
                      </a:endParaRPr>
                    </a:p>
                  </a:txBody>
                  <a:tcPr anchor="ctr"/>
                </a:tc>
                <a:tc>
                  <a:txBody>
                    <a:bodyPr/>
                    <a:lstStyle/>
                    <a:p>
                      <a:r>
                        <a:rPr kumimoji="1" lang="ja-JP" altLang="en-US" dirty="0" smtClean="0"/>
                        <a:t>箕輪町保健補導員会</a:t>
                      </a:r>
                      <a:endParaRPr kumimoji="1" lang="ja-JP" altLang="en-US" dirty="0"/>
                    </a:p>
                  </a:txBody>
                  <a:tcPr anchor="ctr"/>
                </a:tc>
                <a:tc>
                  <a:txBody>
                    <a:bodyPr/>
                    <a:lstStyle/>
                    <a:p>
                      <a:pPr algn="ctr"/>
                      <a:r>
                        <a:rPr kumimoji="1" lang="ja-JP" altLang="en-US" dirty="0" smtClean="0"/>
                        <a:t>会　長</a:t>
                      </a:r>
                      <a:endParaRPr kumimoji="1" lang="ja-JP" altLang="en-US" dirty="0"/>
                    </a:p>
                  </a:txBody>
                  <a:tcPr anchor="ctr"/>
                </a:tc>
                <a:tc>
                  <a:txBody>
                    <a:bodyPr/>
                    <a:lstStyle/>
                    <a:p>
                      <a:pPr algn="ctr"/>
                      <a:r>
                        <a:rPr kumimoji="1" lang="ja-JP" altLang="en-US" dirty="0" smtClean="0"/>
                        <a:t>向山　和江</a:t>
                      </a:r>
                      <a:endParaRPr kumimoji="1" lang="ja-JP" altLang="en-US" dirty="0"/>
                    </a:p>
                  </a:txBody>
                  <a:tcPr anchor="ctr"/>
                </a:tc>
              </a:tr>
              <a:tr h="457200">
                <a:tc vMerge="1">
                  <a:txBody>
                    <a:bodyPr/>
                    <a:lstStyle/>
                    <a:p>
                      <a:pPr algn="ctr"/>
                      <a:endParaRPr kumimoji="1" lang="ja-JP" altLang="en-US" dirty="0"/>
                    </a:p>
                  </a:txBody>
                  <a:tcPr anchor="ctr"/>
                </a:tc>
                <a:tc>
                  <a:txBody>
                    <a:bodyPr/>
                    <a:lstStyle/>
                    <a:p>
                      <a:pPr algn="ctr"/>
                      <a:r>
                        <a:rPr kumimoji="1" lang="ja-JP" altLang="en-US" dirty="0" smtClean="0">
                          <a:latin typeface="+mn-ea"/>
                          <a:ea typeface="+mn-ea"/>
                        </a:rPr>
                        <a:t>６</a:t>
                      </a:r>
                      <a:endParaRPr kumimoji="1" lang="ja-JP" altLang="en-US" dirty="0">
                        <a:latin typeface="+mn-ea"/>
                        <a:ea typeface="+mn-ea"/>
                      </a:endParaRPr>
                    </a:p>
                  </a:txBody>
                  <a:tcPr anchor="ctr"/>
                </a:tc>
                <a:tc>
                  <a:txBody>
                    <a:bodyPr/>
                    <a:lstStyle/>
                    <a:p>
                      <a:r>
                        <a:rPr kumimoji="1" lang="ja-JP" altLang="en-US" dirty="0" smtClean="0"/>
                        <a:t>箕輪町男女共同参画社会推進協議会</a:t>
                      </a:r>
                      <a:endParaRPr kumimoji="1" lang="ja-JP" altLang="en-US" dirty="0"/>
                    </a:p>
                  </a:txBody>
                  <a:tcPr anchor="ctr"/>
                </a:tc>
                <a:tc>
                  <a:txBody>
                    <a:bodyPr/>
                    <a:lstStyle/>
                    <a:p>
                      <a:pPr algn="ctr"/>
                      <a:r>
                        <a:rPr kumimoji="1" lang="ja-JP" altLang="en-US" dirty="0" smtClean="0"/>
                        <a:t>会　長</a:t>
                      </a:r>
                      <a:endParaRPr kumimoji="1" lang="ja-JP" altLang="en-US" dirty="0"/>
                    </a:p>
                  </a:txBody>
                  <a:tcPr anchor="ctr"/>
                </a:tc>
                <a:tc>
                  <a:txBody>
                    <a:bodyPr/>
                    <a:lstStyle/>
                    <a:p>
                      <a:pPr algn="ctr"/>
                      <a:r>
                        <a:rPr kumimoji="1" lang="ja-JP" altLang="en-US" dirty="0" smtClean="0"/>
                        <a:t>井上　博司</a:t>
                      </a:r>
                      <a:endParaRPr kumimoji="1" lang="ja-JP" altLang="en-US" dirty="0"/>
                    </a:p>
                  </a:txBody>
                  <a:tcPr anchor="ctr"/>
                </a:tc>
              </a:tr>
              <a:tr h="457200">
                <a:tc vMerge="1">
                  <a:txBody>
                    <a:bodyPr/>
                    <a:lstStyle/>
                    <a:p>
                      <a:pPr algn="ctr"/>
                      <a:endParaRPr kumimoji="1" lang="ja-JP" altLang="en-US" dirty="0"/>
                    </a:p>
                  </a:txBody>
                  <a:tcPr anchor="ctr"/>
                </a:tc>
                <a:tc>
                  <a:txBody>
                    <a:bodyPr/>
                    <a:lstStyle/>
                    <a:p>
                      <a:pPr algn="ctr"/>
                      <a:r>
                        <a:rPr lang="ja-JP" altLang="en-US" dirty="0" smtClean="0">
                          <a:latin typeface="+mn-ea"/>
                          <a:ea typeface="+mn-ea"/>
                        </a:rPr>
                        <a:t>７</a:t>
                      </a:r>
                      <a:endParaRPr lang="ja-JP" altLang="en-US" dirty="0">
                        <a:latin typeface="+mn-ea"/>
                        <a:ea typeface="+mn-ea"/>
                      </a:endParaRPr>
                    </a:p>
                  </a:txBody>
                  <a:tcPr anchor="ctr"/>
                </a:tc>
                <a:tc>
                  <a:txBody>
                    <a:bodyPr/>
                    <a:lstStyle/>
                    <a:p>
                      <a:r>
                        <a:rPr kumimoji="1" lang="ja-JP" altLang="en-US" dirty="0" smtClean="0"/>
                        <a:t>箕輪町民生児童委員協議会</a:t>
                      </a:r>
                      <a:endParaRPr kumimoji="1" lang="ja-JP" altLang="en-US" dirty="0"/>
                    </a:p>
                  </a:txBody>
                  <a:tcPr anchor="ctr"/>
                </a:tc>
                <a:tc>
                  <a:txBody>
                    <a:bodyPr/>
                    <a:lstStyle/>
                    <a:p>
                      <a:pPr algn="ctr"/>
                      <a:r>
                        <a:rPr kumimoji="1" lang="ja-JP" altLang="en-US" dirty="0" smtClean="0"/>
                        <a:t>副会長</a:t>
                      </a:r>
                      <a:endParaRPr kumimoji="1" lang="ja-JP" altLang="en-US" dirty="0"/>
                    </a:p>
                  </a:txBody>
                  <a:tcPr anchor="ctr"/>
                </a:tc>
                <a:tc>
                  <a:txBody>
                    <a:bodyPr/>
                    <a:lstStyle/>
                    <a:p>
                      <a:pPr algn="ctr"/>
                      <a:r>
                        <a:rPr kumimoji="1" lang="ja-JP" altLang="en-US" dirty="0" smtClean="0"/>
                        <a:t>金子　睦子</a:t>
                      </a:r>
                      <a:endParaRPr kumimoji="1" lang="ja-JP" altLang="en-US" dirty="0"/>
                    </a:p>
                  </a:txBody>
                  <a:tcPr anchor="ctr"/>
                </a:tc>
              </a:tr>
              <a:tr h="457200">
                <a:tc rowSpan="4">
                  <a:txBody>
                    <a:bodyPr/>
                    <a:lstStyle/>
                    <a:p>
                      <a:pPr algn="ctr"/>
                      <a:r>
                        <a:rPr kumimoji="1" lang="ja-JP" altLang="en-US" dirty="0" smtClean="0"/>
                        <a:t>行政関係</a:t>
                      </a:r>
                      <a:endParaRPr kumimoji="1" lang="ja-JP" altLang="en-US" dirty="0"/>
                    </a:p>
                  </a:txBody>
                  <a:tcPr anchor="ctr">
                    <a:solidFill>
                      <a:srgbClr val="DBECD4"/>
                    </a:solidFill>
                  </a:tcPr>
                </a:tc>
                <a:tc>
                  <a:txBody>
                    <a:bodyPr/>
                    <a:lstStyle/>
                    <a:p>
                      <a:pPr algn="ctr"/>
                      <a:r>
                        <a:rPr lang="ja-JP" altLang="en-US" dirty="0" smtClean="0">
                          <a:latin typeface="+mn-ea"/>
                          <a:ea typeface="+mn-ea"/>
                        </a:rPr>
                        <a:t>８</a:t>
                      </a:r>
                      <a:endParaRPr lang="ja-JP" altLang="en-US" dirty="0">
                        <a:latin typeface="+mn-ea"/>
                        <a:ea typeface="+mn-ea"/>
                      </a:endParaRPr>
                    </a:p>
                  </a:txBody>
                  <a:tcPr anchor="ctr"/>
                </a:tc>
                <a:tc>
                  <a:txBody>
                    <a:bodyPr/>
                    <a:lstStyle/>
                    <a:p>
                      <a:r>
                        <a:rPr lang="ja-JP" altLang="en-US" dirty="0" smtClean="0">
                          <a:latin typeface="+mn-ea"/>
                          <a:ea typeface="+mn-ea"/>
                        </a:rPr>
                        <a:t>伊那保健福祉事務所健康づくり支援課</a:t>
                      </a:r>
                      <a:endParaRPr lang="ja-JP" altLang="en-US" dirty="0">
                        <a:latin typeface="+mn-ea"/>
                        <a:ea typeface="+mn-ea"/>
                      </a:endParaRPr>
                    </a:p>
                  </a:txBody>
                  <a:tcPr anchor="ctr"/>
                </a:tc>
                <a:tc>
                  <a:txBody>
                    <a:bodyPr/>
                    <a:lstStyle/>
                    <a:p>
                      <a:pPr algn="ctr"/>
                      <a:r>
                        <a:rPr lang="ja-JP" altLang="en-US" dirty="0" smtClean="0">
                          <a:latin typeface="+mn-ea"/>
                          <a:ea typeface="+mn-ea"/>
                        </a:rPr>
                        <a:t>課　長</a:t>
                      </a:r>
                      <a:endParaRPr lang="ja-JP" altLang="en-US" dirty="0">
                        <a:latin typeface="+mn-ea"/>
                        <a:ea typeface="+mn-ea"/>
                      </a:endParaRPr>
                    </a:p>
                  </a:txBody>
                  <a:tcPr anchor="ctr"/>
                </a:tc>
                <a:tc>
                  <a:txBody>
                    <a:bodyPr/>
                    <a:lstStyle/>
                    <a:p>
                      <a:pPr algn="ctr"/>
                      <a:r>
                        <a:rPr lang="ja-JP" altLang="en-US" dirty="0" smtClean="0"/>
                        <a:t>松下　和永　</a:t>
                      </a:r>
                      <a:endParaRPr lang="ja-JP" altLang="en-US" dirty="0"/>
                    </a:p>
                  </a:txBody>
                  <a:tcPr anchor="ctr"/>
                </a:tc>
              </a:tr>
              <a:tr h="457200">
                <a:tc vMerge="1">
                  <a:txBody>
                    <a:bodyPr/>
                    <a:lstStyle/>
                    <a:p>
                      <a:endParaRPr kumimoji="1" lang="ja-JP" altLang="en-US" dirty="0"/>
                    </a:p>
                  </a:txBody>
                  <a:tcPr/>
                </a:tc>
                <a:tc>
                  <a:txBody>
                    <a:bodyPr/>
                    <a:lstStyle/>
                    <a:p>
                      <a:pPr algn="ctr"/>
                      <a:r>
                        <a:rPr lang="ja-JP" altLang="en-US" dirty="0" smtClean="0">
                          <a:latin typeface="+mn-ea"/>
                          <a:ea typeface="+mn-ea"/>
                        </a:rPr>
                        <a:t>９</a:t>
                      </a:r>
                      <a:endParaRPr lang="ja-JP" altLang="en-US" dirty="0">
                        <a:latin typeface="+mn-ea"/>
                        <a:ea typeface="+mn-ea"/>
                      </a:endParaRPr>
                    </a:p>
                  </a:txBody>
                  <a:tcPr anchor="ctr"/>
                </a:tc>
                <a:tc>
                  <a:txBody>
                    <a:bodyPr/>
                    <a:lstStyle/>
                    <a:p>
                      <a:r>
                        <a:rPr lang="ja-JP" altLang="en-US" dirty="0" smtClean="0">
                          <a:latin typeface="+mn-ea"/>
                          <a:ea typeface="+mn-ea"/>
                        </a:rPr>
                        <a:t>伊那警察署生活安全課</a:t>
                      </a:r>
                      <a:endParaRPr lang="ja-JP" altLang="en-US" dirty="0">
                        <a:latin typeface="+mn-ea"/>
                        <a:ea typeface="+mn-ea"/>
                      </a:endParaRPr>
                    </a:p>
                  </a:txBody>
                  <a:tcPr anchor="ctr"/>
                </a:tc>
                <a:tc>
                  <a:txBody>
                    <a:bodyPr/>
                    <a:lstStyle/>
                    <a:p>
                      <a:pPr algn="ctr"/>
                      <a:r>
                        <a:rPr lang="ja-JP" altLang="en-US" dirty="0" smtClean="0">
                          <a:latin typeface="+mn-ea"/>
                          <a:ea typeface="+mn-ea"/>
                        </a:rPr>
                        <a:t>課　長</a:t>
                      </a:r>
                      <a:endParaRPr lang="ja-JP" altLang="en-US" dirty="0">
                        <a:latin typeface="+mn-ea"/>
                        <a:ea typeface="+mn-ea"/>
                      </a:endParaRPr>
                    </a:p>
                  </a:txBody>
                  <a:tcPr anchor="ctr"/>
                </a:tc>
                <a:tc>
                  <a:txBody>
                    <a:bodyPr/>
                    <a:lstStyle/>
                    <a:p>
                      <a:pPr algn="ctr"/>
                      <a:r>
                        <a:rPr lang="ja-JP" altLang="en-US" dirty="0" smtClean="0"/>
                        <a:t>山﨑　仁</a:t>
                      </a:r>
                      <a:endParaRPr lang="ja-JP" altLang="en-US" dirty="0"/>
                    </a:p>
                  </a:txBody>
                  <a:tcPr anchor="ctr"/>
                </a:tc>
              </a:tr>
              <a:tr h="457200">
                <a:tc vMerge="1">
                  <a:txBody>
                    <a:bodyPr/>
                    <a:lstStyle/>
                    <a:p>
                      <a:endParaRPr kumimoji="1" lang="ja-JP" altLang="en-US" dirty="0"/>
                    </a:p>
                  </a:txBody>
                  <a:tcPr/>
                </a:tc>
                <a:tc>
                  <a:txBody>
                    <a:bodyPr/>
                    <a:lstStyle/>
                    <a:p>
                      <a:pPr algn="ctr"/>
                      <a:r>
                        <a:rPr lang="en-US" altLang="ja-JP" dirty="0" smtClean="0">
                          <a:latin typeface="+mn-ea"/>
                          <a:ea typeface="+mn-ea"/>
                        </a:rPr>
                        <a:t>10</a:t>
                      </a:r>
                      <a:endParaRPr lang="ja-JP" altLang="en-US" dirty="0">
                        <a:latin typeface="+mn-ea"/>
                        <a:ea typeface="+mn-ea"/>
                      </a:endParaRPr>
                    </a:p>
                  </a:txBody>
                  <a:tcPr anchor="ctr"/>
                </a:tc>
                <a:tc>
                  <a:txBody>
                    <a:bodyPr/>
                    <a:lstStyle/>
                    <a:p>
                      <a:r>
                        <a:rPr kumimoji="1" lang="ja-JP" altLang="en-US" dirty="0" smtClean="0">
                          <a:latin typeface="+mn-ea"/>
                          <a:ea typeface="+mn-ea"/>
                        </a:rPr>
                        <a:t>箕輪町役場税務課</a:t>
                      </a:r>
                      <a:endParaRPr kumimoji="1" lang="ja-JP" altLang="en-US" dirty="0">
                        <a:latin typeface="+mn-ea"/>
                        <a:ea typeface="+mn-ea"/>
                      </a:endParaRPr>
                    </a:p>
                  </a:txBody>
                  <a:tcPr anchor="ctr"/>
                </a:tc>
                <a:tc>
                  <a:txBody>
                    <a:bodyPr/>
                    <a:lstStyle/>
                    <a:p>
                      <a:pPr algn="ctr"/>
                      <a:r>
                        <a:rPr kumimoji="1" lang="ja-JP" altLang="en-US" dirty="0" smtClean="0">
                          <a:latin typeface="+mn-ea"/>
                          <a:ea typeface="+mn-ea"/>
                        </a:rPr>
                        <a:t>課　長</a:t>
                      </a:r>
                      <a:endParaRPr kumimoji="1" lang="ja-JP" altLang="en-US" dirty="0">
                        <a:latin typeface="+mn-ea"/>
                        <a:ea typeface="+mn-ea"/>
                      </a:endParaRPr>
                    </a:p>
                  </a:txBody>
                  <a:tcPr anchor="ctr"/>
                </a:tc>
                <a:tc>
                  <a:txBody>
                    <a:bodyPr/>
                    <a:lstStyle/>
                    <a:p>
                      <a:pPr algn="ctr"/>
                      <a:r>
                        <a:rPr kumimoji="1" lang="ja-JP" altLang="en-US" dirty="0" smtClean="0"/>
                        <a:t>深澤　一男</a:t>
                      </a:r>
                      <a:endParaRPr kumimoji="1" lang="en-US" altLang="ja-JP" dirty="0" smtClean="0"/>
                    </a:p>
                  </a:txBody>
                  <a:tcPr anchor="ctr"/>
                </a:tc>
              </a:tr>
              <a:tr h="457200">
                <a:tc vMerge="1">
                  <a:txBody>
                    <a:bodyPr/>
                    <a:lstStyle/>
                    <a:p>
                      <a:pPr algn="ctr"/>
                      <a:endParaRPr kumimoji="1" lang="ja-JP" altLang="en-US" dirty="0"/>
                    </a:p>
                  </a:txBody>
                  <a:tcPr anchor="ctr">
                    <a:solidFill>
                      <a:srgbClr val="DBECD4"/>
                    </a:solidFill>
                  </a:tcPr>
                </a:tc>
                <a:tc>
                  <a:txBody>
                    <a:bodyPr/>
                    <a:lstStyle/>
                    <a:p>
                      <a:pPr algn="ctr"/>
                      <a:r>
                        <a:rPr lang="en-US" altLang="ja-JP" dirty="0" smtClean="0">
                          <a:latin typeface="+mn-ea"/>
                          <a:ea typeface="+mn-ea"/>
                        </a:rPr>
                        <a:t>11</a:t>
                      </a:r>
                      <a:endParaRPr lang="ja-JP" altLang="en-US" dirty="0">
                        <a:latin typeface="+mn-ea"/>
                        <a:ea typeface="+mn-ea"/>
                      </a:endParaRPr>
                    </a:p>
                  </a:txBody>
                  <a:tcPr anchor="ctr"/>
                </a:tc>
                <a:tc>
                  <a:txBody>
                    <a:bodyPr/>
                    <a:lstStyle/>
                    <a:p>
                      <a:r>
                        <a:rPr kumimoji="1" lang="ja-JP" altLang="en-US" dirty="0" smtClean="0">
                          <a:latin typeface="+mn-ea"/>
                          <a:ea typeface="+mn-ea"/>
                        </a:rPr>
                        <a:t>箕輪町役場健康推進課</a:t>
                      </a:r>
                      <a:endParaRPr kumimoji="1" lang="ja-JP" altLang="en-US" dirty="0">
                        <a:latin typeface="+mn-ea"/>
                        <a:ea typeface="+mn-ea"/>
                      </a:endParaRPr>
                    </a:p>
                  </a:txBody>
                  <a:tcPr anchor="ctr"/>
                </a:tc>
                <a:tc>
                  <a:txBody>
                    <a:bodyPr/>
                    <a:lstStyle/>
                    <a:p>
                      <a:pPr algn="ctr"/>
                      <a:r>
                        <a:rPr kumimoji="1" lang="ja-JP" altLang="en-US" dirty="0" smtClean="0">
                          <a:latin typeface="+mn-ea"/>
                          <a:ea typeface="+mn-ea"/>
                        </a:rPr>
                        <a:t>係　長</a:t>
                      </a:r>
                      <a:endParaRPr kumimoji="1" lang="ja-JP" altLang="en-US" dirty="0">
                        <a:latin typeface="+mn-ea"/>
                        <a:ea typeface="+mn-ea"/>
                      </a:endParaRPr>
                    </a:p>
                  </a:txBody>
                  <a:tcPr anchor="ctr"/>
                </a:tc>
                <a:tc>
                  <a:txBody>
                    <a:bodyPr/>
                    <a:lstStyle/>
                    <a:p>
                      <a:pPr algn="ctr"/>
                      <a:r>
                        <a:rPr kumimoji="1" lang="ja-JP" altLang="en-US" dirty="0" smtClean="0"/>
                        <a:t>北原　美幸</a:t>
                      </a:r>
                      <a:endParaRPr kumimoji="1" lang="en-US" altLang="ja-JP" dirty="0" smtClean="0"/>
                    </a:p>
                  </a:txBody>
                  <a:tcPr anchor="ctr"/>
                </a:tc>
              </a:tr>
            </a:tbl>
          </a:graphicData>
        </a:graphic>
      </p:graphicFrame>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2</a:t>
            </a:fld>
            <a:endParaRPr kumimoji="1" lang="ja-JP" altLang="en-US" sz="1600" dirty="0"/>
          </a:p>
        </p:txBody>
      </p:sp>
    </p:spTree>
    <p:extLst>
      <p:ext uri="{BB962C8B-B14F-4D97-AF65-F5344CB8AC3E}">
        <p14:creationId xmlns:p14="http://schemas.microsoft.com/office/powerpoint/2010/main" val="3684881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33311" y="116632"/>
            <a:ext cx="8229600" cy="764704"/>
          </a:xfrm>
        </p:spPr>
        <p:txBody>
          <a:bodyPr/>
          <a:lstStyle/>
          <a:p>
            <a:r>
              <a:rPr kumimoji="1" lang="ja-JP" altLang="en-US" sz="4800" dirty="0" smtClean="0">
                <a:solidFill>
                  <a:schemeClr val="tx1"/>
                </a:solidFill>
                <a:effectLst/>
              </a:rPr>
              <a:t>相談先案内カード</a:t>
            </a:r>
            <a:endParaRPr kumimoji="1" lang="ja-JP" altLang="en-US" sz="4800" dirty="0">
              <a:solidFill>
                <a:schemeClr val="tx1"/>
              </a:solidFill>
              <a:effectLst/>
            </a:endParaRPr>
          </a:p>
        </p:txBody>
      </p:sp>
      <p:sp>
        <p:nvSpPr>
          <p:cNvPr id="5" name="タイトル 1"/>
          <p:cNvSpPr txBox="1">
            <a:spLocks/>
          </p:cNvSpPr>
          <p:nvPr/>
        </p:nvSpPr>
        <p:spPr>
          <a:xfrm>
            <a:off x="467544" y="620688"/>
            <a:ext cx="8229600" cy="72008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ja-JP" altLang="en-US" sz="2800" dirty="0">
                <a:solidFill>
                  <a:schemeClr val="tx1"/>
                </a:solidFill>
                <a:effectLst/>
              </a:rPr>
              <a:t>　</a:t>
            </a:r>
          </a:p>
        </p:txBody>
      </p:sp>
      <p:pic>
        <p:nvPicPr>
          <p:cNvPr id="6" name="Picture 2" descr="IMG_099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250" y="2178075"/>
            <a:ext cx="3441677" cy="413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tg02\share\000_全庁共通\422_危機管理ＳＣ推進課\セーフコミュニティ各対策委員会\6　自殺予防対策委員会\庶務\啓発カード用　ロゴマークなど\IMG_228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3" y="2178075"/>
            <a:ext cx="4282009" cy="321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直線矢印コネクタ 7"/>
          <p:cNvCxnSpPr/>
          <p:nvPr/>
        </p:nvCxnSpPr>
        <p:spPr>
          <a:xfrm flipV="1">
            <a:off x="6732240" y="3068960"/>
            <a:ext cx="936104" cy="2564179"/>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1"/>
          <p:cNvSpPr txBox="1">
            <a:spLocks noChangeArrowheads="1"/>
          </p:cNvSpPr>
          <p:nvPr/>
        </p:nvSpPr>
        <p:spPr bwMode="auto">
          <a:xfrm>
            <a:off x="4350802" y="5641479"/>
            <a:ext cx="44363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eaLnBrk="1" hangingPunct="1">
              <a:spcBef>
                <a:spcPct val="0"/>
              </a:spcBef>
              <a:buClrTx/>
              <a:buSzTx/>
              <a:buFontTx/>
              <a:buNone/>
            </a:pPr>
            <a:r>
              <a:rPr lang="ja-JP" altLang="en-US" sz="2400" dirty="0"/>
              <a:t>トイレの個室に設置されたカード</a:t>
            </a:r>
          </a:p>
        </p:txBody>
      </p:sp>
      <p:sp>
        <p:nvSpPr>
          <p:cNvPr id="10" name="テキスト ボックス 9"/>
          <p:cNvSpPr txBox="1"/>
          <p:nvPr/>
        </p:nvSpPr>
        <p:spPr>
          <a:xfrm>
            <a:off x="179512" y="836712"/>
            <a:ext cx="8712968" cy="954107"/>
          </a:xfrm>
          <a:prstGeom prst="rect">
            <a:avLst/>
          </a:prstGeom>
          <a:noFill/>
        </p:spPr>
        <p:txBody>
          <a:bodyPr wrap="square" rtlCol="0">
            <a:spAutoFit/>
          </a:bodyPr>
          <a:lstStyle/>
          <a:p>
            <a:r>
              <a:rPr kumimoji="1" lang="ja-JP" altLang="en-US" sz="2800" dirty="0" smtClean="0">
                <a:solidFill>
                  <a:srgbClr val="339933"/>
                </a:solidFill>
                <a:latin typeface="ＭＳ ゴシック" panose="020B0609070205080204" pitchFamily="49" charset="-128"/>
                <a:ea typeface="ＭＳ ゴシック" panose="020B0609070205080204" pitchFamily="49" charset="-128"/>
              </a:rPr>
              <a:t>●男性用と一般用の２種類を作成し、男性用は経済問題を扱う相談先を多く記載</a:t>
            </a:r>
            <a:endParaRPr kumimoji="1" lang="ja-JP" altLang="en-US" sz="2800" dirty="0">
              <a:solidFill>
                <a:srgbClr val="339933"/>
              </a:solidFill>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20</a:t>
            </a:fld>
            <a:endParaRPr kumimoji="1" lang="ja-JP" altLang="en-US" sz="1600" dirty="0"/>
          </a:p>
        </p:txBody>
      </p:sp>
    </p:spTree>
    <p:extLst>
      <p:ext uri="{BB962C8B-B14F-4D97-AF65-F5344CB8AC3E}">
        <p14:creationId xmlns:p14="http://schemas.microsoft.com/office/powerpoint/2010/main" val="3387774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325633" y="0"/>
            <a:ext cx="8229600" cy="764704"/>
          </a:xfrm>
        </p:spPr>
        <p:txBody>
          <a:bodyPr/>
          <a:lstStyle/>
          <a:p>
            <a:r>
              <a:rPr lang="ja-JP" altLang="en-US" sz="4400" dirty="0">
                <a:solidFill>
                  <a:schemeClr val="tx1"/>
                </a:solidFill>
                <a:effectLst/>
              </a:rPr>
              <a:t>実績</a:t>
            </a:r>
            <a:r>
              <a:rPr lang="ja-JP" altLang="en-US" sz="4400" dirty="0" smtClean="0">
                <a:solidFill>
                  <a:schemeClr val="tx1"/>
                </a:solidFill>
                <a:effectLst/>
              </a:rPr>
              <a:t>と</a:t>
            </a:r>
            <a:r>
              <a:rPr lang="ja-JP" altLang="en-US" sz="4400" dirty="0">
                <a:solidFill>
                  <a:schemeClr val="tx1"/>
                </a:solidFill>
                <a:effectLst/>
              </a:rPr>
              <a:t>計画</a:t>
            </a:r>
            <a:endParaRPr kumimoji="1" lang="ja-JP" altLang="en-US" sz="4400" dirty="0">
              <a:solidFill>
                <a:schemeClr val="tx1"/>
              </a:solidFill>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598418878"/>
              </p:ext>
            </p:extLst>
          </p:nvPr>
        </p:nvGraphicFramePr>
        <p:xfrm>
          <a:off x="298602" y="692696"/>
          <a:ext cx="8552944" cy="5544615"/>
        </p:xfrm>
        <a:graphic>
          <a:graphicData uri="http://schemas.openxmlformats.org/drawingml/2006/table">
            <a:tbl>
              <a:tblPr firstRow="1" bandRow="1">
                <a:tableStyleId>{7DF18680-E054-41AD-8BC1-D1AEF772440D}</a:tableStyleId>
              </a:tblPr>
              <a:tblGrid>
                <a:gridCol w="1594520"/>
                <a:gridCol w="921748"/>
                <a:gridCol w="921748"/>
                <a:gridCol w="921748"/>
                <a:gridCol w="921748"/>
                <a:gridCol w="1008112"/>
                <a:gridCol w="754440"/>
                <a:gridCol w="754440"/>
                <a:gridCol w="754440"/>
              </a:tblGrid>
              <a:tr h="581253">
                <a:tc rowSpan="2">
                  <a:txBody>
                    <a:bodyPr/>
                    <a:lstStyle/>
                    <a:p>
                      <a:r>
                        <a:rPr kumimoji="1" lang="ja-JP" altLang="en-US" sz="1800" b="0" dirty="0" smtClean="0">
                          <a:solidFill>
                            <a:schemeClr val="bg1"/>
                          </a:solidFill>
                          <a:latin typeface="ＭＳ ゴシック" panose="020B0609070205080204" pitchFamily="49" charset="-128"/>
                          <a:ea typeface="ＭＳ ゴシック" panose="020B0609070205080204" pitchFamily="49" charset="-128"/>
                        </a:rPr>
                        <a:t>実績と今後の計画</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gridSpan="4">
                  <a:txBody>
                    <a:bodyPr/>
                    <a:lstStyle/>
                    <a:p>
                      <a:pPr algn="ctr"/>
                      <a:r>
                        <a:rPr kumimoji="1" lang="ja-JP" altLang="en-US" sz="2000" b="0" dirty="0" smtClean="0">
                          <a:latin typeface="ＭＳ ゴシック" panose="020B0609070205080204" pitchFamily="49" charset="-128"/>
                          <a:ea typeface="ＭＳ ゴシック" panose="020B0609070205080204" pitchFamily="49" charset="-128"/>
                        </a:rPr>
                        <a:t>実　績</a:t>
                      </a:r>
                      <a:endParaRPr kumimoji="1" lang="ja-JP" altLang="en-US" sz="2000"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gridSpan="4">
                  <a:txBody>
                    <a:bodyPr/>
                    <a:lstStyle/>
                    <a:p>
                      <a:pPr algn="ctr"/>
                      <a:r>
                        <a:rPr kumimoji="1" lang="ja-JP" altLang="en-US" sz="2000" b="0" dirty="0" smtClean="0">
                          <a:latin typeface="ＭＳ ゴシック" panose="020B0609070205080204" pitchFamily="49" charset="-128"/>
                          <a:ea typeface="ＭＳ ゴシック" panose="020B0609070205080204" pitchFamily="49" charset="-128"/>
                        </a:rPr>
                        <a:t>計画（予定）</a:t>
                      </a:r>
                      <a:endParaRPr kumimoji="1" lang="ja-JP" altLang="en-US" sz="2000"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pPr algn="ct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r h="675440">
                <a:tc vMerge="1">
                  <a:txBody>
                    <a:bodyPr/>
                    <a:lstStyle/>
                    <a:p>
                      <a:endParaRPr kumimoji="1" lang="ja-JP" altLang="en-US" dirty="0"/>
                    </a:p>
                  </a:txBody>
                  <a:tcP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2012</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2013</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2014</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2015</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2016</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gridSpan="3">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2017</a:t>
                      </a:r>
                      <a:r>
                        <a:rPr kumimoji="1" lang="ja-JP" altLang="en-US" sz="1800" dirty="0" smtClean="0">
                          <a:latin typeface="ＭＳ ゴシック" panose="020B0609070205080204" pitchFamily="49" charset="-128"/>
                          <a:ea typeface="ＭＳ ゴシック" panose="020B0609070205080204" pitchFamily="49" charset="-128"/>
                        </a:rPr>
                        <a:t>～</a:t>
                      </a:r>
                      <a:r>
                        <a:rPr kumimoji="1" lang="en-US" altLang="ja-JP" sz="1800" dirty="0" smtClean="0">
                          <a:latin typeface="ＭＳ ゴシック" panose="020B0609070205080204" pitchFamily="49" charset="-128"/>
                          <a:ea typeface="ＭＳ ゴシック" panose="020B0609070205080204" pitchFamily="49" charset="-128"/>
                        </a:rPr>
                        <a:t>2021</a:t>
                      </a:r>
                    </a:p>
                    <a:p>
                      <a:pPr algn="ctr"/>
                      <a:r>
                        <a:rPr kumimoji="1" lang="ja-JP" altLang="en-US" sz="1800" dirty="0" smtClean="0">
                          <a:latin typeface="ＭＳ ゴシック" panose="020B0609070205080204" pitchFamily="49" charset="-128"/>
                          <a:ea typeface="ＭＳ ゴシック" panose="020B0609070205080204" pitchFamily="49" charset="-128"/>
                        </a:rPr>
                        <a:t>（５年間）</a:t>
                      </a:r>
                      <a:endParaRPr kumimoji="1" lang="ja-JP" altLang="en-US" sz="18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nchor="ctr"/>
                </a:tc>
              </a:tr>
              <a:tr h="1629528">
                <a:tc>
                  <a:txBody>
                    <a:bodyPr/>
                    <a:lstStyle/>
                    <a:p>
                      <a:pPr algn="ctr"/>
                      <a:r>
                        <a:rPr kumimoji="1" lang="ja-JP" altLang="en-US" i="1" dirty="0" smtClean="0">
                          <a:solidFill>
                            <a:schemeClr val="bg1"/>
                          </a:solidFill>
                          <a:latin typeface="ＭＳ ゴシック" panose="020B0609070205080204" pitchFamily="49" charset="-128"/>
                          <a:ea typeface="ＭＳ ゴシック" panose="020B0609070205080204" pitchFamily="49" charset="-128"/>
                        </a:rPr>
                        <a:t>相談先案内カード</a:t>
                      </a:r>
                      <a:endParaRPr kumimoji="1" lang="ja-JP" altLang="en-US" i="1"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設置</a:t>
                      </a: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ja-JP" altLang="en-US" dirty="0" smtClean="0">
                          <a:latin typeface="ＭＳ ゴシック" panose="020B0609070205080204" pitchFamily="49" charset="-128"/>
                          <a:ea typeface="ＭＳ ゴシック" panose="020B0609070205080204" pitchFamily="49" charset="-128"/>
                        </a:rPr>
                        <a:t>箇所数</a:t>
                      </a: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en-US" altLang="ja-JP" dirty="0" smtClean="0">
                          <a:latin typeface="ＭＳ ゴシック" panose="020B0609070205080204" pitchFamily="49" charset="-128"/>
                          <a:ea typeface="ＭＳ ゴシック" panose="020B0609070205080204" pitchFamily="49" charset="-128"/>
                        </a:rPr>
                        <a:t>15</a:t>
                      </a:r>
                    </a:p>
                  </a:txBody>
                  <a:tcPr anchor="b"/>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設置</a:t>
                      </a: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ja-JP" altLang="en-US" dirty="0" smtClean="0">
                          <a:latin typeface="ＭＳ ゴシック" panose="020B0609070205080204" pitchFamily="49" charset="-128"/>
                          <a:ea typeface="ＭＳ ゴシック" panose="020B0609070205080204" pitchFamily="49" charset="-128"/>
                        </a:rPr>
                        <a:t>箇所数</a:t>
                      </a: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en-US" altLang="ja-JP" dirty="0" smtClean="0">
                          <a:latin typeface="ＭＳ ゴシック" panose="020B0609070205080204" pitchFamily="49" charset="-128"/>
                          <a:ea typeface="ＭＳ ゴシック" panose="020B0609070205080204" pitchFamily="49" charset="-128"/>
                        </a:rPr>
                        <a:t>18</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設置</a:t>
                      </a: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ja-JP" altLang="en-US" dirty="0" smtClean="0">
                          <a:latin typeface="ＭＳ ゴシック" panose="020B0609070205080204" pitchFamily="49" charset="-128"/>
                          <a:ea typeface="ＭＳ ゴシック" panose="020B0609070205080204" pitchFamily="49" charset="-128"/>
                        </a:rPr>
                        <a:t>箇所数</a:t>
                      </a: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en-US" altLang="ja-JP" dirty="0" smtClean="0">
                          <a:latin typeface="ＭＳ ゴシック" panose="020B0609070205080204" pitchFamily="49" charset="-128"/>
                          <a:ea typeface="ＭＳ ゴシック" panose="020B0609070205080204" pitchFamily="49" charset="-128"/>
                        </a:rPr>
                        <a:t>34</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設置</a:t>
                      </a: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ja-JP" altLang="en-US" dirty="0" smtClean="0">
                          <a:latin typeface="ＭＳ ゴシック" panose="020B0609070205080204" pitchFamily="49" charset="-128"/>
                          <a:ea typeface="ＭＳ ゴシック" panose="020B0609070205080204" pitchFamily="49" charset="-128"/>
                        </a:rPr>
                        <a:t>箇所数</a:t>
                      </a: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en-US" altLang="ja-JP" dirty="0" smtClean="0">
                          <a:latin typeface="ＭＳ ゴシック" panose="020B0609070205080204" pitchFamily="49" charset="-128"/>
                          <a:ea typeface="ＭＳ ゴシック" panose="020B0609070205080204" pitchFamily="49" charset="-128"/>
                        </a:rPr>
                        <a:t>37</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r>
              <a:tr h="1261523">
                <a:tc>
                  <a:txBody>
                    <a:bodyPr/>
                    <a:lstStyle/>
                    <a:p>
                      <a:pPr algn="ctr"/>
                      <a:r>
                        <a:rPr kumimoji="1" lang="en-US" altLang="ja-JP" i="1" dirty="0" smtClean="0">
                          <a:solidFill>
                            <a:schemeClr val="bg1"/>
                          </a:solidFill>
                          <a:latin typeface="ＭＳ ゴシック" panose="020B0609070205080204" pitchFamily="49" charset="-128"/>
                          <a:ea typeface="ＭＳ ゴシック" panose="020B0609070205080204" pitchFamily="49" charset="-128"/>
                        </a:rPr>
                        <a:t>24</a:t>
                      </a:r>
                      <a:r>
                        <a:rPr kumimoji="1" lang="ja-JP" altLang="en-US" i="1" dirty="0" smtClean="0">
                          <a:solidFill>
                            <a:schemeClr val="bg1"/>
                          </a:solidFill>
                          <a:latin typeface="ＭＳ ゴシック" panose="020B0609070205080204" pitchFamily="49" charset="-128"/>
                          <a:ea typeface="ＭＳ ゴシック" panose="020B0609070205080204" pitchFamily="49" charset="-128"/>
                        </a:rPr>
                        <a:t>時間対応健康医療電話相談</a:t>
                      </a:r>
                      <a:endParaRPr kumimoji="1" lang="ja-JP" altLang="en-US" i="1"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endParaRPr kumimoji="1" lang="en-US" altLang="ja-JP" dirty="0" smtClean="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224</a:t>
                      </a:r>
                    </a:p>
                    <a:p>
                      <a:pPr algn="ctr"/>
                      <a:r>
                        <a:rPr kumimoji="1" lang="ja-JP" altLang="en-US" dirty="0" smtClean="0">
                          <a:latin typeface="ＭＳ ゴシック" panose="020B0609070205080204" pitchFamily="49" charset="-128"/>
                          <a:ea typeface="ＭＳ ゴシック" panose="020B0609070205080204" pitchFamily="49" charset="-128"/>
                        </a:rPr>
                        <a:t>件</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307</a:t>
                      </a:r>
                    </a:p>
                    <a:p>
                      <a:pPr algn="ctr"/>
                      <a:r>
                        <a:rPr kumimoji="1" lang="ja-JP" altLang="en-US" dirty="0" smtClean="0">
                          <a:latin typeface="ＭＳ ゴシック" panose="020B0609070205080204" pitchFamily="49" charset="-128"/>
                          <a:ea typeface="ＭＳ ゴシック" panose="020B0609070205080204" pitchFamily="49" charset="-128"/>
                        </a:rPr>
                        <a:t>件</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467</a:t>
                      </a:r>
                    </a:p>
                    <a:p>
                      <a:pPr algn="ctr"/>
                      <a:r>
                        <a:rPr kumimoji="1" lang="ja-JP" altLang="en-US" dirty="0" smtClean="0">
                          <a:latin typeface="ＭＳ ゴシック" panose="020B0609070205080204" pitchFamily="49" charset="-128"/>
                          <a:ea typeface="ＭＳ ゴシック" panose="020B0609070205080204" pitchFamily="49" charset="-128"/>
                        </a:rPr>
                        <a:t>件</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r>
              <a:tr h="748009">
                <a:tc rowSpan="2">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対策委員会の関わり</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gridSpan="3">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r>
              <a:tr h="648862">
                <a:tc vMerge="1">
                  <a:txBody>
                    <a:bodyPr/>
                    <a:lstStyle/>
                    <a:p>
                      <a:endParaRPr kumimoji="1" lang="ja-JP" altLang="en-US"/>
                    </a:p>
                  </a:txBody>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gridSpan="3">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r>
            </a:tbl>
          </a:graphicData>
        </a:graphic>
      </p:graphicFrame>
      <p:cxnSp>
        <p:nvCxnSpPr>
          <p:cNvPr id="7" name="直線コネクタ 6"/>
          <p:cNvCxnSpPr/>
          <p:nvPr/>
        </p:nvCxnSpPr>
        <p:spPr>
          <a:xfrm>
            <a:off x="1907704" y="2101498"/>
            <a:ext cx="158725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494954" y="1956692"/>
            <a:ext cx="1080120" cy="369332"/>
          </a:xfrm>
          <a:prstGeom prst="rect">
            <a:avLst/>
          </a:prstGeom>
          <a:noFill/>
          <a:ln w="12700" cmpd="sng">
            <a:solidFill>
              <a:schemeClr val="tx1"/>
            </a:solidFill>
          </a:ln>
        </p:spPr>
        <p:txBody>
          <a:bodyPr wrap="square" rtlCol="0">
            <a:spAutoFit/>
          </a:bodyPr>
          <a:lstStyle/>
          <a:p>
            <a:pPr algn="ctr"/>
            <a:r>
              <a:rPr kumimoji="1" lang="ja-JP" altLang="en-US" dirty="0" smtClean="0">
                <a:latin typeface="ＭＳ ゴシック" panose="020B0609070205080204" pitchFamily="49" charset="-128"/>
                <a:ea typeface="ＭＳ ゴシック" panose="020B0609070205080204" pitchFamily="49" charset="-128"/>
              </a:rPr>
              <a:t>拡大</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9" name="直線コネクタ 8"/>
          <p:cNvCxnSpPr/>
          <p:nvPr/>
        </p:nvCxnSpPr>
        <p:spPr>
          <a:xfrm>
            <a:off x="4584869" y="2136381"/>
            <a:ext cx="1399481" cy="0"/>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6105480" y="2101498"/>
            <a:ext cx="720080" cy="0"/>
          </a:xfrm>
          <a:prstGeom prst="line">
            <a:avLst/>
          </a:prstGeom>
          <a:ln w="50800">
            <a:solidFill>
              <a:srgbClr val="0423BC"/>
            </a:solidFill>
            <a:prstDash val="sysDash"/>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6884640" y="1951715"/>
            <a:ext cx="927720" cy="369332"/>
          </a:xfrm>
          <a:prstGeom prst="rect">
            <a:avLst/>
          </a:prstGeom>
          <a:noFill/>
          <a:ln w="12700" cmpd="sng">
            <a:solidFill>
              <a:srgbClr val="0423BC"/>
            </a:solidFill>
          </a:ln>
        </p:spPr>
        <p:txBody>
          <a:bodyPr wrap="square" rtlCol="0">
            <a:spAutoFit/>
          </a:bodyPr>
          <a:lstStyle/>
          <a:p>
            <a:pPr algn="ctr"/>
            <a:r>
              <a:rPr lang="ja-JP" altLang="en-US" dirty="0">
                <a:solidFill>
                  <a:srgbClr val="0423BC"/>
                </a:solidFill>
                <a:latin typeface="ＭＳ ゴシック" panose="020B0609070205080204" pitchFamily="49" charset="-128"/>
                <a:ea typeface="ＭＳ ゴシック" panose="020B0609070205080204" pitchFamily="49" charset="-128"/>
              </a:rPr>
              <a:t>拡大</a:t>
            </a:r>
            <a:endParaRPr kumimoji="1" lang="ja-JP" altLang="en-US" dirty="0">
              <a:solidFill>
                <a:srgbClr val="0423BC"/>
              </a:solidFill>
              <a:latin typeface="ＭＳ ゴシック" panose="020B0609070205080204" pitchFamily="49" charset="-128"/>
              <a:ea typeface="ＭＳ ゴシック" panose="020B0609070205080204" pitchFamily="49" charset="-128"/>
            </a:endParaRPr>
          </a:p>
        </p:txBody>
      </p:sp>
      <p:cxnSp>
        <p:nvCxnSpPr>
          <p:cNvPr id="15" name="直線コネクタ 14"/>
          <p:cNvCxnSpPr/>
          <p:nvPr/>
        </p:nvCxnSpPr>
        <p:spPr>
          <a:xfrm>
            <a:off x="7851413" y="2101498"/>
            <a:ext cx="720080" cy="0"/>
          </a:xfrm>
          <a:prstGeom prst="line">
            <a:avLst/>
          </a:prstGeom>
          <a:ln w="50800">
            <a:solidFill>
              <a:srgbClr val="0423BC"/>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821952" y="5795806"/>
            <a:ext cx="4998519"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a:t>
            </a:r>
            <a:r>
              <a:rPr lang="en-US" altLang="ja-JP" dirty="0" smtClean="0">
                <a:latin typeface="ＭＳ ゴシック" panose="020B0609070205080204" pitchFamily="49" charset="-128"/>
                <a:ea typeface="ＭＳ ゴシック" panose="020B0609070205080204" pitchFamily="49" charset="-128"/>
              </a:rPr>
              <a:t>24</a:t>
            </a:r>
            <a:r>
              <a:rPr lang="ja-JP" altLang="en-US" dirty="0" smtClean="0">
                <a:latin typeface="ＭＳ ゴシック" panose="020B0609070205080204" pitchFamily="49" charset="-128"/>
                <a:ea typeface="ＭＳ ゴシック" panose="020B0609070205080204" pitchFamily="49" charset="-128"/>
              </a:rPr>
              <a:t>時間健康医療電話相談</a:t>
            </a:r>
            <a:r>
              <a:rPr lang="ja-JP" altLang="en-US" dirty="0">
                <a:latin typeface="ＭＳ ゴシック" panose="020B0609070205080204" pitchFamily="49" charset="-128"/>
                <a:ea typeface="ＭＳ ゴシック" panose="020B0609070205080204" pitchFamily="49" charset="-128"/>
              </a:rPr>
              <a:t>の</a:t>
            </a:r>
            <a:r>
              <a:rPr lang="ja-JP" altLang="en-US" dirty="0" smtClean="0">
                <a:latin typeface="ＭＳ ゴシック" panose="020B0609070205080204" pitchFamily="49" charset="-128"/>
                <a:ea typeface="ＭＳ ゴシック" panose="020B0609070205080204" pitchFamily="49" charset="-128"/>
              </a:rPr>
              <a:t>内容の分析・検討</a:t>
            </a:r>
            <a:endParaRPr kumimoji="1" lang="ja-JP" altLang="en-US" dirty="0">
              <a:latin typeface="ＭＳ ゴシック" panose="020B0609070205080204" pitchFamily="49" charset="-128"/>
              <a:ea typeface="ＭＳ ゴシック" panose="020B0609070205080204" pitchFamily="49" charset="-128"/>
            </a:endParaRPr>
          </a:p>
        </p:txBody>
      </p:sp>
      <p:sp>
        <p:nvSpPr>
          <p:cNvPr id="18" name="テキスト ボックス 17"/>
          <p:cNvSpPr txBox="1"/>
          <p:nvPr/>
        </p:nvSpPr>
        <p:spPr>
          <a:xfrm>
            <a:off x="1928043" y="4885344"/>
            <a:ext cx="4300141"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●相談先案内カードの設置</a:t>
            </a:r>
            <a:r>
              <a:rPr lang="ja-JP" altLang="en-US" dirty="0">
                <a:latin typeface="ＭＳ ゴシック" panose="020B0609070205080204" pitchFamily="49" charset="-128"/>
                <a:ea typeface="ＭＳ ゴシック" panose="020B0609070205080204" pitchFamily="49" charset="-128"/>
              </a:rPr>
              <a:t>場所</a:t>
            </a:r>
            <a:r>
              <a:rPr lang="ja-JP" altLang="en-US" dirty="0" smtClean="0">
                <a:latin typeface="ＭＳ ゴシック" panose="020B0609070205080204" pitchFamily="49" charset="-128"/>
                <a:ea typeface="ＭＳ ゴシック" panose="020B0609070205080204" pitchFamily="49" charset="-128"/>
              </a:rPr>
              <a:t>の提案</a:t>
            </a:r>
            <a:endParaRPr kumimoji="1" lang="ja-JP" altLang="en-US" dirty="0">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5724128" y="2564904"/>
            <a:ext cx="2952328" cy="369332"/>
          </a:xfrm>
          <a:prstGeom prst="rect">
            <a:avLst/>
          </a:prstGeom>
          <a:noFill/>
        </p:spPr>
        <p:txBody>
          <a:bodyPr wrap="square" rtlCol="0">
            <a:spAutoFit/>
          </a:bodyPr>
          <a:lstStyle/>
          <a:p>
            <a:r>
              <a:rPr kumimoji="1" lang="ja-JP" altLang="en-US" dirty="0" smtClean="0">
                <a:solidFill>
                  <a:srgbClr val="0423BC"/>
                </a:solidFill>
              </a:rPr>
              <a:t>企業にも拡大していきたい</a:t>
            </a:r>
            <a:endParaRPr kumimoji="1" lang="ja-JP" altLang="en-US" dirty="0">
              <a:solidFill>
                <a:srgbClr val="0423BC"/>
              </a:solidFill>
            </a:endParaRPr>
          </a:p>
        </p:txBody>
      </p:sp>
      <p:sp>
        <p:nvSpPr>
          <p:cNvPr id="16" name="テキスト ボックス 15"/>
          <p:cNvSpPr txBox="1"/>
          <p:nvPr/>
        </p:nvSpPr>
        <p:spPr>
          <a:xfrm>
            <a:off x="2820083" y="3664507"/>
            <a:ext cx="804957" cy="369332"/>
          </a:xfrm>
          <a:prstGeom prst="rect">
            <a:avLst/>
          </a:prstGeom>
          <a:noFill/>
          <a:ln w="12700" cmpd="sng">
            <a:solidFill>
              <a:schemeClr val="tx1"/>
            </a:solidFill>
          </a:ln>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新規</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19" name="直線コネクタ 18"/>
          <p:cNvCxnSpPr/>
          <p:nvPr/>
        </p:nvCxnSpPr>
        <p:spPr>
          <a:xfrm>
            <a:off x="3625040" y="3849173"/>
            <a:ext cx="1966362" cy="0"/>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5640992" y="3526810"/>
            <a:ext cx="2952328" cy="646331"/>
          </a:xfrm>
          <a:prstGeom prst="rect">
            <a:avLst/>
          </a:prstGeom>
          <a:noFill/>
        </p:spPr>
        <p:txBody>
          <a:bodyPr wrap="square" rtlCol="0">
            <a:spAutoFit/>
          </a:bodyPr>
          <a:lstStyle/>
          <a:p>
            <a:r>
              <a:rPr lang="ja-JP" altLang="en-US" dirty="0" smtClean="0"/>
              <a:t>メンタル関係の相談が少ないこともあり</a:t>
            </a:r>
            <a:r>
              <a:rPr lang="en-US" altLang="ja-JP" dirty="0" smtClean="0"/>
              <a:t>2015</a:t>
            </a:r>
            <a:r>
              <a:rPr lang="ja-JP" altLang="en-US" dirty="0" smtClean="0"/>
              <a:t>年で終了</a:t>
            </a:r>
            <a:endParaRPr kumimoji="1" lang="ja-JP" altLang="en-US" dirty="0"/>
          </a:p>
        </p:txBody>
      </p:sp>
      <p:sp>
        <p:nvSpPr>
          <p:cNvPr id="21" name="テキスト ボックス 20"/>
          <p:cNvSpPr txBox="1"/>
          <p:nvPr/>
        </p:nvSpPr>
        <p:spPr>
          <a:xfrm>
            <a:off x="2782701" y="5364375"/>
            <a:ext cx="3643685"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●相談先</a:t>
            </a:r>
            <a:r>
              <a:rPr lang="ja-JP" altLang="en-US" dirty="0">
                <a:latin typeface="ＭＳ ゴシック" panose="020B0609070205080204" pitchFamily="49" charset="-128"/>
                <a:ea typeface="ＭＳ ゴシック" panose="020B0609070205080204" pitchFamily="49" charset="-128"/>
              </a:rPr>
              <a:t>カード</a:t>
            </a:r>
            <a:r>
              <a:rPr lang="ja-JP" altLang="en-US" dirty="0" smtClean="0">
                <a:latin typeface="ＭＳ ゴシック" panose="020B0609070205080204" pitchFamily="49" charset="-128"/>
                <a:ea typeface="ＭＳ ゴシック" panose="020B0609070205080204" pitchFamily="49" charset="-128"/>
              </a:rPr>
              <a:t>の広報・配布協力</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スライド番号プレースホルダー 4"/>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21</a:t>
            </a:fld>
            <a:endParaRPr kumimoji="1" lang="ja-JP" altLang="en-US" sz="1600" dirty="0"/>
          </a:p>
        </p:txBody>
      </p:sp>
    </p:spTree>
    <p:extLst>
      <p:ext uri="{BB962C8B-B14F-4D97-AF65-F5344CB8AC3E}">
        <p14:creationId xmlns:p14="http://schemas.microsoft.com/office/powerpoint/2010/main" val="34405271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107504" y="0"/>
            <a:ext cx="9036496" cy="764704"/>
          </a:xfrm>
        </p:spPr>
        <p:txBody>
          <a:bodyPr/>
          <a:lstStyle/>
          <a:p>
            <a:r>
              <a:rPr lang="ja-JP" altLang="en-US" sz="3600" dirty="0" smtClean="0">
                <a:solidFill>
                  <a:schemeClr val="tx1"/>
                </a:solidFill>
                <a:effectLst/>
              </a:rPr>
              <a:t>プログラム評価結果（短期・中期・長期）</a:t>
            </a:r>
            <a:endParaRPr kumimoji="1" lang="ja-JP" altLang="en-US" sz="3600" dirty="0">
              <a:solidFill>
                <a:schemeClr val="tx1"/>
              </a:solidFill>
              <a:effectLst/>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2565232042"/>
              </p:ext>
            </p:extLst>
          </p:nvPr>
        </p:nvGraphicFramePr>
        <p:xfrm>
          <a:off x="457200" y="1773238"/>
          <a:ext cx="8229600" cy="1483360"/>
        </p:xfrm>
        <a:graphic>
          <a:graphicData uri="http://schemas.openxmlformats.org/drawingml/2006/table">
            <a:tbl>
              <a:tblPr firstRow="1" bandRow="1">
                <a:tableStyleId>{7DF18680-E054-41AD-8BC1-D1AEF772440D}</a:tableStyleId>
              </a:tblPr>
              <a:tblGrid>
                <a:gridCol w="1306488"/>
                <a:gridCol w="1153852"/>
                <a:gridCol w="1153852"/>
                <a:gridCol w="1153852"/>
                <a:gridCol w="1153852"/>
                <a:gridCol w="1153852"/>
                <a:gridCol w="1153852"/>
              </a:tblGrid>
              <a:tr h="370840">
                <a:tc gridSpan="7">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表⑫　相談先案内カードの配布数　　</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dirty="0"/>
                    </a:p>
                  </a:txBody>
                  <a:tcP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noFill/>
                  </a:tcPr>
                </a:tc>
                <a:tc hMerge="1">
                  <a:txBody>
                    <a:bodyPr/>
                    <a:lstStyle/>
                    <a:p>
                      <a:endParaRPr kumimoji="1" lang="ja-JP" altLang="en-US"/>
                    </a:p>
                  </a:txBody>
                  <a:tcPr/>
                </a:tc>
              </a:tr>
              <a:tr h="370840">
                <a:tc>
                  <a:txBody>
                    <a:bodyPr/>
                    <a:lstStyle/>
                    <a:p>
                      <a:pPr algn="l"/>
                      <a:r>
                        <a:rPr kumimoji="1" lang="ja-JP" altLang="en-US" dirty="0" smtClean="0">
                          <a:solidFill>
                            <a:srgbClr val="0423BC"/>
                          </a:solidFill>
                          <a:latin typeface="ＭＳ ゴシック" panose="020B0609070205080204" pitchFamily="49" charset="-128"/>
                          <a:ea typeface="ＭＳ ゴシック" panose="020B0609070205080204" pitchFamily="49" charset="-128"/>
                        </a:rPr>
                        <a:t>短期</a:t>
                      </a:r>
                      <a:endParaRPr kumimoji="1" lang="ja-JP" altLang="en-US" dirty="0">
                        <a:solidFill>
                          <a:srgbClr val="0423BC"/>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b="0" dirty="0" smtClean="0">
                          <a:solidFill>
                            <a:schemeClr val="bg1"/>
                          </a:solidFill>
                          <a:latin typeface="ＭＳ ゴシック" panose="020B0609070205080204" pitchFamily="49" charset="-128"/>
                          <a:ea typeface="ＭＳ ゴシック" panose="020B0609070205080204" pitchFamily="49" charset="-128"/>
                        </a:rPr>
                        <a:t>2011</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b="0" dirty="0" smtClean="0">
                          <a:solidFill>
                            <a:schemeClr val="bg1"/>
                          </a:solidFill>
                          <a:latin typeface="ＭＳ ゴシック" panose="020B0609070205080204" pitchFamily="49" charset="-128"/>
                          <a:ea typeface="ＭＳ ゴシック" panose="020B0609070205080204" pitchFamily="49" charset="-128"/>
                        </a:rPr>
                        <a:t>2012</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b="0" dirty="0" smtClean="0">
                          <a:solidFill>
                            <a:schemeClr val="bg1"/>
                          </a:solidFill>
                          <a:latin typeface="ＭＳ ゴシック" panose="020B0609070205080204" pitchFamily="49" charset="-128"/>
                          <a:ea typeface="ＭＳ ゴシック" panose="020B0609070205080204" pitchFamily="49" charset="-128"/>
                        </a:rPr>
                        <a:t>2013</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b="0" dirty="0" smtClean="0">
                          <a:solidFill>
                            <a:schemeClr val="bg1"/>
                          </a:solidFill>
                          <a:latin typeface="ＭＳ ゴシック" panose="020B0609070205080204" pitchFamily="49" charset="-128"/>
                          <a:ea typeface="ＭＳ ゴシック" panose="020B0609070205080204" pitchFamily="49" charset="-128"/>
                        </a:rPr>
                        <a:t>2014</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solidFill>
                            <a:schemeClr val="bg1"/>
                          </a:solidFill>
                          <a:latin typeface="ＭＳ ゴシック" panose="020B0609070205080204" pitchFamily="49" charset="-128"/>
                          <a:ea typeface="ＭＳ ゴシック" panose="020B0609070205080204" pitchFamily="49" charset="-128"/>
                        </a:rPr>
                        <a:t>2015</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合計</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r>
              <a:tr h="370840">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配布数</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679</a:t>
                      </a:r>
                      <a:r>
                        <a:rPr kumimoji="1" lang="ja-JP" altLang="en-US" dirty="0" smtClean="0">
                          <a:latin typeface="ＭＳ ゴシック" panose="020B0609070205080204" pitchFamily="49" charset="-128"/>
                          <a:ea typeface="ＭＳ ゴシック" panose="020B0609070205080204" pitchFamily="49" charset="-128"/>
                        </a:rPr>
                        <a:t> 枚</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663</a:t>
                      </a:r>
                      <a:r>
                        <a:rPr kumimoji="1" lang="ja-JP" altLang="en-US" dirty="0" smtClean="0">
                          <a:latin typeface="ＭＳ ゴシック" panose="020B0609070205080204" pitchFamily="49" charset="-128"/>
                          <a:ea typeface="ＭＳ ゴシック" panose="020B0609070205080204" pitchFamily="49" charset="-128"/>
                        </a:rPr>
                        <a:t> 枚</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1,340</a:t>
                      </a:r>
                      <a:r>
                        <a:rPr kumimoji="1" lang="ja-JP" altLang="en-US" dirty="0" smtClean="0">
                          <a:latin typeface="ＭＳ ゴシック" panose="020B0609070205080204" pitchFamily="49" charset="-128"/>
                          <a:ea typeface="ＭＳ ゴシック" panose="020B0609070205080204" pitchFamily="49" charset="-128"/>
                        </a:rPr>
                        <a:t> 枚</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3,636</a:t>
                      </a:r>
                      <a:r>
                        <a:rPr kumimoji="1" lang="ja-JP" altLang="en-US" dirty="0" smtClean="0">
                          <a:latin typeface="ＭＳ ゴシック" panose="020B0609070205080204" pitchFamily="49" charset="-128"/>
                          <a:ea typeface="ＭＳ ゴシック" panose="020B0609070205080204" pitchFamily="49" charset="-128"/>
                        </a:rPr>
                        <a:t> 枚</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4,682</a:t>
                      </a:r>
                      <a:r>
                        <a:rPr kumimoji="1" lang="ja-JP" altLang="en-US" dirty="0" smtClean="0">
                          <a:latin typeface="ＭＳ ゴシック" panose="020B0609070205080204" pitchFamily="49" charset="-128"/>
                          <a:ea typeface="ＭＳ ゴシック" panose="020B0609070205080204" pitchFamily="49" charset="-128"/>
                        </a:rPr>
                        <a:t> 枚</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11,000</a:t>
                      </a:r>
                      <a:r>
                        <a:rPr kumimoji="1" lang="ja-JP" altLang="en-US" dirty="0" smtClean="0">
                          <a:latin typeface="ＭＳ ゴシック" panose="020B0609070205080204" pitchFamily="49" charset="-128"/>
                          <a:ea typeface="ＭＳ ゴシック" panose="020B0609070205080204" pitchFamily="49" charset="-128"/>
                        </a:rPr>
                        <a:t>枚</a:t>
                      </a:r>
                      <a:endParaRPr kumimoji="1" lang="ja-JP" altLang="en-US" dirty="0">
                        <a:latin typeface="ＭＳ ゴシック" panose="020B0609070205080204" pitchFamily="49" charset="-128"/>
                        <a:ea typeface="ＭＳ ゴシック" panose="020B0609070205080204" pitchFamily="49" charset="-128"/>
                      </a:endParaRPr>
                    </a:p>
                  </a:txBody>
                  <a:tcPr/>
                </a:tc>
              </a:tr>
              <a:tr h="370840">
                <a:tc gridSpan="7">
                  <a:txBody>
                    <a:bodyPr/>
                    <a:lstStyle/>
                    <a:p>
                      <a:r>
                        <a:rPr kumimoji="1" lang="ja-JP" altLang="en-US" sz="1400" dirty="0" smtClean="0">
                          <a:latin typeface="ＭＳ ゴシック" panose="020B0609070205080204" pitchFamily="49" charset="-128"/>
                          <a:ea typeface="ＭＳ ゴシック" panose="020B0609070205080204" pitchFamily="49" charset="-128"/>
                        </a:rPr>
                        <a:t>出典：健康推進課調べ</a:t>
                      </a:r>
                      <a:endParaRPr kumimoji="1" lang="ja-JP" altLang="en-US" sz="1400" dirty="0">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r>
            </a:tbl>
          </a:graphicData>
        </a:graphic>
      </p:graphicFrame>
      <p:sp>
        <p:nvSpPr>
          <p:cNvPr id="6" name="テキスト ボックス 5"/>
          <p:cNvSpPr txBox="1"/>
          <p:nvPr/>
        </p:nvSpPr>
        <p:spPr>
          <a:xfrm>
            <a:off x="395536" y="764704"/>
            <a:ext cx="8352928" cy="923330"/>
          </a:xfrm>
          <a:prstGeom prst="rect">
            <a:avLst/>
          </a:prstGeom>
          <a:noFill/>
        </p:spPr>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相談先案内カードは配布数も増え、</a:t>
            </a:r>
            <a:r>
              <a:rPr lang="ja-JP" altLang="en-US" dirty="0" smtClean="0">
                <a:solidFill>
                  <a:srgbClr val="FF0000"/>
                </a:solidFill>
                <a:latin typeface="ＭＳ ゴシック" panose="020B0609070205080204" pitchFamily="49" charset="-128"/>
                <a:ea typeface="ＭＳ ゴシック" panose="020B0609070205080204" pitchFamily="49" charset="-128"/>
              </a:rPr>
              <a:t>５年間で</a:t>
            </a:r>
            <a:r>
              <a:rPr lang="en-US" altLang="ja-JP" dirty="0" smtClean="0">
                <a:solidFill>
                  <a:srgbClr val="FF0000"/>
                </a:solidFill>
                <a:latin typeface="ＭＳ ゴシック" panose="020B0609070205080204" pitchFamily="49" charset="-128"/>
                <a:ea typeface="ＭＳ ゴシック" panose="020B0609070205080204" pitchFamily="49" charset="-128"/>
              </a:rPr>
              <a:t>11,000</a:t>
            </a:r>
            <a:r>
              <a:rPr lang="ja-JP" altLang="en-US" dirty="0" smtClean="0">
                <a:solidFill>
                  <a:srgbClr val="FF0000"/>
                </a:solidFill>
                <a:latin typeface="ＭＳ ゴシック" panose="020B0609070205080204" pitchFamily="49" charset="-128"/>
                <a:ea typeface="ＭＳ ゴシック" panose="020B0609070205080204" pitchFamily="49" charset="-128"/>
              </a:rPr>
              <a:t>枚を配布</a:t>
            </a:r>
            <a:endParaRPr kumimoji="1" lang="en-US" altLang="ja-JP" dirty="0" smtClean="0">
              <a:solidFill>
                <a:srgbClr val="FF0000"/>
              </a:solidFill>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a:t>
            </a:r>
            <a:r>
              <a:rPr lang="en-US" altLang="ja-JP" dirty="0" smtClean="0">
                <a:latin typeface="ＭＳ ゴシック" panose="020B0609070205080204" pitchFamily="49" charset="-128"/>
                <a:ea typeface="ＭＳ ゴシック" panose="020B0609070205080204" pitchFamily="49" charset="-128"/>
              </a:rPr>
              <a:t>24</a:t>
            </a:r>
            <a:r>
              <a:rPr lang="ja-JP" altLang="en-US" dirty="0" smtClean="0">
                <a:latin typeface="ＭＳ ゴシック" panose="020B0609070205080204" pitchFamily="49" charset="-128"/>
                <a:ea typeface="ＭＳ ゴシック" panose="020B0609070205080204" pitchFamily="49" charset="-128"/>
              </a:rPr>
              <a:t>時間の電話相談はメンタル相談が少なく、</a:t>
            </a:r>
            <a:r>
              <a:rPr lang="en-US" altLang="ja-JP" dirty="0" smtClean="0">
                <a:latin typeface="ＭＳ ゴシック" panose="020B0609070205080204" pitchFamily="49" charset="-128"/>
                <a:ea typeface="ＭＳ ゴシック" panose="020B0609070205080204" pitchFamily="49" charset="-128"/>
              </a:rPr>
              <a:t>2015</a:t>
            </a:r>
            <a:r>
              <a:rPr lang="ja-JP" altLang="en-US" dirty="0" smtClean="0">
                <a:latin typeface="ＭＳ ゴシック" panose="020B0609070205080204" pitchFamily="49" charset="-128"/>
                <a:ea typeface="ＭＳ ゴシック" panose="020B0609070205080204" pitchFamily="49" charset="-128"/>
              </a:rPr>
              <a:t>年は</a:t>
            </a:r>
            <a:r>
              <a:rPr lang="en-US" altLang="ja-JP" dirty="0" smtClean="0">
                <a:solidFill>
                  <a:srgbClr val="FF0000"/>
                </a:solidFill>
                <a:latin typeface="ＭＳ ゴシック" panose="020B0609070205080204" pitchFamily="49" charset="-128"/>
                <a:ea typeface="ＭＳ ゴシック" panose="020B0609070205080204" pitchFamily="49" charset="-128"/>
              </a:rPr>
              <a:t>3.2</a:t>
            </a:r>
            <a:r>
              <a:rPr lang="ja-JP" altLang="en-US" dirty="0" smtClean="0">
                <a:solidFill>
                  <a:srgbClr val="FF0000"/>
                </a:solidFill>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にとどまる</a:t>
            </a:r>
            <a:endParaRPr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　</a:t>
            </a:r>
            <a:r>
              <a:rPr lang="en-US" altLang="ja-JP" dirty="0">
                <a:latin typeface="ＭＳ ゴシック" panose="020B0609070205080204" pitchFamily="49" charset="-128"/>
                <a:ea typeface="ＭＳ ゴシック" panose="020B0609070205080204" pitchFamily="49" charset="-128"/>
              </a:rPr>
              <a:t>20</a:t>
            </a:r>
            <a:r>
              <a:rPr lang="ja-JP" altLang="en-US" dirty="0" smtClean="0">
                <a:latin typeface="ＭＳ ゴシック" panose="020B0609070205080204" pitchFamily="49" charset="-128"/>
                <a:ea typeface="ＭＳ ゴシック" panose="020B0609070205080204" pitchFamily="49" charset="-128"/>
              </a:rPr>
              <a:t>～</a:t>
            </a:r>
            <a:r>
              <a:rPr lang="en-US" altLang="ja-JP" dirty="0" smtClean="0">
                <a:latin typeface="ＭＳ ゴシック" panose="020B0609070205080204" pitchFamily="49" charset="-128"/>
                <a:ea typeface="ＭＳ ゴシック" panose="020B0609070205080204" pitchFamily="49" charset="-128"/>
              </a:rPr>
              <a:t>60</a:t>
            </a:r>
            <a:r>
              <a:rPr lang="ja-JP" altLang="en-US" dirty="0" smtClean="0">
                <a:latin typeface="ＭＳ ゴシック" panose="020B0609070205080204" pitchFamily="49" charset="-128"/>
                <a:ea typeface="ＭＳ ゴシック" panose="020B0609070205080204" pitchFamily="49" charset="-128"/>
              </a:rPr>
              <a:t>歳代の男性の自殺者数は減少傾向にあったものの</a:t>
            </a:r>
            <a:r>
              <a:rPr lang="en-US" altLang="ja-JP" dirty="0" smtClean="0">
                <a:latin typeface="ＭＳ ゴシック" panose="020B0609070205080204" pitchFamily="49" charset="-128"/>
                <a:ea typeface="ＭＳ ゴシック" panose="020B0609070205080204" pitchFamily="49" charset="-128"/>
              </a:rPr>
              <a:t>2015</a:t>
            </a:r>
            <a:r>
              <a:rPr lang="ja-JP" altLang="en-US" dirty="0" smtClean="0">
                <a:latin typeface="ＭＳ ゴシック" panose="020B0609070205080204" pitchFamily="49" charset="-128"/>
                <a:ea typeface="ＭＳ ゴシック" panose="020B0609070205080204" pitchFamily="49" charset="-128"/>
              </a:rPr>
              <a:t>年は</a:t>
            </a:r>
            <a:r>
              <a:rPr lang="en-US" altLang="ja-JP" dirty="0" smtClean="0">
                <a:solidFill>
                  <a:srgbClr val="FF0000"/>
                </a:solidFill>
                <a:latin typeface="ＭＳ ゴシック" panose="020B0609070205080204" pitchFamily="49" charset="-128"/>
                <a:ea typeface="ＭＳ ゴシック" panose="020B0609070205080204" pitchFamily="49" charset="-128"/>
              </a:rPr>
              <a:t>4</a:t>
            </a:r>
            <a:r>
              <a:rPr lang="ja-JP" altLang="en-US" dirty="0" smtClean="0">
                <a:solidFill>
                  <a:srgbClr val="FF0000"/>
                </a:solidFill>
                <a:latin typeface="ＭＳ ゴシック" panose="020B0609070205080204" pitchFamily="49" charset="-128"/>
                <a:ea typeface="ＭＳ ゴシック" panose="020B0609070205080204" pitchFamily="49" charset="-128"/>
              </a:rPr>
              <a:t>人</a:t>
            </a:r>
            <a:endParaRPr kumimoji="1" lang="ja-JP" altLang="en-US" dirty="0">
              <a:solidFill>
                <a:srgbClr val="FF0000"/>
              </a:solidFill>
              <a:latin typeface="ＭＳ ゴシック" panose="020B0609070205080204" pitchFamily="49" charset="-128"/>
              <a:ea typeface="ＭＳ ゴシック" panose="020B0609070205080204" pitchFamily="49" charset="-128"/>
            </a:endParaRPr>
          </a:p>
        </p:txBody>
      </p:sp>
      <p:graphicFrame>
        <p:nvGraphicFramePr>
          <p:cNvPr id="8" name="コンテンツ プレースホルダー 6"/>
          <p:cNvGraphicFramePr>
            <a:graphicFrameLocks/>
          </p:cNvGraphicFramePr>
          <p:nvPr>
            <p:extLst>
              <p:ext uri="{D42A27DB-BD31-4B8C-83A1-F6EECF244321}">
                <p14:modId xmlns:p14="http://schemas.microsoft.com/office/powerpoint/2010/main" val="547139896"/>
              </p:ext>
            </p:extLst>
          </p:nvPr>
        </p:nvGraphicFramePr>
        <p:xfrm>
          <a:off x="457200" y="3429000"/>
          <a:ext cx="8229600" cy="1547497"/>
        </p:xfrm>
        <a:graphic>
          <a:graphicData uri="http://schemas.openxmlformats.org/drawingml/2006/table">
            <a:tbl>
              <a:tblPr firstRow="1" bandRow="1">
                <a:tableStyleId>{7DF18680-E054-41AD-8BC1-D1AEF772440D}</a:tableStyleId>
              </a:tblPr>
              <a:tblGrid>
                <a:gridCol w="1306488"/>
                <a:gridCol w="3605572"/>
                <a:gridCol w="3317540"/>
              </a:tblGrid>
              <a:tr h="353984">
                <a:tc gridSpan="3">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表⑬　</a:t>
                      </a:r>
                      <a:r>
                        <a:rPr kumimoji="1" lang="en-US" altLang="ja-JP" b="0" dirty="0" smtClean="0">
                          <a:solidFill>
                            <a:schemeClr val="tx1"/>
                          </a:solidFill>
                          <a:latin typeface="ＭＳ ゴシック" panose="020B0609070205080204" pitchFamily="49" charset="-128"/>
                          <a:ea typeface="ＭＳ ゴシック" panose="020B0609070205080204" pitchFamily="49" charset="-128"/>
                        </a:rPr>
                        <a:t>24</a:t>
                      </a:r>
                      <a:r>
                        <a:rPr kumimoji="1" lang="ja-JP" altLang="en-US" b="0" dirty="0" smtClean="0">
                          <a:solidFill>
                            <a:schemeClr val="tx1"/>
                          </a:solidFill>
                          <a:latin typeface="ＭＳ ゴシック" panose="020B0609070205080204" pitchFamily="49" charset="-128"/>
                          <a:ea typeface="ＭＳ ゴシック" panose="020B0609070205080204" pitchFamily="49" charset="-128"/>
                        </a:rPr>
                        <a:t>時間対応健康医療電話相談件数（</a:t>
                      </a:r>
                      <a:r>
                        <a:rPr kumimoji="1" lang="en-US" altLang="ja-JP" b="0" dirty="0" smtClean="0">
                          <a:solidFill>
                            <a:schemeClr val="tx1"/>
                          </a:solidFill>
                          <a:latin typeface="ＭＳ ゴシック" panose="020B0609070205080204" pitchFamily="49" charset="-128"/>
                          <a:ea typeface="ＭＳ ゴシック" panose="020B0609070205080204" pitchFamily="49" charset="-128"/>
                        </a:rPr>
                        <a:t>2014</a:t>
                      </a:r>
                      <a:r>
                        <a:rPr kumimoji="1" lang="ja-JP" altLang="en-US" b="0" dirty="0" smtClean="0">
                          <a:solidFill>
                            <a:schemeClr val="tx1"/>
                          </a:solidFill>
                          <a:latin typeface="ＭＳ ゴシック" panose="020B0609070205080204" pitchFamily="49" charset="-128"/>
                          <a:ea typeface="ＭＳ ゴシック" panose="020B0609070205080204" pitchFamily="49" charset="-128"/>
                        </a:rPr>
                        <a:t>～</a:t>
                      </a:r>
                      <a:r>
                        <a:rPr kumimoji="1" lang="en-US" altLang="ja-JP" b="0" dirty="0" smtClean="0">
                          <a:solidFill>
                            <a:schemeClr val="tx1"/>
                          </a:solidFill>
                          <a:latin typeface="ＭＳ ゴシック" panose="020B0609070205080204" pitchFamily="49" charset="-128"/>
                          <a:ea typeface="ＭＳ ゴシック" panose="020B0609070205080204" pitchFamily="49" charset="-128"/>
                        </a:rPr>
                        <a:t>2015</a:t>
                      </a:r>
                      <a:r>
                        <a:rPr kumimoji="1" lang="ja-JP" altLang="en-US" b="0" dirty="0" smtClean="0">
                          <a:solidFill>
                            <a:schemeClr val="tx1"/>
                          </a:solidFill>
                          <a:latin typeface="ＭＳ ゴシック" panose="020B0609070205080204" pitchFamily="49" charset="-128"/>
                          <a:ea typeface="ＭＳ ゴシック" panose="020B0609070205080204" pitchFamily="49" charset="-128"/>
                        </a:rPr>
                        <a:t>）　</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dirty="0"/>
                    </a:p>
                  </a:txBody>
                  <a:tcPr>
                    <a:noFill/>
                  </a:tcPr>
                </a:tc>
                <a:tc hMerge="1">
                  <a:txBody>
                    <a:bodyPr/>
                    <a:lstStyle/>
                    <a:p>
                      <a:endParaRPr kumimoji="1" lang="ja-JP" altLang="en-US" dirty="0"/>
                    </a:p>
                  </a:txBody>
                  <a:tcPr>
                    <a:noFill/>
                  </a:tcPr>
                </a:tc>
              </a:tr>
              <a:tr h="353984">
                <a:tc>
                  <a:txBody>
                    <a:bodyPr/>
                    <a:lstStyle/>
                    <a:p>
                      <a:pPr algn="l"/>
                      <a:r>
                        <a:rPr kumimoji="1" lang="ja-JP" altLang="en-US" dirty="0" smtClean="0">
                          <a:solidFill>
                            <a:srgbClr val="0423BC"/>
                          </a:solidFill>
                          <a:latin typeface="ＭＳ ゴシック" panose="020B0609070205080204" pitchFamily="49" charset="-128"/>
                          <a:ea typeface="ＭＳ ゴシック" panose="020B0609070205080204" pitchFamily="49" charset="-128"/>
                        </a:rPr>
                        <a:t>中期</a:t>
                      </a:r>
                      <a:endParaRPr kumimoji="1" lang="ja-JP" altLang="en-US" dirty="0">
                        <a:solidFill>
                          <a:srgbClr val="0423BC"/>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2014</a:t>
                      </a:r>
                      <a:r>
                        <a:rPr kumimoji="1" lang="ja-JP" altLang="en-US" sz="1800" b="0" dirty="0" smtClean="0">
                          <a:solidFill>
                            <a:schemeClr val="bg1"/>
                          </a:solidFill>
                          <a:latin typeface="ＭＳ ゴシック" panose="020B0609070205080204" pitchFamily="49" charset="-128"/>
                          <a:ea typeface="ＭＳ ゴシック" panose="020B0609070205080204" pitchFamily="49" charset="-128"/>
                        </a:rPr>
                        <a:t>年（うちメンタル相談）</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dirty="0" smtClean="0">
                          <a:solidFill>
                            <a:schemeClr val="bg1"/>
                          </a:solidFill>
                          <a:latin typeface="ＭＳ ゴシック" panose="020B0609070205080204" pitchFamily="49" charset="-128"/>
                          <a:ea typeface="ＭＳ ゴシック" panose="020B0609070205080204" pitchFamily="49" charset="-128"/>
                        </a:rPr>
                        <a:t>2015</a:t>
                      </a:r>
                      <a:r>
                        <a:rPr kumimoji="1" lang="ja-JP" altLang="en-US" sz="1800" dirty="0" smtClean="0">
                          <a:solidFill>
                            <a:schemeClr val="bg1"/>
                          </a:solidFill>
                          <a:latin typeface="ＭＳ ゴシック" panose="020B0609070205080204" pitchFamily="49" charset="-128"/>
                          <a:ea typeface="ＭＳ ゴシック" panose="020B0609070205080204" pitchFamily="49" charset="-128"/>
                        </a:rPr>
                        <a:t>年（うちメンタル相談）</a:t>
                      </a:r>
                      <a:endParaRPr kumimoji="1" lang="ja-JP" altLang="en-US" sz="180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r>
              <a:tr h="353984">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件数</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307</a:t>
                      </a:r>
                      <a:r>
                        <a:rPr kumimoji="1" lang="ja-JP" altLang="en-US" sz="1800" dirty="0" smtClean="0">
                          <a:latin typeface="ＭＳ ゴシック" panose="020B0609070205080204" pitchFamily="49" charset="-128"/>
                          <a:ea typeface="ＭＳ ゴシック" panose="020B0609070205080204" pitchFamily="49" charset="-128"/>
                        </a:rPr>
                        <a:t> 件　（</a:t>
                      </a:r>
                      <a:r>
                        <a:rPr kumimoji="1" lang="en-US" altLang="ja-JP" sz="1800" dirty="0" smtClean="0">
                          <a:latin typeface="ＭＳ ゴシック" panose="020B0609070205080204" pitchFamily="49" charset="-128"/>
                          <a:ea typeface="ＭＳ ゴシック" panose="020B0609070205080204" pitchFamily="49" charset="-128"/>
                        </a:rPr>
                        <a:t>17</a:t>
                      </a:r>
                      <a:r>
                        <a:rPr kumimoji="1" lang="ja-JP" altLang="en-US" sz="1800" dirty="0" smtClean="0">
                          <a:latin typeface="ＭＳ ゴシック" panose="020B0609070205080204" pitchFamily="49" charset="-128"/>
                          <a:ea typeface="ＭＳ ゴシック" panose="020B0609070205080204" pitchFamily="49" charset="-128"/>
                        </a:rPr>
                        <a:t> 件）</a:t>
                      </a:r>
                      <a:endParaRPr kumimoji="1" lang="ja-JP" altLang="en-US" sz="18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467</a:t>
                      </a:r>
                      <a:r>
                        <a:rPr kumimoji="1" lang="ja-JP" altLang="en-US" sz="1800" dirty="0" smtClean="0">
                          <a:latin typeface="ＭＳ ゴシック" panose="020B0609070205080204" pitchFamily="49" charset="-128"/>
                          <a:ea typeface="ＭＳ ゴシック" panose="020B0609070205080204" pitchFamily="49" charset="-128"/>
                        </a:rPr>
                        <a:t> 件　（</a:t>
                      </a:r>
                      <a:r>
                        <a:rPr kumimoji="1" lang="en-US" altLang="ja-JP" sz="1800" dirty="0" smtClean="0">
                          <a:latin typeface="ＭＳ ゴシック" panose="020B0609070205080204" pitchFamily="49" charset="-128"/>
                          <a:ea typeface="ＭＳ ゴシック" panose="020B0609070205080204" pitchFamily="49" charset="-128"/>
                        </a:rPr>
                        <a:t>15</a:t>
                      </a:r>
                      <a:r>
                        <a:rPr kumimoji="1" lang="ja-JP" altLang="en-US" sz="1800" dirty="0" smtClean="0">
                          <a:latin typeface="ＭＳ ゴシック" panose="020B0609070205080204" pitchFamily="49" charset="-128"/>
                          <a:ea typeface="ＭＳ ゴシック" panose="020B0609070205080204" pitchFamily="49" charset="-128"/>
                        </a:rPr>
                        <a:t> 件）</a:t>
                      </a:r>
                      <a:endParaRPr kumimoji="1" lang="ja-JP" altLang="en-US" sz="1800" dirty="0">
                        <a:latin typeface="ＭＳ ゴシック" panose="020B0609070205080204" pitchFamily="49" charset="-128"/>
                        <a:ea typeface="ＭＳ ゴシック" panose="020B0609070205080204" pitchFamily="49" charset="-128"/>
                      </a:endParaRPr>
                    </a:p>
                  </a:txBody>
                  <a:tcPr/>
                </a:tc>
              </a:tr>
              <a:tr h="450217">
                <a:tc gridSpan="3">
                  <a:txBody>
                    <a:bodyPr/>
                    <a:lstStyle/>
                    <a:p>
                      <a:r>
                        <a:rPr kumimoji="1" lang="ja-JP" altLang="en-US" sz="1400" dirty="0" smtClean="0">
                          <a:latin typeface="ＭＳ ゴシック" panose="020B0609070205080204" pitchFamily="49" charset="-128"/>
                          <a:ea typeface="ＭＳ ゴシック" panose="020B0609070205080204" pitchFamily="49" charset="-128"/>
                        </a:rPr>
                        <a:t>出典：健康推進課調べ</a:t>
                      </a:r>
                      <a:endParaRPr kumimoji="1" lang="ja-JP" altLang="en-US" sz="1400" dirty="0">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bl>
          </a:graphicData>
        </a:graphic>
      </p:graphicFrame>
      <p:graphicFrame>
        <p:nvGraphicFramePr>
          <p:cNvPr id="9" name="コンテンツ プレースホルダー 6"/>
          <p:cNvGraphicFramePr>
            <a:graphicFrameLocks/>
          </p:cNvGraphicFramePr>
          <p:nvPr>
            <p:extLst>
              <p:ext uri="{D42A27DB-BD31-4B8C-83A1-F6EECF244321}">
                <p14:modId xmlns:p14="http://schemas.microsoft.com/office/powerpoint/2010/main" val="4046944961"/>
              </p:ext>
            </p:extLst>
          </p:nvPr>
        </p:nvGraphicFramePr>
        <p:xfrm>
          <a:off x="489988" y="4992027"/>
          <a:ext cx="8229600" cy="1461309"/>
        </p:xfrm>
        <a:graphic>
          <a:graphicData uri="http://schemas.openxmlformats.org/drawingml/2006/table">
            <a:tbl>
              <a:tblPr firstRow="1" bandRow="1">
                <a:tableStyleId>{7DF18680-E054-41AD-8BC1-D1AEF772440D}</a:tableStyleId>
              </a:tblPr>
              <a:tblGrid>
                <a:gridCol w="1316832"/>
                <a:gridCol w="864096"/>
                <a:gridCol w="864096"/>
                <a:gridCol w="864096"/>
                <a:gridCol w="864096"/>
                <a:gridCol w="864096"/>
                <a:gridCol w="864096"/>
                <a:gridCol w="864096"/>
                <a:gridCol w="864096"/>
              </a:tblGrid>
              <a:tr h="370840">
                <a:tc gridSpan="9">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表⑭　</a:t>
                      </a:r>
                      <a:r>
                        <a:rPr kumimoji="1" lang="en-US" altLang="ja-JP" b="0" dirty="0" smtClean="0">
                          <a:solidFill>
                            <a:schemeClr val="tx1"/>
                          </a:solidFill>
                          <a:latin typeface="ＭＳ ゴシック" panose="020B0609070205080204" pitchFamily="49" charset="-128"/>
                          <a:ea typeface="ＭＳ ゴシック" panose="020B0609070205080204" pitchFamily="49" charset="-128"/>
                        </a:rPr>
                        <a:t>20</a:t>
                      </a:r>
                      <a:r>
                        <a:rPr kumimoji="1" lang="ja-JP" altLang="en-US" b="0" dirty="0" smtClean="0">
                          <a:solidFill>
                            <a:schemeClr val="tx1"/>
                          </a:solidFill>
                          <a:latin typeface="ＭＳ ゴシック" panose="020B0609070205080204" pitchFamily="49" charset="-128"/>
                          <a:ea typeface="ＭＳ ゴシック" panose="020B0609070205080204" pitchFamily="49" charset="-128"/>
                        </a:rPr>
                        <a:t>～</a:t>
                      </a:r>
                      <a:r>
                        <a:rPr kumimoji="1" lang="en-US" altLang="ja-JP" b="0" dirty="0" smtClean="0">
                          <a:solidFill>
                            <a:schemeClr val="tx1"/>
                          </a:solidFill>
                          <a:latin typeface="ＭＳ ゴシック" panose="020B0609070205080204" pitchFamily="49" charset="-128"/>
                          <a:ea typeface="ＭＳ ゴシック" panose="020B0609070205080204" pitchFamily="49" charset="-128"/>
                        </a:rPr>
                        <a:t>60</a:t>
                      </a:r>
                      <a:r>
                        <a:rPr kumimoji="1" lang="ja-JP" altLang="en-US" b="0" dirty="0" smtClean="0">
                          <a:solidFill>
                            <a:schemeClr val="tx1"/>
                          </a:solidFill>
                          <a:latin typeface="ＭＳ ゴシック" panose="020B0609070205080204" pitchFamily="49" charset="-128"/>
                          <a:ea typeface="ＭＳ ゴシック" panose="020B0609070205080204" pitchFamily="49" charset="-128"/>
                        </a:rPr>
                        <a:t>歳代男性の自殺者数（</a:t>
                      </a:r>
                      <a:r>
                        <a:rPr kumimoji="1" lang="en-US" altLang="ja-JP" b="0" dirty="0" smtClean="0">
                          <a:solidFill>
                            <a:schemeClr val="tx1"/>
                          </a:solidFill>
                          <a:latin typeface="ＭＳ ゴシック" panose="020B0609070205080204" pitchFamily="49" charset="-128"/>
                          <a:ea typeface="ＭＳ ゴシック" panose="020B0609070205080204" pitchFamily="49" charset="-128"/>
                        </a:rPr>
                        <a:t>2009</a:t>
                      </a:r>
                      <a:r>
                        <a:rPr kumimoji="1" lang="ja-JP" altLang="en-US" b="0" dirty="0" smtClean="0">
                          <a:solidFill>
                            <a:schemeClr val="tx1"/>
                          </a:solidFill>
                          <a:latin typeface="ＭＳ ゴシック" panose="020B0609070205080204" pitchFamily="49" charset="-128"/>
                          <a:ea typeface="ＭＳ ゴシック" panose="020B0609070205080204" pitchFamily="49" charset="-128"/>
                        </a:rPr>
                        <a:t>～</a:t>
                      </a:r>
                      <a:r>
                        <a:rPr kumimoji="1" lang="en-US" altLang="ja-JP" b="0" dirty="0" smtClean="0">
                          <a:solidFill>
                            <a:schemeClr val="tx1"/>
                          </a:solidFill>
                          <a:latin typeface="ＭＳ ゴシック" panose="020B0609070205080204" pitchFamily="49" charset="-128"/>
                          <a:ea typeface="ＭＳ ゴシック" panose="020B0609070205080204" pitchFamily="49" charset="-128"/>
                        </a:rPr>
                        <a:t>2015</a:t>
                      </a:r>
                      <a:r>
                        <a:rPr kumimoji="1" lang="ja-JP" altLang="en-US" b="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dirty="0"/>
                    </a:p>
                  </a:txBody>
                  <a:tcP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noFill/>
                  </a:tcPr>
                </a:tc>
              </a:tr>
              <a:tr h="370840">
                <a:tc>
                  <a:txBody>
                    <a:bodyPr/>
                    <a:lstStyle/>
                    <a:p>
                      <a:pPr algn="l"/>
                      <a:r>
                        <a:rPr kumimoji="1" lang="ja-JP" altLang="en-US" dirty="0" smtClean="0">
                          <a:solidFill>
                            <a:srgbClr val="0423BC"/>
                          </a:solidFill>
                          <a:latin typeface="ＭＳ ゴシック" panose="020B0609070205080204" pitchFamily="49" charset="-128"/>
                          <a:ea typeface="ＭＳ ゴシック" panose="020B0609070205080204" pitchFamily="49" charset="-128"/>
                        </a:rPr>
                        <a:t>長期</a:t>
                      </a:r>
                      <a:endParaRPr kumimoji="1" lang="ja-JP" altLang="en-US" dirty="0">
                        <a:solidFill>
                          <a:srgbClr val="0423BC"/>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2009</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2010</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2011</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2012</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2013</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2014</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2015</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sz="1800" dirty="0" smtClean="0">
                          <a:solidFill>
                            <a:schemeClr val="bg1"/>
                          </a:solidFill>
                          <a:latin typeface="ＭＳ ゴシック" panose="020B0609070205080204" pitchFamily="49" charset="-128"/>
                          <a:ea typeface="ＭＳ ゴシック" panose="020B0609070205080204" pitchFamily="49" charset="-128"/>
                        </a:rPr>
                        <a:t>合計</a:t>
                      </a:r>
                      <a:endParaRPr kumimoji="1" lang="ja-JP" altLang="en-US" sz="180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r>
              <a:tr h="370840">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人数</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4</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3</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3</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1</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0</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1</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rgbClr val="FF0000"/>
                          </a:solidFill>
                          <a:latin typeface="ＭＳ ゴシック" panose="020B0609070205080204" pitchFamily="49" charset="-128"/>
                          <a:ea typeface="ＭＳ ゴシック" panose="020B0609070205080204" pitchFamily="49" charset="-128"/>
                        </a:rPr>
                        <a:t>4</a:t>
                      </a:r>
                      <a:endParaRPr kumimoji="1" lang="ja-JP" altLang="en-US" dirty="0">
                        <a:solidFill>
                          <a:srgbClr val="FF0000"/>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16</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348789">
                <a:tc gridSpan="9">
                  <a:txBody>
                    <a:bodyPr/>
                    <a:lstStyle/>
                    <a:p>
                      <a:r>
                        <a:rPr kumimoji="1" lang="ja-JP" altLang="en-US" sz="1400" dirty="0" smtClean="0">
                          <a:latin typeface="ＭＳ ゴシック" panose="020B0609070205080204" pitchFamily="49" charset="-128"/>
                          <a:ea typeface="ＭＳ ゴシック" panose="020B0609070205080204" pitchFamily="49" charset="-128"/>
                        </a:rPr>
                        <a:t>出典：死亡統計　健康推進課　</a:t>
                      </a:r>
                      <a:endParaRPr kumimoji="1" lang="ja-JP" altLang="en-US" sz="1400" dirty="0">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bl>
          </a:graphicData>
        </a:graphic>
      </p:graphicFrame>
      <p:sp>
        <p:nvSpPr>
          <p:cNvPr id="3" name="スライド番号プレースホルダー 2"/>
          <p:cNvSpPr>
            <a:spLocks noGrp="1"/>
          </p:cNvSpPr>
          <p:nvPr>
            <p:ph type="sldNum" sz="quarter" idx="12"/>
          </p:nvPr>
        </p:nvSpPr>
        <p:spPr>
          <a:xfrm>
            <a:off x="697657" y="6356350"/>
            <a:ext cx="561975" cy="365125"/>
          </a:xfrm>
        </p:spPr>
        <p:txBody>
          <a:bodyPr/>
          <a:lstStyle/>
          <a:p>
            <a:fld id="{D2D8002D-B5B0-4BAC-B1F6-782DDCCE6D9C}" type="slidenum">
              <a:rPr kumimoji="1" lang="ja-JP" altLang="en-US" sz="1600" smtClean="0"/>
              <a:t>22</a:t>
            </a:fld>
            <a:endParaRPr kumimoji="1" lang="ja-JP" altLang="en-US" sz="1600" dirty="0"/>
          </a:p>
        </p:txBody>
      </p:sp>
    </p:spTree>
    <p:extLst>
      <p:ext uri="{BB962C8B-B14F-4D97-AF65-F5344CB8AC3E}">
        <p14:creationId xmlns:p14="http://schemas.microsoft.com/office/powerpoint/2010/main" val="3026249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393271" y="20382"/>
            <a:ext cx="8229600" cy="836712"/>
          </a:xfrm>
        </p:spPr>
        <p:txBody>
          <a:bodyPr/>
          <a:lstStyle/>
          <a:p>
            <a:r>
              <a:rPr lang="ja-JP" altLang="en-US" dirty="0" smtClean="0">
                <a:solidFill>
                  <a:schemeClr val="tx1"/>
                </a:solidFill>
                <a:effectLst/>
              </a:rPr>
              <a:t>気付きや変化①</a:t>
            </a:r>
            <a:endParaRPr kumimoji="1" lang="ja-JP" altLang="en-US" dirty="0">
              <a:solidFill>
                <a:schemeClr val="tx1"/>
              </a:solidFill>
              <a:effectLst/>
            </a:endParaRPr>
          </a:p>
        </p:txBody>
      </p:sp>
      <p:sp>
        <p:nvSpPr>
          <p:cNvPr id="5" name="タイトル 1"/>
          <p:cNvSpPr txBox="1">
            <a:spLocks/>
          </p:cNvSpPr>
          <p:nvPr/>
        </p:nvSpPr>
        <p:spPr>
          <a:xfrm>
            <a:off x="402897" y="821736"/>
            <a:ext cx="8229600" cy="5847624"/>
          </a:xfrm>
          <a:prstGeom prst="rect">
            <a:avLst/>
          </a:prstGeom>
        </p:spPr>
        <p:txBody>
          <a:bodyPr vert="horz" lIns="91440" tIns="45720" rIns="91440" bIns="45720" rtlCol="0" anchor="t">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ja-JP" altLang="en-US" sz="4000" dirty="0" smtClean="0">
                <a:solidFill>
                  <a:schemeClr val="tx1"/>
                </a:solidFill>
                <a:effectLst/>
              </a:rPr>
              <a:t>●</a:t>
            </a:r>
            <a:r>
              <a:rPr lang="ja-JP" altLang="en-US" sz="4000" dirty="0">
                <a:solidFill>
                  <a:schemeClr val="tx1"/>
                </a:solidFill>
                <a:effectLst/>
              </a:rPr>
              <a:t>　</a:t>
            </a:r>
            <a:r>
              <a:rPr lang="ja-JP" altLang="en-US" sz="4000" dirty="0" smtClean="0">
                <a:solidFill>
                  <a:schemeClr val="tx1"/>
                </a:solidFill>
                <a:effectLst/>
              </a:rPr>
              <a:t>単体</a:t>
            </a:r>
            <a:r>
              <a:rPr lang="ja-JP" altLang="en-US" sz="4000" dirty="0">
                <a:solidFill>
                  <a:schemeClr val="tx1"/>
                </a:solidFill>
                <a:effectLst/>
              </a:rPr>
              <a:t>で</a:t>
            </a:r>
            <a:r>
              <a:rPr lang="ja-JP" altLang="en-US" sz="4000" dirty="0" smtClean="0">
                <a:solidFill>
                  <a:schemeClr val="tx1"/>
                </a:solidFill>
                <a:effectLst/>
              </a:rPr>
              <a:t>は実施が困難であったが関係機関や団体と共同実施することで、街頭啓発活動や講演会などの具体的な動きに繋がってきた。</a:t>
            </a:r>
            <a:endParaRPr lang="en-US" altLang="ja-JP" sz="4000" dirty="0" smtClean="0">
              <a:solidFill>
                <a:schemeClr val="tx1"/>
              </a:solidFill>
              <a:effectLst/>
            </a:endParaRPr>
          </a:p>
          <a:p>
            <a:pPr algn="l"/>
            <a:r>
              <a:rPr lang="ja-JP" altLang="en-US" sz="4000" dirty="0" smtClean="0">
                <a:solidFill>
                  <a:schemeClr val="tx1"/>
                </a:solidFill>
                <a:effectLst/>
              </a:rPr>
              <a:t>●　少規模自治体ゆえ数字の与える影響が大きいので、ある程度のスパンで分析することが有効であると気付いた。</a:t>
            </a:r>
            <a:endParaRPr lang="en-US" altLang="ja-JP" sz="4000" dirty="0" smtClean="0">
              <a:solidFill>
                <a:schemeClr val="tx1"/>
              </a:solidFill>
              <a:effectLst/>
            </a:endParaRPr>
          </a:p>
        </p:txBody>
      </p:sp>
      <p:sp>
        <p:nvSpPr>
          <p:cNvPr id="3" name="スライド番号プレースホルダー 2"/>
          <p:cNvSpPr>
            <a:spLocks noGrp="1"/>
          </p:cNvSpPr>
          <p:nvPr>
            <p:ph type="sldNum" sz="quarter" idx="12"/>
          </p:nvPr>
        </p:nvSpPr>
        <p:spPr>
          <a:xfrm>
            <a:off x="292532" y="6356350"/>
            <a:ext cx="561975" cy="365125"/>
          </a:xfrm>
        </p:spPr>
        <p:txBody>
          <a:bodyPr/>
          <a:lstStyle/>
          <a:p>
            <a:fld id="{D2D8002D-B5B0-4BAC-B1F6-782DDCCE6D9C}" type="slidenum">
              <a:rPr kumimoji="1" lang="ja-JP" altLang="en-US" sz="1600" smtClean="0"/>
              <a:t>23</a:t>
            </a:fld>
            <a:endParaRPr kumimoji="1" lang="ja-JP" altLang="en-US" sz="1600" dirty="0"/>
          </a:p>
        </p:txBody>
      </p:sp>
    </p:spTree>
    <p:extLst>
      <p:ext uri="{BB962C8B-B14F-4D97-AF65-F5344CB8AC3E}">
        <p14:creationId xmlns:p14="http://schemas.microsoft.com/office/powerpoint/2010/main" val="2804015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836712"/>
          </a:xfrm>
        </p:spPr>
        <p:txBody>
          <a:bodyPr/>
          <a:lstStyle/>
          <a:p>
            <a:r>
              <a:rPr lang="ja-JP" altLang="en-US" dirty="0" smtClean="0">
                <a:solidFill>
                  <a:schemeClr val="tx1"/>
                </a:solidFill>
                <a:effectLst/>
              </a:rPr>
              <a:t>気付きや変化②</a:t>
            </a:r>
            <a:endParaRPr kumimoji="1" lang="ja-JP" altLang="en-US" dirty="0">
              <a:solidFill>
                <a:schemeClr val="tx1"/>
              </a:solidFill>
              <a:effectLst/>
            </a:endParaRPr>
          </a:p>
        </p:txBody>
      </p:sp>
      <p:sp>
        <p:nvSpPr>
          <p:cNvPr id="5" name="タイトル 1"/>
          <p:cNvSpPr txBox="1">
            <a:spLocks/>
          </p:cNvSpPr>
          <p:nvPr/>
        </p:nvSpPr>
        <p:spPr>
          <a:xfrm>
            <a:off x="526014" y="980728"/>
            <a:ext cx="8229600" cy="2808312"/>
          </a:xfrm>
          <a:prstGeom prst="rect">
            <a:avLst/>
          </a:prstGeom>
        </p:spPr>
        <p:txBody>
          <a:bodyPr vert="horz" lIns="91440" tIns="45720" rIns="91440" bIns="45720" rtlCol="0" anchor="t">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lnSpc>
                <a:spcPct val="100000"/>
              </a:lnSpc>
            </a:pPr>
            <a:r>
              <a:rPr lang="ja-JP" altLang="en-US" sz="3600" dirty="0" smtClean="0">
                <a:solidFill>
                  <a:schemeClr val="tx1"/>
                </a:solidFill>
                <a:effectLst/>
              </a:rPr>
              <a:t>●内閣府自殺統計原票データ</a:t>
            </a:r>
            <a:r>
              <a:rPr lang="en-US" altLang="ja-JP" sz="3600" dirty="0" smtClean="0">
                <a:solidFill>
                  <a:schemeClr val="tx1"/>
                </a:solidFill>
                <a:effectLst/>
              </a:rPr>
              <a:t>(2009</a:t>
            </a:r>
            <a:r>
              <a:rPr lang="ja-JP" altLang="en-US" sz="3600" dirty="0" smtClean="0">
                <a:solidFill>
                  <a:schemeClr val="tx1"/>
                </a:solidFill>
                <a:effectLst/>
              </a:rPr>
              <a:t>～</a:t>
            </a:r>
            <a:r>
              <a:rPr lang="en-US" altLang="ja-JP" sz="3600" dirty="0" smtClean="0">
                <a:solidFill>
                  <a:schemeClr val="tx1"/>
                </a:solidFill>
                <a:effectLst/>
              </a:rPr>
              <a:t>2014</a:t>
            </a:r>
            <a:r>
              <a:rPr lang="ja-JP" altLang="en-US" sz="3600" dirty="0" smtClean="0">
                <a:solidFill>
                  <a:schemeClr val="tx1"/>
                </a:solidFill>
                <a:effectLst/>
              </a:rPr>
              <a:t>）の分析により、自殺者の大半に同居者が存在していたことから、同居者への対策がキーポイントになりえることが分かった。</a:t>
            </a:r>
            <a:endParaRPr lang="en-US" altLang="ja-JP" sz="3600" dirty="0" smtClean="0">
              <a:solidFill>
                <a:schemeClr val="tx1"/>
              </a:solidFill>
              <a:effectLst/>
            </a:endParaRPr>
          </a:p>
        </p:txBody>
      </p:sp>
      <p:graphicFrame>
        <p:nvGraphicFramePr>
          <p:cNvPr id="6" name="コンテンツ プレースホルダー 6"/>
          <p:cNvGraphicFramePr>
            <a:graphicFrameLocks/>
          </p:cNvGraphicFramePr>
          <p:nvPr>
            <p:extLst>
              <p:ext uri="{D42A27DB-BD31-4B8C-83A1-F6EECF244321}">
                <p14:modId xmlns:p14="http://schemas.microsoft.com/office/powerpoint/2010/main" val="2635795865"/>
              </p:ext>
            </p:extLst>
          </p:nvPr>
        </p:nvGraphicFramePr>
        <p:xfrm>
          <a:off x="395536" y="4194605"/>
          <a:ext cx="8229600" cy="2099032"/>
        </p:xfrm>
        <a:graphic>
          <a:graphicData uri="http://schemas.openxmlformats.org/drawingml/2006/table">
            <a:tbl>
              <a:tblPr firstRow="1" bandRow="1">
                <a:tableStyleId>{7DF18680-E054-41AD-8BC1-D1AEF772440D}</a:tableStyleId>
              </a:tblPr>
              <a:tblGrid>
                <a:gridCol w="720080"/>
                <a:gridCol w="1625392"/>
                <a:gridCol w="807484"/>
                <a:gridCol w="807484"/>
                <a:gridCol w="1067290"/>
                <a:gridCol w="948934"/>
                <a:gridCol w="1185646"/>
                <a:gridCol w="1067290"/>
              </a:tblGrid>
              <a:tr h="370840">
                <a:tc gridSpan="8">
                  <a:txBody>
                    <a:bodyPr/>
                    <a:lstStyle/>
                    <a:p>
                      <a:pPr algn="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表⑮　内閣府自殺統計原票データの特別集計</a:t>
                      </a:r>
                      <a:r>
                        <a:rPr kumimoji="1" lang="en-US" altLang="ja-JP" b="0" dirty="0" smtClean="0">
                          <a:solidFill>
                            <a:schemeClr val="tx1"/>
                          </a:solidFill>
                          <a:latin typeface="ＭＳ ゴシック" panose="020B0609070205080204" pitchFamily="49" charset="-128"/>
                          <a:ea typeface="ＭＳ ゴシック" panose="020B0609070205080204" pitchFamily="49" charset="-128"/>
                        </a:rPr>
                        <a:t>(2009</a:t>
                      </a:r>
                      <a:r>
                        <a:rPr kumimoji="1" lang="ja-JP" altLang="en-US" b="0" dirty="0" smtClean="0">
                          <a:solidFill>
                            <a:schemeClr val="tx1"/>
                          </a:solidFill>
                          <a:latin typeface="ＭＳ ゴシック" panose="020B0609070205080204" pitchFamily="49" charset="-128"/>
                          <a:ea typeface="ＭＳ ゴシック" panose="020B0609070205080204" pitchFamily="49" charset="-128"/>
                        </a:rPr>
                        <a:t>～</a:t>
                      </a:r>
                      <a:r>
                        <a:rPr kumimoji="1" lang="en-US" altLang="ja-JP" b="0" dirty="0" smtClean="0">
                          <a:solidFill>
                            <a:schemeClr val="tx1"/>
                          </a:solidFill>
                          <a:latin typeface="ＭＳ ゴシック" panose="020B0609070205080204" pitchFamily="49" charset="-128"/>
                          <a:ea typeface="ＭＳ ゴシック" panose="020B0609070205080204" pitchFamily="49" charset="-128"/>
                        </a:rPr>
                        <a:t>2014</a:t>
                      </a:r>
                      <a:r>
                        <a:rPr kumimoji="1" lang="ja-JP" altLang="en-US" b="0" dirty="0" smtClean="0">
                          <a:solidFill>
                            <a:schemeClr val="tx1"/>
                          </a:solidFill>
                          <a:latin typeface="ＭＳ ゴシック" panose="020B0609070205080204" pitchFamily="49" charset="-128"/>
                          <a:ea typeface="ＭＳ ゴシック" panose="020B0609070205080204" pitchFamily="49" charset="-128"/>
                        </a:rPr>
                        <a:t>）　単位：人</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dirty="0"/>
                    </a:p>
                  </a:txBody>
                  <a:tcP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noFill/>
                  </a:tcPr>
                </a:tc>
                <a:tc hMerge="1">
                  <a:txBody>
                    <a:bodyPr/>
                    <a:lstStyle/>
                    <a:p>
                      <a:endParaRPr kumimoji="1" lang="ja-JP" altLang="en-US"/>
                    </a:p>
                  </a:txBody>
                  <a:tcPr/>
                </a:tc>
              </a:tr>
              <a:tr h="370840">
                <a:tc rowSpan="2">
                  <a:txBody>
                    <a:bodyPr/>
                    <a:lstStyle/>
                    <a:p>
                      <a:pPr algn="ctr"/>
                      <a:endParaRPr kumimoji="1" lang="ja-JP" altLang="en-US" sz="140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rowSpan="2">
                  <a:txBody>
                    <a:bodyPr/>
                    <a:lstStyle/>
                    <a:p>
                      <a:pPr algn="ctr"/>
                      <a:r>
                        <a:rPr kumimoji="1" lang="ja-JP" altLang="en-US" sz="1800" b="0" dirty="0" smtClean="0">
                          <a:solidFill>
                            <a:schemeClr val="bg1"/>
                          </a:solidFill>
                          <a:latin typeface="ＭＳ ゴシック" panose="020B0609070205080204" pitchFamily="49" charset="-128"/>
                          <a:ea typeface="ＭＳ ゴシック" panose="020B0609070205080204" pitchFamily="49" charset="-128"/>
                        </a:rPr>
                        <a:t>自殺者数</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gridSpan="2">
                  <a:txBody>
                    <a:bodyPr/>
                    <a:lstStyle/>
                    <a:p>
                      <a:pPr algn="ctr"/>
                      <a:r>
                        <a:rPr kumimoji="1" lang="ja-JP" altLang="en-US" sz="1800" b="0" dirty="0" smtClean="0">
                          <a:solidFill>
                            <a:schemeClr val="bg1"/>
                          </a:solidFill>
                          <a:latin typeface="ＭＳ ゴシック" panose="020B0609070205080204" pitchFamily="49" charset="-128"/>
                          <a:ea typeface="ＭＳ ゴシック" panose="020B0609070205080204" pitchFamily="49" charset="-128"/>
                        </a:rPr>
                        <a:t>同居の有無</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hMerge="1">
                  <a:txBody>
                    <a:bodyPr/>
                    <a:lstStyle/>
                    <a:p>
                      <a:endParaRPr kumimoji="1" lang="ja-JP" altLang="en-US"/>
                    </a:p>
                  </a:txBody>
                  <a:tcPr/>
                </a:tc>
                <a:tc gridSpan="4">
                  <a:txBody>
                    <a:bodyPr/>
                    <a:lstStyle/>
                    <a:p>
                      <a:pPr algn="ctr"/>
                      <a:r>
                        <a:rPr kumimoji="1" lang="ja-JP" altLang="en-US" sz="1800" b="0" dirty="0" smtClean="0">
                          <a:solidFill>
                            <a:schemeClr val="bg1"/>
                          </a:solidFill>
                          <a:latin typeface="ＭＳ ゴシック" panose="020B0609070205080204" pitchFamily="49" charset="-128"/>
                          <a:ea typeface="ＭＳ ゴシック" panose="020B0609070205080204" pitchFamily="49" charset="-128"/>
                        </a:rPr>
                        <a:t>原因・動機（重複あり）</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hMerge="1">
                  <a:txBody>
                    <a:bodyPr/>
                    <a:lstStyle/>
                    <a:p>
                      <a:pPr algn="ct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hMerge="1">
                  <a:txBody>
                    <a:bodyPr/>
                    <a:lstStyle/>
                    <a:p>
                      <a:pPr algn="ctr"/>
                      <a:endParaRPr kumimoji="1" lang="ja-JP" altLang="en-US" sz="180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hMerge="1">
                  <a:txBody>
                    <a:bodyPr/>
                    <a:lstStyle/>
                    <a:p>
                      <a:endParaRPr kumimoji="1" lang="ja-JP" altLang="en-US"/>
                    </a:p>
                  </a:txBody>
                  <a:tcPr/>
                </a:tc>
              </a:tr>
              <a:tr h="370840">
                <a:tc vMerge="1">
                  <a:txBody>
                    <a:bodyPr/>
                    <a:lstStyle/>
                    <a:p>
                      <a:pPr algn="ctr"/>
                      <a:endParaRPr kumimoji="1" lang="ja-JP" altLang="en-US" sz="140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vMerge="1">
                  <a:txBody>
                    <a:bodyPr/>
                    <a:lstStyle/>
                    <a:p>
                      <a:pPr algn="ct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sz="1800" b="0" dirty="0" smtClean="0">
                          <a:solidFill>
                            <a:srgbClr val="FF0000"/>
                          </a:solidFill>
                          <a:latin typeface="ＭＳ ゴシック" panose="020B0609070205080204" pitchFamily="49" charset="-128"/>
                          <a:ea typeface="ＭＳ ゴシック" panose="020B0609070205080204" pitchFamily="49" charset="-128"/>
                        </a:rPr>
                        <a:t>有</a:t>
                      </a:r>
                      <a:endParaRPr kumimoji="1" lang="ja-JP" altLang="en-US" sz="1800" b="0" dirty="0">
                        <a:solidFill>
                          <a:srgbClr val="FF0000"/>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sz="1800" b="0" dirty="0" smtClean="0">
                          <a:solidFill>
                            <a:schemeClr val="bg1"/>
                          </a:solidFill>
                          <a:latin typeface="ＭＳ ゴシック" panose="020B0609070205080204" pitchFamily="49" charset="-128"/>
                          <a:ea typeface="ＭＳ ゴシック" panose="020B0609070205080204" pitchFamily="49" charset="-128"/>
                        </a:rPr>
                        <a:t>無</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sz="1800" b="0" dirty="0" smtClean="0">
                          <a:solidFill>
                            <a:schemeClr val="bg1"/>
                          </a:solidFill>
                          <a:latin typeface="ＭＳ ゴシック" panose="020B0609070205080204" pitchFamily="49" charset="-128"/>
                          <a:ea typeface="ＭＳ ゴシック" panose="020B0609070205080204" pitchFamily="49" charset="-128"/>
                        </a:rPr>
                        <a:t>健康</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sz="1800" b="0" dirty="0" smtClean="0">
                          <a:solidFill>
                            <a:schemeClr val="bg1"/>
                          </a:solidFill>
                          <a:latin typeface="ＭＳ ゴシック" panose="020B0609070205080204" pitchFamily="49" charset="-128"/>
                          <a:ea typeface="ＭＳ ゴシック" panose="020B0609070205080204" pitchFamily="49" charset="-128"/>
                        </a:rPr>
                        <a:t>家庭</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sz="1400" dirty="0" smtClean="0">
                          <a:solidFill>
                            <a:schemeClr val="bg1"/>
                          </a:solidFill>
                          <a:latin typeface="ＭＳ ゴシック" panose="020B0609070205080204" pitchFamily="49" charset="-128"/>
                          <a:ea typeface="ＭＳ ゴシック" panose="020B0609070205080204" pitchFamily="49" charset="-128"/>
                        </a:rPr>
                        <a:t>経済・生活</a:t>
                      </a:r>
                      <a:endParaRPr kumimoji="1" lang="ja-JP" altLang="en-US" sz="140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sz="1800" dirty="0" smtClean="0">
                          <a:solidFill>
                            <a:schemeClr val="bg1"/>
                          </a:solidFill>
                          <a:latin typeface="ＭＳ ゴシック" panose="020B0609070205080204" pitchFamily="49" charset="-128"/>
                          <a:ea typeface="ＭＳ ゴシック" panose="020B0609070205080204" pitchFamily="49" charset="-128"/>
                        </a:rPr>
                        <a:t>その他</a:t>
                      </a:r>
                      <a:endParaRPr kumimoji="1" lang="ja-JP" altLang="en-US" sz="180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r>
              <a:tr h="615672">
                <a:tc>
                  <a:txBody>
                    <a:bodyPr/>
                    <a:lstStyle/>
                    <a:p>
                      <a:pPr algn="ctr"/>
                      <a:r>
                        <a:rPr kumimoji="1" lang="ja-JP" altLang="en-US" sz="1800" dirty="0" smtClean="0">
                          <a:solidFill>
                            <a:schemeClr val="bg1"/>
                          </a:solidFill>
                          <a:latin typeface="ＭＳ ゴシック" panose="020B0609070205080204" pitchFamily="49" charset="-128"/>
                          <a:ea typeface="ＭＳ ゴシック" panose="020B0609070205080204" pitchFamily="49" charset="-128"/>
                        </a:rPr>
                        <a:t>人数</a:t>
                      </a:r>
                      <a:endParaRPr kumimoji="1" lang="ja-JP" altLang="en-US" sz="180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ja-JP" altLang="en-US" b="1" dirty="0" smtClean="0">
                          <a:latin typeface="ＭＳ ゴシック" panose="020B0609070205080204" pitchFamily="49" charset="-128"/>
                          <a:ea typeface="ＭＳ ゴシック" panose="020B0609070205080204" pitchFamily="49" charset="-128"/>
                        </a:rPr>
                        <a:t>男</a:t>
                      </a:r>
                      <a:r>
                        <a:rPr kumimoji="1" lang="en-US" altLang="ja-JP" b="1" dirty="0" smtClean="0">
                          <a:latin typeface="ＭＳ ゴシック" panose="020B0609070205080204" pitchFamily="49" charset="-128"/>
                          <a:ea typeface="ＭＳ ゴシック" panose="020B0609070205080204" pitchFamily="49" charset="-128"/>
                        </a:rPr>
                        <a:t>23</a:t>
                      </a:r>
                      <a:r>
                        <a:rPr kumimoji="1" lang="ja-JP" altLang="en-US" b="1" dirty="0" smtClean="0">
                          <a:latin typeface="ＭＳ ゴシック" panose="020B0609070205080204" pitchFamily="49" charset="-128"/>
                          <a:ea typeface="ＭＳ ゴシック" panose="020B0609070205080204" pitchFamily="49" charset="-128"/>
                        </a:rPr>
                        <a:t>　女</a:t>
                      </a:r>
                      <a:r>
                        <a:rPr kumimoji="1" lang="en-US" altLang="ja-JP" b="1" dirty="0" smtClean="0">
                          <a:latin typeface="ＭＳ ゴシック" panose="020B0609070205080204" pitchFamily="49" charset="-128"/>
                          <a:ea typeface="ＭＳ ゴシック" panose="020B0609070205080204" pitchFamily="49" charset="-128"/>
                        </a:rPr>
                        <a:t>10</a:t>
                      </a:r>
                      <a:endParaRPr kumimoji="1" lang="ja-JP" altLang="en-US" b="1"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b="1" dirty="0" smtClean="0">
                          <a:solidFill>
                            <a:srgbClr val="FF0000"/>
                          </a:solidFill>
                          <a:latin typeface="ＭＳ ゴシック" panose="020B0609070205080204" pitchFamily="49" charset="-128"/>
                          <a:ea typeface="ＭＳ ゴシック" panose="020B0609070205080204" pitchFamily="49" charset="-128"/>
                        </a:rPr>
                        <a:t>27</a:t>
                      </a:r>
                      <a:endParaRPr kumimoji="1" lang="ja-JP" altLang="en-US" b="1" dirty="0">
                        <a:solidFill>
                          <a:srgbClr val="FF0000"/>
                        </a:solidFill>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b="1" dirty="0" smtClean="0">
                          <a:latin typeface="ＭＳ ゴシック" panose="020B0609070205080204" pitchFamily="49" charset="-128"/>
                          <a:ea typeface="ＭＳ ゴシック" panose="020B0609070205080204" pitchFamily="49" charset="-128"/>
                        </a:rPr>
                        <a:t>6</a:t>
                      </a:r>
                      <a:endParaRPr kumimoji="1" lang="ja-JP" altLang="en-US" b="1"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b="1" dirty="0" smtClean="0">
                          <a:latin typeface="ＭＳ ゴシック" panose="020B0609070205080204" pitchFamily="49" charset="-128"/>
                          <a:ea typeface="ＭＳ ゴシック" panose="020B0609070205080204" pitchFamily="49" charset="-128"/>
                        </a:rPr>
                        <a:t>17</a:t>
                      </a:r>
                      <a:endParaRPr kumimoji="1" lang="ja-JP" altLang="en-US" b="1"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b="1" dirty="0" smtClean="0">
                          <a:latin typeface="ＭＳ ゴシック" panose="020B0609070205080204" pitchFamily="49" charset="-128"/>
                          <a:ea typeface="ＭＳ ゴシック" panose="020B0609070205080204" pitchFamily="49" charset="-128"/>
                        </a:rPr>
                        <a:t>8</a:t>
                      </a:r>
                      <a:endParaRPr kumimoji="1" lang="ja-JP" altLang="en-US" b="1"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b="1" dirty="0" smtClean="0">
                          <a:latin typeface="ＭＳ ゴシック" panose="020B0609070205080204" pitchFamily="49" charset="-128"/>
                          <a:ea typeface="ＭＳ ゴシック" panose="020B0609070205080204" pitchFamily="49" charset="-128"/>
                        </a:rPr>
                        <a:t>5</a:t>
                      </a:r>
                      <a:endParaRPr kumimoji="1" lang="ja-JP" altLang="en-US" b="1"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b="1" dirty="0" smtClean="0">
                          <a:latin typeface="ＭＳ ゴシック" panose="020B0609070205080204" pitchFamily="49" charset="-128"/>
                          <a:ea typeface="ＭＳ ゴシック" panose="020B0609070205080204" pitchFamily="49" charset="-128"/>
                        </a:rPr>
                        <a:t>7</a:t>
                      </a:r>
                      <a:endParaRPr kumimoji="1" lang="ja-JP" altLang="en-US" b="1" dirty="0">
                        <a:latin typeface="ＭＳ ゴシック" panose="020B0609070205080204" pitchFamily="49" charset="-128"/>
                        <a:ea typeface="ＭＳ ゴシック" panose="020B0609070205080204" pitchFamily="49" charset="-128"/>
                      </a:endParaRPr>
                    </a:p>
                  </a:txBody>
                  <a:tcPr anchor="ctr"/>
                </a:tc>
              </a:tr>
              <a:tr h="370840">
                <a:tc gridSpan="8">
                  <a:txBody>
                    <a:bodyPr/>
                    <a:lstStyle/>
                    <a:p>
                      <a:r>
                        <a:rPr kumimoji="1" lang="ja-JP" altLang="en-US" sz="1400" dirty="0" smtClean="0">
                          <a:latin typeface="ＭＳ ゴシック" panose="020B0609070205080204" pitchFamily="49" charset="-128"/>
                          <a:ea typeface="ＭＳ ゴシック" panose="020B0609070205080204" pitchFamily="49" charset="-128"/>
                        </a:rPr>
                        <a:t>出典：内閣府自殺対策推進室</a:t>
                      </a:r>
                      <a:endParaRPr kumimoji="1" lang="ja-JP" altLang="en-US" sz="1400" dirty="0">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r>
            </a:tbl>
          </a:graphicData>
        </a:graphic>
      </p:graphicFrame>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24</a:t>
            </a:fld>
            <a:endParaRPr kumimoji="1" lang="ja-JP" altLang="en-US" sz="1600" dirty="0"/>
          </a:p>
        </p:txBody>
      </p:sp>
    </p:spTree>
    <p:extLst>
      <p:ext uri="{BB962C8B-B14F-4D97-AF65-F5344CB8AC3E}">
        <p14:creationId xmlns:p14="http://schemas.microsoft.com/office/powerpoint/2010/main" val="3806498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67544" y="116632"/>
            <a:ext cx="8229600" cy="764704"/>
          </a:xfrm>
        </p:spPr>
        <p:txBody>
          <a:bodyPr/>
          <a:lstStyle/>
          <a:p>
            <a:r>
              <a:rPr lang="ja-JP" altLang="en-US" dirty="0">
                <a:solidFill>
                  <a:schemeClr val="tx1"/>
                </a:solidFill>
                <a:effectLst/>
              </a:rPr>
              <a:t>現在</a:t>
            </a:r>
            <a:r>
              <a:rPr lang="ja-JP" altLang="en-US" dirty="0" smtClean="0">
                <a:solidFill>
                  <a:schemeClr val="tx1"/>
                </a:solidFill>
                <a:effectLst/>
              </a:rPr>
              <a:t>の</a:t>
            </a:r>
            <a:r>
              <a:rPr lang="ja-JP" altLang="en-US" dirty="0">
                <a:solidFill>
                  <a:schemeClr val="tx1"/>
                </a:solidFill>
                <a:effectLst/>
              </a:rPr>
              <a:t>課題</a:t>
            </a:r>
            <a:endParaRPr kumimoji="1" lang="ja-JP" altLang="en-US" dirty="0">
              <a:solidFill>
                <a:schemeClr val="tx1"/>
              </a:solidFill>
              <a:effectLst/>
            </a:endParaRPr>
          </a:p>
        </p:txBody>
      </p:sp>
      <p:sp>
        <p:nvSpPr>
          <p:cNvPr id="5" name="タイトル 1"/>
          <p:cNvSpPr txBox="1">
            <a:spLocks/>
          </p:cNvSpPr>
          <p:nvPr/>
        </p:nvSpPr>
        <p:spPr>
          <a:xfrm>
            <a:off x="501777" y="980728"/>
            <a:ext cx="8229600" cy="5456925"/>
          </a:xfrm>
          <a:prstGeom prst="rect">
            <a:avLst/>
          </a:prstGeom>
        </p:spPr>
        <p:txBody>
          <a:bodyPr vert="horz" lIns="91440" tIns="45720" rIns="91440" bIns="45720" rtlCol="0" anchor="t">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lnSpc>
                <a:spcPct val="100000"/>
              </a:lnSpc>
            </a:pPr>
            <a:r>
              <a:rPr lang="ja-JP" altLang="en-US" sz="3600" dirty="0" smtClean="0">
                <a:solidFill>
                  <a:schemeClr val="tx1"/>
                </a:solidFill>
                <a:effectLst/>
              </a:rPr>
              <a:t>●</a:t>
            </a:r>
            <a:r>
              <a:rPr lang="ja-JP" altLang="en-US" sz="3600" dirty="0">
                <a:solidFill>
                  <a:schemeClr val="tx1"/>
                </a:solidFill>
                <a:effectLst/>
              </a:rPr>
              <a:t>　</a:t>
            </a:r>
            <a:r>
              <a:rPr lang="ja-JP" altLang="en-US" sz="3600" dirty="0" smtClean="0">
                <a:solidFill>
                  <a:schemeClr val="tx1"/>
                </a:solidFill>
                <a:effectLst/>
              </a:rPr>
              <a:t>ゲートキーパー養成講座の受講先も、相談先案内カードの設置先も、一般企業相手への取組みが進んでいない</a:t>
            </a:r>
            <a:r>
              <a:rPr lang="ja-JP" altLang="en-US" sz="3600" dirty="0">
                <a:solidFill>
                  <a:schemeClr val="tx1"/>
                </a:solidFill>
                <a:effectLst/>
              </a:rPr>
              <a:t>ため</a:t>
            </a:r>
            <a:r>
              <a:rPr lang="ja-JP" altLang="en-US" sz="3600" dirty="0" smtClean="0">
                <a:solidFill>
                  <a:schemeClr val="tx1"/>
                </a:solidFill>
                <a:effectLst/>
              </a:rPr>
              <a:t>、そこに手を入れる必要がある。</a:t>
            </a:r>
            <a:endParaRPr lang="en-US" altLang="ja-JP" sz="3600" dirty="0" smtClean="0">
              <a:solidFill>
                <a:schemeClr val="tx1"/>
              </a:solidFill>
              <a:effectLst/>
            </a:endParaRPr>
          </a:p>
          <a:p>
            <a:pPr algn="l">
              <a:lnSpc>
                <a:spcPct val="100000"/>
              </a:lnSpc>
            </a:pPr>
            <a:endParaRPr lang="en-US" altLang="ja-JP" sz="3600" dirty="0" smtClean="0">
              <a:solidFill>
                <a:schemeClr val="tx1"/>
              </a:solidFill>
              <a:effectLst/>
            </a:endParaRPr>
          </a:p>
          <a:p>
            <a:pPr algn="l">
              <a:lnSpc>
                <a:spcPct val="100000"/>
              </a:lnSpc>
            </a:pPr>
            <a:r>
              <a:rPr lang="ja-JP" altLang="en-US" sz="3600" dirty="0" smtClean="0">
                <a:solidFill>
                  <a:schemeClr val="tx1"/>
                </a:solidFill>
                <a:effectLst/>
              </a:rPr>
              <a:t>●　当町の自殺者数は国、県と同じ傾向にあり、各種プログラムの効果が自殺者数の減少にどう影響しているかが見えにくい。</a:t>
            </a:r>
            <a:endParaRPr lang="en-US" altLang="ja-JP" sz="3600" dirty="0" smtClean="0">
              <a:solidFill>
                <a:schemeClr val="tx1"/>
              </a:solidFill>
              <a:effectLst/>
            </a:endParaRPr>
          </a:p>
        </p:txBody>
      </p:sp>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25</a:t>
            </a:fld>
            <a:endParaRPr kumimoji="1" lang="ja-JP" altLang="en-US" sz="1600" dirty="0"/>
          </a:p>
        </p:txBody>
      </p:sp>
    </p:spTree>
    <p:extLst>
      <p:ext uri="{BB962C8B-B14F-4D97-AF65-F5344CB8AC3E}">
        <p14:creationId xmlns:p14="http://schemas.microsoft.com/office/powerpoint/2010/main" val="1164760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1052736"/>
          </a:xfrm>
        </p:spPr>
        <p:txBody>
          <a:bodyPr/>
          <a:lstStyle/>
          <a:p>
            <a:r>
              <a:rPr lang="ja-JP" altLang="en-US" dirty="0">
                <a:solidFill>
                  <a:schemeClr val="tx1"/>
                </a:solidFill>
                <a:effectLst/>
              </a:rPr>
              <a:t>今後</a:t>
            </a:r>
            <a:r>
              <a:rPr lang="ja-JP" altLang="en-US" dirty="0" smtClean="0">
                <a:solidFill>
                  <a:schemeClr val="tx1"/>
                </a:solidFill>
                <a:effectLst/>
              </a:rPr>
              <a:t>の</a:t>
            </a:r>
            <a:r>
              <a:rPr lang="ja-JP" altLang="en-US" dirty="0">
                <a:solidFill>
                  <a:schemeClr val="tx1"/>
                </a:solidFill>
                <a:effectLst/>
              </a:rPr>
              <a:t>計画</a:t>
            </a:r>
            <a:endParaRPr kumimoji="1" lang="ja-JP" altLang="en-US" dirty="0">
              <a:solidFill>
                <a:schemeClr val="tx1"/>
              </a:solidFill>
              <a:effectLst/>
            </a:endParaRPr>
          </a:p>
        </p:txBody>
      </p:sp>
      <p:sp>
        <p:nvSpPr>
          <p:cNvPr id="7" name="右矢印 6"/>
          <p:cNvSpPr/>
          <p:nvPr/>
        </p:nvSpPr>
        <p:spPr>
          <a:xfrm>
            <a:off x="899592" y="1801332"/>
            <a:ext cx="7704856" cy="504056"/>
          </a:xfrm>
          <a:prstGeom prst="rightArrow">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87677" y="1586000"/>
            <a:ext cx="7776864" cy="369332"/>
          </a:xfrm>
          <a:prstGeom prst="rect">
            <a:avLst/>
          </a:prstGeom>
          <a:noFill/>
        </p:spPr>
        <p:txBody>
          <a:bodyPr wrap="square" rtlCol="0">
            <a:spAutoFit/>
          </a:bodyPr>
          <a:lstStyle/>
          <a:p>
            <a:r>
              <a:rPr kumimoji="1" lang="en-US" altLang="ja-JP" dirty="0" smtClean="0">
                <a:latin typeface="ＭＳ ゴシック" panose="020B0609070205080204" pitchFamily="49" charset="-128"/>
                <a:ea typeface="ＭＳ ゴシック" panose="020B0609070205080204" pitchFamily="49" charset="-128"/>
              </a:rPr>
              <a:t>2017</a:t>
            </a:r>
            <a:r>
              <a:rPr kumimoji="1" lang="ja-JP" altLang="en-US" dirty="0" smtClean="0">
                <a:latin typeface="ＭＳ ゴシック" panose="020B0609070205080204" pitchFamily="49" charset="-128"/>
                <a:ea typeface="ＭＳ ゴシック" panose="020B0609070205080204" pitchFamily="49" charset="-128"/>
              </a:rPr>
              <a:t>　　　　</a:t>
            </a:r>
            <a:r>
              <a:rPr kumimoji="1" lang="en-US" altLang="ja-JP" dirty="0" smtClean="0">
                <a:latin typeface="ＭＳ ゴシック" panose="020B0609070205080204" pitchFamily="49" charset="-128"/>
                <a:ea typeface="ＭＳ ゴシック" panose="020B0609070205080204" pitchFamily="49" charset="-128"/>
              </a:rPr>
              <a:t>2018</a:t>
            </a:r>
            <a:r>
              <a:rPr kumimoji="1" lang="ja-JP" altLang="en-US" dirty="0" smtClean="0">
                <a:latin typeface="ＭＳ ゴシック" panose="020B0609070205080204" pitchFamily="49" charset="-128"/>
                <a:ea typeface="ＭＳ ゴシック" panose="020B0609070205080204" pitchFamily="49" charset="-128"/>
              </a:rPr>
              <a:t>　　　　</a:t>
            </a:r>
            <a:r>
              <a:rPr kumimoji="1" lang="en-US" altLang="ja-JP" dirty="0" smtClean="0">
                <a:latin typeface="ＭＳ ゴシック" panose="020B0609070205080204" pitchFamily="49" charset="-128"/>
                <a:ea typeface="ＭＳ ゴシック" panose="020B0609070205080204" pitchFamily="49" charset="-128"/>
              </a:rPr>
              <a:t>2019</a:t>
            </a:r>
            <a:r>
              <a:rPr kumimoji="1" lang="ja-JP" altLang="en-US" dirty="0" smtClean="0">
                <a:latin typeface="ＭＳ ゴシック" panose="020B0609070205080204" pitchFamily="49" charset="-128"/>
                <a:ea typeface="ＭＳ ゴシック" panose="020B0609070205080204" pitchFamily="49" charset="-128"/>
              </a:rPr>
              <a:t>　　　　</a:t>
            </a:r>
            <a:r>
              <a:rPr kumimoji="1" lang="en-US" altLang="ja-JP" dirty="0" smtClean="0">
                <a:latin typeface="ＭＳ ゴシック" panose="020B0609070205080204" pitchFamily="49" charset="-128"/>
                <a:ea typeface="ＭＳ ゴシック" panose="020B0609070205080204" pitchFamily="49" charset="-128"/>
              </a:rPr>
              <a:t>2020</a:t>
            </a:r>
            <a:r>
              <a:rPr kumimoji="1" lang="ja-JP" altLang="en-US" dirty="0" smtClean="0">
                <a:latin typeface="ＭＳ ゴシック" panose="020B0609070205080204" pitchFamily="49" charset="-128"/>
                <a:ea typeface="ＭＳ ゴシック" panose="020B0609070205080204" pitchFamily="49" charset="-128"/>
              </a:rPr>
              <a:t>　　　　</a:t>
            </a:r>
            <a:r>
              <a:rPr kumimoji="1" lang="en-US" altLang="ja-JP" dirty="0" smtClean="0">
                <a:latin typeface="ＭＳ ゴシック" panose="020B0609070205080204" pitchFamily="49" charset="-128"/>
                <a:ea typeface="ＭＳ ゴシック" panose="020B0609070205080204" pitchFamily="49" charset="-128"/>
              </a:rPr>
              <a:t>2021</a:t>
            </a:r>
            <a:r>
              <a:rPr kumimoji="1" lang="ja-JP" altLang="en-US" dirty="0" smtClean="0">
                <a:latin typeface="ＭＳ ゴシック" panose="020B0609070205080204" pitchFamily="49" charset="-128"/>
                <a:ea typeface="ＭＳ ゴシック" panose="020B0609070205080204" pitchFamily="49" charset="-128"/>
              </a:rPr>
              <a:t>　　　　</a:t>
            </a:r>
            <a:r>
              <a:rPr kumimoji="1" lang="en-US" altLang="ja-JP" smtClean="0">
                <a:latin typeface="ＭＳ ゴシック" panose="020B0609070205080204" pitchFamily="49" charset="-128"/>
                <a:ea typeface="ＭＳ ゴシック" panose="020B0609070205080204" pitchFamily="49" charset="-128"/>
              </a:rPr>
              <a:t>2022</a:t>
            </a:r>
            <a:endParaRPr kumimoji="1" lang="ja-JP" altLang="en-US" dirty="0">
              <a:latin typeface="ＭＳ ゴシック" panose="020B0609070205080204" pitchFamily="49" charset="-128"/>
              <a:ea typeface="ＭＳ ゴシック" panose="020B0609070205080204" pitchFamily="49" charset="-128"/>
            </a:endParaRPr>
          </a:p>
        </p:txBody>
      </p:sp>
      <p:sp>
        <p:nvSpPr>
          <p:cNvPr id="9" name="四角形吹き出し 8"/>
          <p:cNvSpPr/>
          <p:nvPr/>
        </p:nvSpPr>
        <p:spPr>
          <a:xfrm>
            <a:off x="395536" y="975737"/>
            <a:ext cx="1296144" cy="504056"/>
          </a:xfrm>
          <a:prstGeom prst="wedgeRectCallout">
            <a:avLst>
              <a:gd name="adj1" fmla="val -8209"/>
              <a:gd name="adj2" fmla="val 89234"/>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bg1"/>
                </a:solidFill>
                <a:latin typeface="ＭＳ ゴシック" panose="020B0609070205080204" pitchFamily="49" charset="-128"/>
                <a:ea typeface="ＭＳ ゴシック" panose="020B0609070205080204" pitchFamily="49" charset="-128"/>
              </a:rPr>
              <a:t>ＳＣ再認証</a:t>
            </a:r>
            <a:endParaRPr kumimoji="1" lang="ja-JP" altLang="en-US" sz="1600" dirty="0">
              <a:solidFill>
                <a:schemeClr val="bg1"/>
              </a:solidFill>
              <a:latin typeface="ＭＳ ゴシック" panose="020B0609070205080204" pitchFamily="49" charset="-128"/>
              <a:ea typeface="ＭＳ ゴシック" panose="020B0609070205080204" pitchFamily="49" charset="-128"/>
            </a:endParaRPr>
          </a:p>
        </p:txBody>
      </p:sp>
      <p:sp>
        <p:nvSpPr>
          <p:cNvPr id="10" name="四角形吹き出し 9"/>
          <p:cNvSpPr/>
          <p:nvPr/>
        </p:nvSpPr>
        <p:spPr>
          <a:xfrm>
            <a:off x="7092280" y="994987"/>
            <a:ext cx="1512168" cy="504056"/>
          </a:xfrm>
          <a:prstGeom prst="wedgeRectCallout">
            <a:avLst>
              <a:gd name="adj1" fmla="val -6299"/>
              <a:gd name="adj2" fmla="val 81595"/>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bg1"/>
                </a:solidFill>
                <a:latin typeface="ＭＳ ゴシック" panose="020B0609070205080204" pitchFamily="49" charset="-128"/>
                <a:ea typeface="ＭＳ ゴシック" panose="020B0609070205080204" pitchFamily="49" charset="-128"/>
              </a:rPr>
              <a:t>ＳＣ再々認証</a:t>
            </a:r>
            <a:endParaRPr kumimoji="1" lang="ja-JP" altLang="en-US" sz="1600" dirty="0">
              <a:solidFill>
                <a:schemeClr val="bg1"/>
              </a:solidFill>
              <a:latin typeface="ＭＳ ゴシック" panose="020B0609070205080204" pitchFamily="49" charset="-128"/>
              <a:ea typeface="ＭＳ ゴシック" panose="020B0609070205080204" pitchFamily="49" charset="-128"/>
            </a:endParaRPr>
          </a:p>
        </p:txBody>
      </p:sp>
      <p:sp>
        <p:nvSpPr>
          <p:cNvPr id="11" name="ストライプ矢印 10"/>
          <p:cNvSpPr/>
          <p:nvPr/>
        </p:nvSpPr>
        <p:spPr>
          <a:xfrm>
            <a:off x="755576" y="2261537"/>
            <a:ext cx="7608965" cy="1080120"/>
          </a:xfrm>
          <a:prstGeom prst="stripedRightArrow">
            <a:avLst>
              <a:gd name="adj1" fmla="val 82081"/>
              <a:gd name="adj2" fmla="val 50891"/>
            </a:avLst>
          </a:prstGeom>
          <a:solidFill>
            <a:srgbClr val="78A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latin typeface="ＭＳ ゴシック" panose="020B0609070205080204" pitchFamily="49" charset="-128"/>
                <a:ea typeface="ＭＳ ゴシック" panose="020B0609070205080204" pitchFamily="49" charset="-128"/>
              </a:rPr>
              <a:t>プログラム①　継続　　</a:t>
            </a:r>
            <a:r>
              <a:rPr lang="ja-JP" altLang="en-US" sz="2000" dirty="0" smtClean="0">
                <a:latin typeface="ＭＳ ゴシック" panose="020B0609070205080204" pitchFamily="49" charset="-128"/>
                <a:ea typeface="ＭＳ ゴシック" panose="020B0609070205080204" pitchFamily="49" charset="-128"/>
              </a:rPr>
              <a:t>企業の勤務者に受講を推進</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12" name="ストライプ矢印 11"/>
          <p:cNvSpPr/>
          <p:nvPr/>
        </p:nvSpPr>
        <p:spPr>
          <a:xfrm>
            <a:off x="757392" y="3376843"/>
            <a:ext cx="7608965" cy="1080120"/>
          </a:xfrm>
          <a:prstGeom prst="stripedRightArrow">
            <a:avLst>
              <a:gd name="adj1" fmla="val 82081"/>
              <a:gd name="adj2" fmla="val 50891"/>
            </a:avLst>
          </a:prstGeom>
          <a:solidFill>
            <a:srgbClr val="8CC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latin typeface="ＭＳ ゴシック" panose="020B0609070205080204" pitchFamily="49" charset="-128"/>
                <a:ea typeface="ＭＳ ゴシック" panose="020B0609070205080204" pitchFamily="49" charset="-128"/>
              </a:rPr>
              <a:t>プログラム②　継続　　</a:t>
            </a:r>
            <a:r>
              <a:rPr lang="ja-JP" altLang="en-US" sz="2000" dirty="0" smtClean="0">
                <a:latin typeface="ＭＳ ゴシック" panose="020B0609070205080204" pitchFamily="49" charset="-128"/>
                <a:ea typeface="ＭＳ ゴシック" panose="020B0609070205080204" pitchFamily="49" charset="-128"/>
              </a:rPr>
              <a:t>ネットワークを使った事例の収集</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13" name="ストライプ矢印 12"/>
          <p:cNvSpPr/>
          <p:nvPr/>
        </p:nvSpPr>
        <p:spPr>
          <a:xfrm>
            <a:off x="761746" y="4486304"/>
            <a:ext cx="7608965" cy="1080120"/>
          </a:xfrm>
          <a:prstGeom prst="stripedRightArrow">
            <a:avLst>
              <a:gd name="adj1" fmla="val 82081"/>
              <a:gd name="adj2" fmla="val 50891"/>
            </a:avLst>
          </a:prstGeom>
          <a:solidFill>
            <a:srgbClr val="9DD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latin typeface="ＭＳ ゴシック" panose="020B0609070205080204" pitchFamily="49" charset="-128"/>
                <a:ea typeface="ＭＳ ゴシック" panose="020B0609070205080204" pitchFamily="49" charset="-128"/>
              </a:rPr>
              <a:t>プログラム③　</a:t>
            </a:r>
            <a:r>
              <a:rPr lang="ja-JP" altLang="en-US" sz="2000" dirty="0">
                <a:latin typeface="ＭＳ ゴシック" panose="020B0609070205080204" pitchFamily="49" charset="-128"/>
                <a:ea typeface="ＭＳ ゴシック" panose="020B0609070205080204" pitchFamily="49" charset="-128"/>
              </a:rPr>
              <a:t>継続</a:t>
            </a:r>
            <a:r>
              <a:rPr kumimoji="1" lang="ja-JP" altLang="en-US" sz="2000" dirty="0" smtClean="0">
                <a:latin typeface="ＭＳ ゴシック" panose="020B0609070205080204" pitchFamily="49" charset="-128"/>
                <a:ea typeface="ＭＳ ゴシック" panose="020B0609070205080204" pitchFamily="49" charset="-128"/>
              </a:rPr>
              <a:t>　　</a:t>
            </a:r>
            <a:r>
              <a:rPr lang="en-US" altLang="ja-JP" sz="2000" dirty="0" smtClean="0">
                <a:latin typeface="ＭＳ ゴシック" panose="020B0609070205080204" pitchFamily="49" charset="-128"/>
                <a:ea typeface="ＭＳ ゴシック" panose="020B0609070205080204" pitchFamily="49" charset="-128"/>
              </a:rPr>
              <a:t>24</a:t>
            </a:r>
            <a:r>
              <a:rPr lang="ja-JP" altLang="en-US" sz="2000" dirty="0" smtClean="0">
                <a:latin typeface="ＭＳ ゴシック" panose="020B0609070205080204" pitchFamily="49" charset="-128"/>
                <a:ea typeface="ＭＳ ゴシック" panose="020B0609070205080204" pitchFamily="49" charset="-128"/>
              </a:rPr>
              <a:t>時間電話相談に代わる相談窓口　</a:t>
            </a:r>
            <a:endParaRPr lang="en-US" altLang="ja-JP" sz="2000" dirty="0" smtClean="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　　　　　　　　　　の検討</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a:xfrm>
            <a:off x="672143" y="6356350"/>
            <a:ext cx="561975" cy="365125"/>
          </a:xfrm>
        </p:spPr>
        <p:txBody>
          <a:bodyPr/>
          <a:lstStyle/>
          <a:p>
            <a:fld id="{D2D8002D-B5B0-4BAC-B1F6-782DDCCE6D9C}" type="slidenum">
              <a:rPr kumimoji="1" lang="ja-JP" altLang="en-US" sz="1600" smtClean="0"/>
              <a:t>26</a:t>
            </a:fld>
            <a:endParaRPr kumimoji="1" lang="ja-JP" altLang="en-US" sz="1600" dirty="0"/>
          </a:p>
        </p:txBody>
      </p:sp>
    </p:spTree>
    <p:extLst>
      <p:ext uri="{BB962C8B-B14F-4D97-AF65-F5344CB8AC3E}">
        <p14:creationId xmlns:p14="http://schemas.microsoft.com/office/powerpoint/2010/main" val="852409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19592"/>
            <a:ext cx="1331640" cy="1119861"/>
          </a:xfrm>
          <a:prstGeom prst="rect">
            <a:avLst/>
          </a:prstGeom>
        </p:spPr>
      </p:pic>
      <p:sp>
        <p:nvSpPr>
          <p:cNvPr id="7" name="タイトル 3"/>
          <p:cNvSpPr txBox="1">
            <a:spLocks/>
          </p:cNvSpPr>
          <p:nvPr/>
        </p:nvSpPr>
        <p:spPr>
          <a:xfrm>
            <a:off x="179512" y="188640"/>
            <a:ext cx="878497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t>委員会</a:t>
            </a:r>
            <a:r>
              <a:rPr lang="ja-JP" altLang="en-US" dirty="0"/>
              <a:t>設置</a:t>
            </a:r>
            <a:r>
              <a:rPr lang="ja-JP" altLang="en-US" dirty="0" smtClean="0"/>
              <a:t>の</a:t>
            </a:r>
            <a:r>
              <a:rPr lang="ja-JP" altLang="en-US" dirty="0"/>
              <a:t>目的</a:t>
            </a:r>
            <a:endParaRPr lang="ja-JP" altLang="en-US" dirty="0" smtClean="0"/>
          </a:p>
        </p:txBody>
      </p:sp>
      <p:sp>
        <p:nvSpPr>
          <p:cNvPr id="11" name="フローチャート : 結合子 10"/>
          <p:cNvSpPr/>
          <p:nvPr/>
        </p:nvSpPr>
        <p:spPr>
          <a:xfrm>
            <a:off x="539552" y="1036615"/>
            <a:ext cx="2952328" cy="2952328"/>
          </a:xfrm>
          <a:prstGeom prst="flowChartConnector">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latin typeface="ＭＳ Ｐゴシック" panose="020B0600070205080204" pitchFamily="50" charset="-128"/>
                <a:ea typeface="ＭＳ Ｐゴシック" panose="020B0600070205080204" pitchFamily="50" charset="-128"/>
              </a:rPr>
              <a:t>心</a:t>
            </a:r>
            <a:r>
              <a:rPr lang="ja-JP" altLang="en-US" sz="2400" dirty="0" smtClean="0">
                <a:solidFill>
                  <a:schemeClr val="bg1"/>
                </a:solidFill>
                <a:latin typeface="ＭＳ Ｐゴシック" panose="020B0600070205080204" pitchFamily="50" charset="-128"/>
                <a:ea typeface="ＭＳ Ｐゴシック" panose="020B0600070205080204" pitchFamily="50" charset="-128"/>
              </a:rPr>
              <a:t>の病</a:t>
            </a:r>
            <a:r>
              <a:rPr lang="ja-JP" altLang="en-US" sz="2400" dirty="0">
                <a:solidFill>
                  <a:schemeClr val="bg1"/>
                </a:solidFill>
                <a:latin typeface="ＭＳ Ｐゴシック" panose="020B0600070205080204" pitchFamily="50" charset="-128"/>
                <a:ea typeface="ＭＳ Ｐゴシック" panose="020B0600070205080204" pitchFamily="50" charset="-128"/>
              </a:rPr>
              <a:t>へ</a:t>
            </a:r>
            <a:r>
              <a:rPr lang="ja-JP" altLang="en-US" sz="2400" dirty="0" smtClean="0">
                <a:solidFill>
                  <a:schemeClr val="bg1"/>
                </a:solidFill>
                <a:latin typeface="ＭＳ Ｐゴシック" panose="020B0600070205080204" pitchFamily="50" charset="-128"/>
                <a:ea typeface="ＭＳ Ｐゴシック" panose="020B0600070205080204" pitchFamily="50" charset="-128"/>
              </a:rPr>
              <a:t>の</a:t>
            </a:r>
            <a:endParaRPr lang="en-US" altLang="ja-JP" sz="2400" dirty="0" smtClean="0">
              <a:solidFill>
                <a:schemeClr val="bg1"/>
              </a:solidFill>
              <a:latin typeface="ＭＳ Ｐゴシック" panose="020B0600070205080204" pitchFamily="50" charset="-128"/>
              <a:ea typeface="ＭＳ Ｐゴシック" panose="020B0600070205080204" pitchFamily="50" charset="-128"/>
            </a:endParaRPr>
          </a:p>
          <a:p>
            <a:pPr algn="ctr"/>
            <a:r>
              <a:rPr lang="ja-JP" altLang="en-US" sz="2400" dirty="0" smtClean="0">
                <a:solidFill>
                  <a:schemeClr val="bg1"/>
                </a:solidFill>
                <a:latin typeface="ＭＳ Ｐゴシック" panose="020B0600070205080204" pitchFamily="50" charset="-128"/>
                <a:ea typeface="ＭＳ Ｐゴシック" panose="020B0600070205080204" pitchFamily="50" charset="-128"/>
              </a:rPr>
              <a:t>認識不足</a:t>
            </a:r>
            <a:endParaRPr kumimoji="1" lang="en-US" altLang="ja-JP" sz="2400" dirty="0" smtClean="0">
              <a:solidFill>
                <a:schemeClr val="bg1"/>
              </a:solidFill>
              <a:latin typeface="ＭＳ Ｐゴシック" panose="020B0600070205080204" pitchFamily="50" charset="-128"/>
              <a:ea typeface="ＭＳ Ｐゴシック" panose="020B0600070205080204" pitchFamily="50" charset="-128"/>
            </a:endParaRPr>
          </a:p>
          <a:p>
            <a:pPr algn="ctr"/>
            <a:endParaRPr kumimoji="1" lang="en-US" altLang="ja-JP" sz="2200" dirty="0" smtClean="0">
              <a:solidFill>
                <a:schemeClr val="bg1"/>
              </a:solidFill>
              <a:latin typeface="ＭＳ Ｐゴシック" panose="020B0600070205080204" pitchFamily="50" charset="-128"/>
              <a:ea typeface="ＭＳ Ｐゴシック" panose="020B0600070205080204" pitchFamily="50" charset="-128"/>
            </a:endParaRPr>
          </a:p>
          <a:p>
            <a:pPr algn="ctr"/>
            <a:r>
              <a:rPr lang="en-US" altLang="ja-JP" dirty="0" smtClean="0">
                <a:solidFill>
                  <a:schemeClr val="bg1"/>
                </a:solidFill>
                <a:latin typeface="ＭＳ Ｐゴシック" panose="020B0600070205080204" pitchFamily="50" charset="-128"/>
                <a:ea typeface="ＭＳ Ｐゴシック" panose="020B0600070205080204" pitchFamily="50" charset="-128"/>
              </a:rPr>
              <a:t>2</a:t>
            </a:r>
            <a:r>
              <a:rPr lang="ja-JP" altLang="en-US" dirty="0" smtClean="0">
                <a:solidFill>
                  <a:schemeClr val="bg1"/>
                </a:solidFill>
                <a:latin typeface="ＭＳ Ｐゴシック" panose="020B0600070205080204" pitchFamily="50" charset="-128"/>
                <a:ea typeface="ＭＳ Ｐゴシック" panose="020B0600070205080204" pitchFamily="50" charset="-128"/>
              </a:rPr>
              <a:t>週間以上不眠が続いても相談しない</a:t>
            </a: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p:txBody>
      </p:sp>
      <p:sp>
        <p:nvSpPr>
          <p:cNvPr id="12" name="フローチャート : 結合子 11"/>
          <p:cNvSpPr/>
          <p:nvPr/>
        </p:nvSpPr>
        <p:spPr>
          <a:xfrm>
            <a:off x="5502246" y="1026990"/>
            <a:ext cx="2952328" cy="2952328"/>
          </a:xfrm>
          <a:prstGeom prst="flowChartConnector">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bg1"/>
                </a:solidFill>
                <a:latin typeface="ＭＳ Ｐゴシック" panose="020B0600070205080204" pitchFamily="50" charset="-128"/>
                <a:ea typeface="ＭＳ Ｐゴシック" panose="020B0600070205080204" pitchFamily="50" charset="-128"/>
              </a:rPr>
              <a:t>ネットワークが無い</a:t>
            </a:r>
            <a:endParaRPr kumimoji="1" lang="en-US" altLang="ja-JP" sz="2400" dirty="0" smtClean="0">
              <a:solidFill>
                <a:schemeClr val="bg1"/>
              </a:solidFill>
              <a:latin typeface="ＭＳ Ｐゴシック" panose="020B0600070205080204" pitchFamily="50" charset="-128"/>
              <a:ea typeface="ＭＳ Ｐゴシック" panose="020B0600070205080204" pitchFamily="50" charset="-128"/>
            </a:endParaRPr>
          </a:p>
          <a:p>
            <a:pPr algn="ctr"/>
            <a:endParaRPr lang="en-US" altLang="ja-JP" sz="2400" dirty="0">
              <a:solidFill>
                <a:schemeClr val="bg1"/>
              </a:solidFill>
              <a:latin typeface="ＭＳ Ｐゴシック" panose="020B0600070205080204" pitchFamily="50" charset="-128"/>
              <a:ea typeface="ＭＳ Ｐゴシック" panose="020B0600070205080204" pitchFamily="50" charset="-128"/>
            </a:endParaRPr>
          </a:p>
          <a:p>
            <a:pPr algn="ctr"/>
            <a:r>
              <a:rPr lang="ja-JP" altLang="en-US" dirty="0" smtClean="0">
                <a:solidFill>
                  <a:schemeClr val="bg1"/>
                </a:solidFill>
                <a:latin typeface="ＭＳ Ｐゴシック" panose="020B0600070205080204" pitchFamily="50" charset="-128"/>
                <a:ea typeface="ＭＳ Ｐゴシック" panose="020B0600070205080204" pitchFamily="50" charset="-128"/>
              </a:rPr>
              <a:t>自殺に関わる機関・団体間の連携がない</a:t>
            </a: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p:txBody>
      </p:sp>
      <p:sp>
        <p:nvSpPr>
          <p:cNvPr id="13" name="フローチャート : 結合子 12"/>
          <p:cNvSpPr/>
          <p:nvPr/>
        </p:nvSpPr>
        <p:spPr>
          <a:xfrm>
            <a:off x="3047711" y="3717032"/>
            <a:ext cx="2952328" cy="2952328"/>
          </a:xfrm>
          <a:prstGeom prst="flowChartConnector">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400" dirty="0" smtClean="0">
              <a:solidFill>
                <a:schemeClr val="bg1"/>
              </a:solidFill>
              <a:latin typeface="ＭＳ Ｐゴシック" panose="020B0600070205080204" pitchFamily="50" charset="-128"/>
              <a:ea typeface="ＭＳ Ｐゴシック" panose="020B0600070205080204" pitchFamily="50" charset="-128"/>
            </a:endParaRPr>
          </a:p>
          <a:p>
            <a:pPr algn="ctr"/>
            <a:endParaRPr lang="en-US" altLang="ja-JP" sz="2400" dirty="0" smtClean="0">
              <a:solidFill>
                <a:schemeClr val="bg1"/>
              </a:solidFill>
              <a:latin typeface="ＭＳ Ｐゴシック" panose="020B0600070205080204" pitchFamily="50" charset="-128"/>
              <a:ea typeface="ＭＳ Ｐゴシック" panose="020B0600070205080204" pitchFamily="50" charset="-128"/>
            </a:endParaRPr>
          </a:p>
          <a:p>
            <a:pPr algn="ctr"/>
            <a:r>
              <a:rPr lang="ja-JP" altLang="en-US" sz="2400" dirty="0" smtClean="0">
                <a:solidFill>
                  <a:schemeClr val="bg1"/>
                </a:solidFill>
                <a:latin typeface="ＭＳ Ｐゴシック" panose="020B0600070205080204" pitchFamily="50" charset="-128"/>
                <a:ea typeface="ＭＳ Ｐゴシック" panose="020B0600070205080204" pitchFamily="50" charset="-128"/>
              </a:rPr>
              <a:t>男性への自殺対策の必要性</a:t>
            </a:r>
            <a:endParaRPr lang="en-US" altLang="ja-JP" sz="2400" dirty="0" smtClean="0">
              <a:solidFill>
                <a:schemeClr val="bg1"/>
              </a:solidFill>
              <a:latin typeface="ＭＳ Ｐゴシック" panose="020B0600070205080204" pitchFamily="50" charset="-128"/>
              <a:ea typeface="ＭＳ Ｐゴシック" panose="020B0600070205080204" pitchFamily="50" charset="-128"/>
            </a:endParaRPr>
          </a:p>
          <a:p>
            <a:pPr algn="ctr"/>
            <a:endParaRPr lang="en-US" altLang="ja-JP" sz="2400" dirty="0">
              <a:solidFill>
                <a:schemeClr val="bg1"/>
              </a:solidFill>
              <a:latin typeface="ＭＳ Ｐゴシック" panose="020B0600070205080204" pitchFamily="50" charset="-128"/>
              <a:ea typeface="ＭＳ Ｐゴシック" panose="020B0600070205080204" pitchFamily="50" charset="-128"/>
            </a:endParaRPr>
          </a:p>
          <a:p>
            <a:pPr algn="ctr"/>
            <a:r>
              <a:rPr lang="ja-JP" altLang="en-US" dirty="0" smtClean="0">
                <a:solidFill>
                  <a:schemeClr val="bg1"/>
                </a:solidFill>
                <a:latin typeface="ＭＳ Ｐゴシック" panose="020B0600070205080204" pitchFamily="50" charset="-128"/>
                <a:ea typeface="ＭＳ Ｐゴシック" panose="020B0600070205080204" pitchFamily="50" charset="-128"/>
              </a:rPr>
              <a:t>男性の相談は少ない</a:t>
            </a:r>
            <a:endParaRPr lang="en-US" altLang="ja-JP" dirty="0" smtClean="0">
              <a:solidFill>
                <a:schemeClr val="bg1"/>
              </a:solidFill>
              <a:latin typeface="ＭＳ Ｐゴシック" panose="020B0600070205080204" pitchFamily="50" charset="-128"/>
              <a:ea typeface="ＭＳ Ｐゴシック" panose="020B0600070205080204" pitchFamily="50" charset="-128"/>
            </a:endParaRPr>
          </a:p>
          <a:p>
            <a:pPr algn="ct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p:txBody>
      </p:sp>
      <p:sp>
        <p:nvSpPr>
          <p:cNvPr id="15" name="スライド番号プレースホルダー 14"/>
          <p:cNvSpPr>
            <a:spLocks noGrp="1"/>
          </p:cNvSpPr>
          <p:nvPr>
            <p:ph type="sldNum" sz="quarter" idx="11"/>
          </p:nvPr>
        </p:nvSpPr>
        <p:spPr>
          <a:xfrm>
            <a:off x="683568" y="6356350"/>
            <a:ext cx="561975" cy="365125"/>
          </a:xfrm>
        </p:spPr>
        <p:txBody>
          <a:bodyPr/>
          <a:lstStyle/>
          <a:p>
            <a:fld id="{D2D8002D-B5B0-4BAC-B1F6-782DDCCE6D9C}" type="slidenum">
              <a:rPr kumimoji="1" lang="ja-JP" altLang="en-US" sz="1600" smtClean="0"/>
              <a:t>3</a:t>
            </a:fld>
            <a:endParaRPr kumimoji="1" lang="ja-JP" altLang="en-US" sz="1600" dirty="0"/>
          </a:p>
        </p:txBody>
      </p:sp>
    </p:spTree>
    <p:extLst>
      <p:ext uri="{BB962C8B-B14F-4D97-AF65-F5344CB8AC3E}">
        <p14:creationId xmlns:p14="http://schemas.microsoft.com/office/powerpoint/2010/main" val="3724264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135"/>
          <p:cNvSpPr txBox="1">
            <a:spLocks noChangeArrowheads="1"/>
          </p:cNvSpPr>
          <p:nvPr/>
        </p:nvSpPr>
        <p:spPr bwMode="auto">
          <a:xfrm>
            <a:off x="826889" y="6376100"/>
            <a:ext cx="590535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b="1" dirty="0" smtClean="0"/>
              <a:t>出典</a:t>
            </a:r>
            <a:r>
              <a:rPr lang="ja-JP" altLang="en-US" b="1" dirty="0"/>
              <a:t>：</a:t>
            </a:r>
            <a:r>
              <a:rPr lang="ja-JP" altLang="en-US" b="1" dirty="0" smtClean="0"/>
              <a:t>国</a:t>
            </a:r>
            <a:r>
              <a:rPr lang="ja-JP" altLang="en-US" b="1" dirty="0"/>
              <a:t>・・・</a:t>
            </a:r>
            <a:r>
              <a:rPr lang="ja-JP" altLang="en-US" b="1" dirty="0" smtClean="0"/>
              <a:t>警察庁</a:t>
            </a:r>
            <a:r>
              <a:rPr lang="ja-JP" altLang="en-US" b="1" dirty="0"/>
              <a:t>、</a:t>
            </a:r>
            <a:r>
              <a:rPr lang="ja-JP" altLang="en-US" b="1" dirty="0" smtClean="0"/>
              <a:t>県</a:t>
            </a:r>
            <a:r>
              <a:rPr lang="ja-JP" altLang="en-US" b="1" dirty="0"/>
              <a:t>・・・</a:t>
            </a:r>
            <a:r>
              <a:rPr lang="ja-JP" altLang="en-US" b="1" dirty="0" smtClean="0"/>
              <a:t>長野</a:t>
            </a:r>
            <a:r>
              <a:rPr lang="ja-JP" altLang="en-US" b="1" dirty="0"/>
              <a:t>県警、</a:t>
            </a:r>
            <a:r>
              <a:rPr lang="ja-JP" altLang="en-US" b="1" dirty="0" smtClean="0"/>
              <a:t>町</a:t>
            </a:r>
            <a:r>
              <a:rPr lang="ja-JP" altLang="en-US" b="1" dirty="0"/>
              <a:t>・・・</a:t>
            </a:r>
            <a:r>
              <a:rPr lang="ja-JP" altLang="en-US" b="1" dirty="0" smtClean="0"/>
              <a:t>町</a:t>
            </a:r>
            <a:r>
              <a:rPr lang="ja-JP" altLang="en-US" b="1" dirty="0"/>
              <a:t>死亡</a:t>
            </a:r>
            <a:r>
              <a:rPr lang="ja-JP" altLang="en-US" b="1" dirty="0" smtClean="0"/>
              <a:t>統計</a:t>
            </a:r>
            <a:endParaRPr lang="ja-JP" altLang="en-US" b="1" dirty="0"/>
          </a:p>
        </p:txBody>
      </p:sp>
      <p:sp>
        <p:nvSpPr>
          <p:cNvPr id="119812" name="Rectangle 5"/>
          <p:cNvSpPr>
            <a:spLocks noGrp="1" noChangeArrowheads="1"/>
          </p:cNvSpPr>
          <p:nvPr>
            <p:ph type="title" idx="4294967295"/>
          </p:nvPr>
        </p:nvSpPr>
        <p:spPr>
          <a:xfrm>
            <a:off x="468313" y="0"/>
            <a:ext cx="8229600" cy="773113"/>
          </a:xfrm>
        </p:spPr>
        <p:txBody>
          <a:bodyPr/>
          <a:lstStyle/>
          <a:p>
            <a:pPr eaLnBrk="1" hangingPunct="1"/>
            <a:r>
              <a:rPr lang="ja-JP" altLang="en-US" sz="3600" b="1" dirty="0" smtClean="0">
                <a:solidFill>
                  <a:schemeClr val="tx1"/>
                </a:solidFill>
                <a:effectLst/>
              </a:rPr>
              <a:t>表①　国・県・町の自殺者数の</a:t>
            </a:r>
            <a:r>
              <a:rPr lang="ja-JP" altLang="en-US" sz="3600" b="1" dirty="0">
                <a:solidFill>
                  <a:schemeClr val="tx1"/>
                </a:solidFill>
                <a:effectLst/>
              </a:rPr>
              <a:t>状況</a:t>
            </a:r>
            <a:endParaRPr lang="ja-JP" altLang="en-US" sz="3600" b="1" dirty="0" smtClean="0">
              <a:solidFill>
                <a:schemeClr val="tx1"/>
              </a:solidFill>
              <a:effectLst/>
            </a:endParaRPr>
          </a:p>
        </p:txBody>
      </p:sp>
      <p:pic>
        <p:nvPicPr>
          <p:cNvPr id="119813" name="Picture 4" descr="シンボルマーク"/>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8613" y="5853113"/>
            <a:ext cx="11953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表 1"/>
          <p:cNvGraphicFramePr>
            <a:graphicFrameLocks noGrp="1"/>
          </p:cNvGraphicFramePr>
          <p:nvPr>
            <p:extLst>
              <p:ext uri="{D42A27DB-BD31-4B8C-83A1-F6EECF244321}">
                <p14:modId xmlns:p14="http://schemas.microsoft.com/office/powerpoint/2010/main" val="1890386572"/>
              </p:ext>
            </p:extLst>
          </p:nvPr>
        </p:nvGraphicFramePr>
        <p:xfrm>
          <a:off x="359531" y="692696"/>
          <a:ext cx="8424938" cy="1828800"/>
        </p:xfrm>
        <a:graphic>
          <a:graphicData uri="http://schemas.openxmlformats.org/drawingml/2006/table">
            <a:tbl>
              <a:tblPr firstRow="1" bandRow="1">
                <a:tableStyleId>{7DF18680-E054-41AD-8BC1-D1AEF772440D}</a:tableStyleId>
              </a:tblPr>
              <a:tblGrid>
                <a:gridCol w="1080118"/>
                <a:gridCol w="1468964"/>
                <a:gridCol w="1468964"/>
                <a:gridCol w="1468964"/>
                <a:gridCol w="1468964"/>
                <a:gridCol w="1468964"/>
              </a:tblGrid>
              <a:tr h="457200">
                <a:tc>
                  <a:txBody>
                    <a:bodyPr/>
                    <a:lstStyle/>
                    <a:p>
                      <a:r>
                        <a:rPr kumimoji="1" lang="ja-JP" altLang="en-US" sz="1600" dirty="0" smtClean="0"/>
                        <a:t>単位：人</a:t>
                      </a:r>
                      <a:endParaRPr kumimoji="1" lang="ja-JP" altLang="en-US" sz="1600" dirty="0"/>
                    </a:p>
                  </a:txBody>
                  <a:tcPr anchor="ctr"/>
                </a:tc>
                <a:tc>
                  <a:txBody>
                    <a:bodyPr/>
                    <a:lstStyle/>
                    <a:p>
                      <a:pPr algn="ctr"/>
                      <a:r>
                        <a:rPr kumimoji="1" lang="en-US" altLang="ja-JP" sz="2200" dirty="0" smtClean="0"/>
                        <a:t>1998</a:t>
                      </a:r>
                      <a:endParaRPr kumimoji="1" lang="ja-JP" altLang="en-US" sz="2200" dirty="0"/>
                    </a:p>
                  </a:txBody>
                  <a:tcPr anchor="ctr"/>
                </a:tc>
                <a:tc>
                  <a:txBody>
                    <a:bodyPr/>
                    <a:lstStyle/>
                    <a:p>
                      <a:pPr algn="ctr"/>
                      <a:r>
                        <a:rPr kumimoji="1" lang="en-US" altLang="ja-JP" sz="2200" dirty="0" smtClean="0"/>
                        <a:t>2002</a:t>
                      </a:r>
                      <a:endParaRPr kumimoji="1" lang="ja-JP" altLang="en-US" sz="2200" dirty="0"/>
                    </a:p>
                  </a:txBody>
                  <a:tcPr anchor="ctr"/>
                </a:tc>
                <a:tc>
                  <a:txBody>
                    <a:bodyPr/>
                    <a:lstStyle/>
                    <a:p>
                      <a:pPr algn="ctr"/>
                      <a:r>
                        <a:rPr kumimoji="1" lang="en-US" altLang="ja-JP" sz="2200" dirty="0" smtClean="0"/>
                        <a:t>2006</a:t>
                      </a:r>
                      <a:endParaRPr kumimoji="1" lang="ja-JP" altLang="en-US" sz="2200" dirty="0"/>
                    </a:p>
                  </a:txBody>
                  <a:tcPr anchor="ctr"/>
                </a:tc>
                <a:tc>
                  <a:txBody>
                    <a:bodyPr/>
                    <a:lstStyle/>
                    <a:p>
                      <a:pPr algn="ctr"/>
                      <a:r>
                        <a:rPr kumimoji="1" lang="en-US" altLang="ja-JP" sz="2200" dirty="0" smtClean="0"/>
                        <a:t>2010</a:t>
                      </a:r>
                      <a:endParaRPr kumimoji="1" lang="ja-JP" altLang="en-US" sz="2200" dirty="0"/>
                    </a:p>
                  </a:txBody>
                  <a:tcPr anchor="ctr"/>
                </a:tc>
                <a:tc>
                  <a:txBody>
                    <a:bodyPr/>
                    <a:lstStyle/>
                    <a:p>
                      <a:pPr algn="ctr"/>
                      <a:r>
                        <a:rPr kumimoji="1" lang="en-US" altLang="ja-JP" sz="2200" dirty="0" smtClean="0"/>
                        <a:t>2014</a:t>
                      </a:r>
                      <a:endParaRPr kumimoji="1" lang="ja-JP" altLang="en-US" sz="2200" dirty="0"/>
                    </a:p>
                  </a:txBody>
                  <a:tcPr anchor="ctr"/>
                </a:tc>
              </a:tr>
              <a:tr h="457200">
                <a:tc>
                  <a:txBody>
                    <a:bodyPr/>
                    <a:lstStyle/>
                    <a:p>
                      <a:pPr algn="ctr"/>
                      <a:r>
                        <a:rPr kumimoji="1" lang="ja-JP" altLang="en-US" sz="2400" dirty="0" smtClean="0"/>
                        <a:t>国</a:t>
                      </a:r>
                      <a:endParaRPr kumimoji="1" lang="ja-JP" altLang="en-US" sz="2400" dirty="0"/>
                    </a:p>
                  </a:txBody>
                  <a:tcPr anchor="ctr"/>
                </a:tc>
                <a:tc>
                  <a:txBody>
                    <a:bodyPr/>
                    <a:lstStyle/>
                    <a:p>
                      <a:pPr algn="ctr"/>
                      <a:r>
                        <a:rPr kumimoji="1" lang="en-US" altLang="ja-JP" sz="2400" dirty="0" smtClean="0">
                          <a:latin typeface="ＭＳ Ｐゴシック" panose="020B0600070205080204" pitchFamily="50" charset="-128"/>
                          <a:ea typeface="ＭＳ Ｐゴシック" panose="020B0600070205080204" pitchFamily="50" charset="-128"/>
                        </a:rPr>
                        <a:t>32,863</a:t>
                      </a:r>
                      <a:endParaRPr kumimoji="1" lang="ja-JP" altLang="en-US" sz="2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2400" dirty="0" smtClean="0">
                          <a:latin typeface="ＭＳ Ｐゴシック" panose="020B0600070205080204" pitchFamily="50" charset="-128"/>
                          <a:ea typeface="ＭＳ Ｐゴシック" panose="020B0600070205080204" pitchFamily="50" charset="-128"/>
                        </a:rPr>
                        <a:t>32,143</a:t>
                      </a:r>
                      <a:endParaRPr kumimoji="1" lang="ja-JP" altLang="en-US" sz="2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2400" dirty="0" smtClean="0">
                          <a:latin typeface="ＭＳ Ｐゴシック" panose="020B0600070205080204" pitchFamily="50" charset="-128"/>
                          <a:ea typeface="ＭＳ Ｐゴシック" panose="020B0600070205080204" pitchFamily="50" charset="-128"/>
                        </a:rPr>
                        <a:t>32,155</a:t>
                      </a:r>
                      <a:endParaRPr kumimoji="1" lang="ja-JP" altLang="en-US" sz="2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2400" dirty="0" smtClean="0">
                          <a:latin typeface="ＭＳ Ｐゴシック" panose="020B0600070205080204" pitchFamily="50" charset="-128"/>
                          <a:ea typeface="ＭＳ Ｐゴシック" panose="020B0600070205080204" pitchFamily="50" charset="-128"/>
                        </a:rPr>
                        <a:t>31,690</a:t>
                      </a:r>
                      <a:endParaRPr kumimoji="1" lang="ja-JP" altLang="en-US" sz="2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2400" dirty="0" smtClean="0">
                          <a:latin typeface="ＭＳ Ｐゴシック" panose="020B0600070205080204" pitchFamily="50" charset="-128"/>
                          <a:ea typeface="ＭＳ Ｐゴシック" panose="020B0600070205080204" pitchFamily="50" charset="-128"/>
                        </a:rPr>
                        <a:t>25,427</a:t>
                      </a:r>
                      <a:endParaRPr kumimoji="1" lang="ja-JP" altLang="en-US" sz="2400" dirty="0">
                        <a:latin typeface="ＭＳ Ｐゴシック" panose="020B0600070205080204" pitchFamily="50" charset="-128"/>
                        <a:ea typeface="ＭＳ Ｐゴシック" panose="020B0600070205080204" pitchFamily="50" charset="-128"/>
                      </a:endParaRPr>
                    </a:p>
                  </a:txBody>
                  <a:tcPr anchor="ctr"/>
                </a:tc>
              </a:tr>
              <a:tr h="457200">
                <a:tc>
                  <a:txBody>
                    <a:bodyPr/>
                    <a:lstStyle/>
                    <a:p>
                      <a:pPr algn="ctr"/>
                      <a:r>
                        <a:rPr kumimoji="1" lang="ja-JP" altLang="en-US" sz="2400" dirty="0" smtClean="0"/>
                        <a:t>県</a:t>
                      </a:r>
                      <a:endParaRPr kumimoji="1" lang="ja-JP" altLang="en-US" sz="2400" dirty="0"/>
                    </a:p>
                  </a:txBody>
                  <a:tcPr anchor="ctr"/>
                </a:tc>
                <a:tc>
                  <a:txBody>
                    <a:bodyPr/>
                    <a:lstStyle/>
                    <a:p>
                      <a:pPr algn="ctr"/>
                      <a:r>
                        <a:rPr kumimoji="1" lang="en-US" altLang="ja-JP" sz="2400" dirty="0" smtClean="0">
                          <a:latin typeface="ＭＳ Ｐゴシック" panose="020B0600070205080204" pitchFamily="50" charset="-128"/>
                          <a:ea typeface="ＭＳ Ｐゴシック" panose="020B0600070205080204" pitchFamily="50" charset="-128"/>
                        </a:rPr>
                        <a:t>588</a:t>
                      </a:r>
                      <a:endParaRPr kumimoji="1" lang="ja-JP" altLang="en-US" sz="2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2400" dirty="0" smtClean="0">
                          <a:latin typeface="ＭＳ Ｐゴシック" panose="020B0600070205080204" pitchFamily="50" charset="-128"/>
                          <a:ea typeface="ＭＳ Ｐゴシック" panose="020B0600070205080204" pitchFamily="50" charset="-128"/>
                        </a:rPr>
                        <a:t>543</a:t>
                      </a:r>
                      <a:endParaRPr kumimoji="1" lang="ja-JP" altLang="en-US" sz="2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2400" dirty="0" smtClean="0">
                          <a:latin typeface="ＭＳ Ｐゴシック" panose="020B0600070205080204" pitchFamily="50" charset="-128"/>
                          <a:ea typeface="ＭＳ Ｐゴシック" panose="020B0600070205080204" pitchFamily="50" charset="-128"/>
                        </a:rPr>
                        <a:t>554</a:t>
                      </a:r>
                      <a:endParaRPr kumimoji="1" lang="ja-JP" altLang="en-US" sz="2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2400" dirty="0" smtClean="0">
                          <a:latin typeface="ＭＳ Ｐゴシック" panose="020B0600070205080204" pitchFamily="50" charset="-128"/>
                          <a:ea typeface="ＭＳ Ｐゴシック" panose="020B0600070205080204" pitchFamily="50" charset="-128"/>
                        </a:rPr>
                        <a:t>562</a:t>
                      </a:r>
                      <a:endParaRPr kumimoji="1" lang="ja-JP" altLang="en-US" sz="2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2400" dirty="0" smtClean="0">
                          <a:latin typeface="ＭＳ Ｐゴシック" panose="020B0600070205080204" pitchFamily="50" charset="-128"/>
                          <a:ea typeface="ＭＳ Ｐゴシック" panose="020B0600070205080204" pitchFamily="50" charset="-128"/>
                        </a:rPr>
                        <a:t>480</a:t>
                      </a:r>
                      <a:endParaRPr kumimoji="1" lang="ja-JP" altLang="en-US" sz="2400" dirty="0">
                        <a:latin typeface="ＭＳ Ｐゴシック" panose="020B0600070205080204" pitchFamily="50" charset="-128"/>
                        <a:ea typeface="ＭＳ Ｐゴシック" panose="020B0600070205080204" pitchFamily="50" charset="-128"/>
                      </a:endParaRPr>
                    </a:p>
                  </a:txBody>
                  <a:tcPr anchor="ctr"/>
                </a:tc>
              </a:tr>
              <a:tr h="457200">
                <a:tc>
                  <a:txBody>
                    <a:bodyPr/>
                    <a:lstStyle/>
                    <a:p>
                      <a:pPr algn="ctr"/>
                      <a:r>
                        <a:rPr kumimoji="1" lang="ja-JP" altLang="en-US" sz="2400" dirty="0" smtClean="0"/>
                        <a:t>町</a:t>
                      </a:r>
                      <a:endParaRPr kumimoji="1" lang="ja-JP" altLang="en-US" sz="2400" dirty="0"/>
                    </a:p>
                  </a:txBody>
                  <a:tcPr anchor="ctr"/>
                </a:tc>
                <a:tc>
                  <a:txBody>
                    <a:bodyPr/>
                    <a:lstStyle/>
                    <a:p>
                      <a:pPr algn="ctr"/>
                      <a:r>
                        <a:rPr kumimoji="1" lang="en-US" altLang="ja-JP" sz="2400" dirty="0" smtClean="0">
                          <a:latin typeface="ＭＳ Ｐゴシック" panose="020B0600070205080204" pitchFamily="50" charset="-128"/>
                          <a:ea typeface="ＭＳ Ｐゴシック" panose="020B0600070205080204" pitchFamily="50" charset="-128"/>
                        </a:rPr>
                        <a:t>1</a:t>
                      </a:r>
                      <a:endParaRPr kumimoji="1" lang="ja-JP" altLang="en-US" sz="2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2400" dirty="0" smtClean="0">
                          <a:latin typeface="ＭＳ Ｐゴシック" panose="020B0600070205080204" pitchFamily="50" charset="-128"/>
                          <a:ea typeface="ＭＳ Ｐゴシック" panose="020B0600070205080204" pitchFamily="50" charset="-128"/>
                        </a:rPr>
                        <a:t>4</a:t>
                      </a:r>
                      <a:endParaRPr kumimoji="1" lang="ja-JP" altLang="en-US" sz="2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2400" dirty="0" smtClean="0">
                          <a:latin typeface="ＭＳ Ｐゴシック" panose="020B0600070205080204" pitchFamily="50" charset="-128"/>
                          <a:ea typeface="ＭＳ Ｐゴシック" panose="020B0600070205080204" pitchFamily="50" charset="-128"/>
                        </a:rPr>
                        <a:t>7</a:t>
                      </a:r>
                      <a:endParaRPr kumimoji="1" lang="ja-JP" altLang="en-US" sz="2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2400" dirty="0" smtClean="0">
                          <a:latin typeface="ＭＳ Ｐゴシック" panose="020B0600070205080204" pitchFamily="50" charset="-128"/>
                          <a:ea typeface="ＭＳ Ｐゴシック" panose="020B0600070205080204" pitchFamily="50" charset="-128"/>
                        </a:rPr>
                        <a:t>6</a:t>
                      </a:r>
                      <a:endParaRPr kumimoji="1" lang="ja-JP" altLang="en-US" sz="2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2400" dirty="0" smtClean="0">
                          <a:latin typeface="ＭＳ Ｐゴシック" panose="020B0600070205080204" pitchFamily="50" charset="-128"/>
                          <a:ea typeface="ＭＳ Ｐゴシック" panose="020B0600070205080204" pitchFamily="50" charset="-128"/>
                        </a:rPr>
                        <a:t>3</a:t>
                      </a:r>
                      <a:endParaRPr kumimoji="1" lang="ja-JP" altLang="en-US" sz="2400" dirty="0">
                        <a:latin typeface="ＭＳ Ｐゴシック" panose="020B0600070205080204" pitchFamily="50" charset="-128"/>
                        <a:ea typeface="ＭＳ Ｐゴシック" panose="020B0600070205080204" pitchFamily="50" charset="-128"/>
                      </a:endParaRPr>
                    </a:p>
                  </a:txBody>
                  <a:tcPr anchor="ctr"/>
                </a:tc>
              </a:tr>
            </a:tbl>
          </a:graphicData>
        </a:graphic>
      </p:graphicFrame>
      <p:graphicFrame>
        <p:nvGraphicFramePr>
          <p:cNvPr id="4" name="グラフ 3"/>
          <p:cNvGraphicFramePr/>
          <p:nvPr>
            <p:extLst>
              <p:ext uri="{D42A27DB-BD31-4B8C-83A1-F6EECF244321}">
                <p14:modId xmlns:p14="http://schemas.microsoft.com/office/powerpoint/2010/main" val="80952813"/>
              </p:ext>
            </p:extLst>
          </p:nvPr>
        </p:nvGraphicFramePr>
        <p:xfrm>
          <a:off x="395536" y="3371676"/>
          <a:ext cx="8352928" cy="2983880"/>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5"/>
          <p:cNvSpPr txBox="1">
            <a:spLocks noChangeArrowheads="1"/>
          </p:cNvSpPr>
          <p:nvPr/>
        </p:nvSpPr>
        <p:spPr>
          <a:xfrm>
            <a:off x="179512" y="2852936"/>
            <a:ext cx="8784976" cy="773113"/>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sz="3200" b="1" dirty="0" smtClean="0">
                <a:solidFill>
                  <a:schemeClr val="tx1"/>
                </a:solidFill>
                <a:effectLst/>
              </a:rPr>
              <a:t>表②　国・県・町の自殺者数の</a:t>
            </a:r>
            <a:r>
              <a:rPr lang="ja-JP" altLang="en-US" sz="3200" b="1" dirty="0">
                <a:solidFill>
                  <a:schemeClr val="tx1"/>
                </a:solidFill>
                <a:effectLst/>
              </a:rPr>
              <a:t>状況</a:t>
            </a:r>
            <a:r>
              <a:rPr lang="en-US" altLang="ja-JP" sz="3200" b="1" dirty="0" smtClean="0">
                <a:solidFill>
                  <a:schemeClr val="tx1"/>
                </a:solidFill>
                <a:effectLst/>
              </a:rPr>
              <a:t>(10</a:t>
            </a:r>
            <a:r>
              <a:rPr lang="ja-JP" altLang="en-US" sz="3200" b="1" dirty="0" smtClean="0">
                <a:solidFill>
                  <a:schemeClr val="tx1"/>
                </a:solidFill>
                <a:effectLst/>
              </a:rPr>
              <a:t>万人対</a:t>
            </a:r>
            <a:r>
              <a:rPr lang="en-US" altLang="ja-JP" sz="3200" b="1" dirty="0" smtClean="0">
                <a:solidFill>
                  <a:schemeClr val="tx1"/>
                </a:solidFill>
                <a:effectLst/>
              </a:rPr>
              <a:t>)</a:t>
            </a:r>
            <a:endParaRPr lang="ja-JP" altLang="en-US" sz="3200" b="1" dirty="0" smtClean="0">
              <a:solidFill>
                <a:schemeClr val="tx1"/>
              </a:solidFill>
              <a:effectLst/>
            </a:endParaRPr>
          </a:p>
        </p:txBody>
      </p:sp>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4</a:t>
            </a:fld>
            <a:endParaRPr kumimoji="1" lang="ja-JP" altLang="en-US" sz="1600" dirty="0"/>
          </a:p>
        </p:txBody>
      </p:sp>
      <p:sp>
        <p:nvSpPr>
          <p:cNvPr id="9" name="右矢印吹き出し 8"/>
          <p:cNvSpPr/>
          <p:nvPr/>
        </p:nvSpPr>
        <p:spPr>
          <a:xfrm>
            <a:off x="6516216" y="5723157"/>
            <a:ext cx="1432397" cy="259911"/>
          </a:xfrm>
          <a:prstGeom prst="rightArrowCallout">
            <a:avLst>
              <a:gd name="adj1" fmla="val 25000"/>
              <a:gd name="adj2" fmla="val 32081"/>
              <a:gd name="adj3" fmla="val 25000"/>
              <a:gd name="adj4" fmla="val 61255"/>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smtClean="0">
                <a:solidFill>
                  <a:schemeClr val="bg1"/>
                </a:solidFill>
                <a:latin typeface="ＭＳ Ｐゴシック" panose="020B0600070205080204" pitchFamily="50" charset="-128"/>
                <a:ea typeface="ＭＳ Ｐゴシック" panose="020B0600070205080204" pitchFamily="50" charset="-128"/>
              </a:rPr>
              <a:t>ＳＣ認証取得</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19650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20064" y="548680"/>
            <a:ext cx="9144000" cy="908720"/>
          </a:xfrm>
        </p:spPr>
        <p:txBody>
          <a:bodyPr/>
          <a:lstStyle/>
          <a:p>
            <a:r>
              <a:rPr lang="ja-JP" altLang="en-US" sz="4400" dirty="0" smtClean="0">
                <a:solidFill>
                  <a:schemeClr val="tx1"/>
                </a:solidFill>
                <a:effectLst/>
              </a:rPr>
              <a:t>表③　</a:t>
            </a:r>
            <a:r>
              <a:rPr lang="en-US" altLang="ja-JP" sz="4400" dirty="0" smtClean="0">
                <a:solidFill>
                  <a:schemeClr val="tx1"/>
                </a:solidFill>
                <a:effectLst/>
              </a:rPr>
              <a:t>2010</a:t>
            </a:r>
            <a:r>
              <a:rPr lang="ja-JP" altLang="en-US" sz="4400" dirty="0" smtClean="0">
                <a:solidFill>
                  <a:schemeClr val="tx1"/>
                </a:solidFill>
                <a:effectLst/>
              </a:rPr>
              <a:t>年　心のアンケート結果</a:t>
            </a:r>
            <a:endParaRPr kumimoji="1" lang="ja-JP" altLang="en-US" sz="4400" dirty="0">
              <a:solidFill>
                <a:schemeClr val="tx1"/>
              </a:solidFill>
              <a:effectLst/>
            </a:endParaRPr>
          </a:p>
        </p:txBody>
      </p:sp>
      <p:sp>
        <p:nvSpPr>
          <p:cNvPr id="5" name="タイトル 1"/>
          <p:cNvSpPr txBox="1">
            <a:spLocks/>
          </p:cNvSpPr>
          <p:nvPr/>
        </p:nvSpPr>
        <p:spPr>
          <a:xfrm>
            <a:off x="75814" y="0"/>
            <a:ext cx="8856984" cy="72008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altLang="ja-JP" sz="3200" dirty="0" smtClean="0">
                <a:solidFill>
                  <a:srgbClr val="FF0000"/>
                </a:solidFill>
                <a:effectLst/>
              </a:rPr>
              <a:t>【</a:t>
            </a:r>
            <a:r>
              <a:rPr lang="ja-JP" altLang="en-US" sz="3200" dirty="0" smtClean="0">
                <a:solidFill>
                  <a:srgbClr val="FF0000"/>
                </a:solidFill>
                <a:effectLst/>
              </a:rPr>
              <a:t>課題</a:t>
            </a:r>
            <a:r>
              <a:rPr lang="en-US" altLang="ja-JP" sz="3200" dirty="0" smtClean="0">
                <a:solidFill>
                  <a:srgbClr val="FF0000"/>
                </a:solidFill>
                <a:effectLst/>
              </a:rPr>
              <a:t>】</a:t>
            </a:r>
            <a:r>
              <a:rPr lang="ja-JP" altLang="en-US" sz="3200" dirty="0" smtClean="0">
                <a:solidFill>
                  <a:srgbClr val="FF0000"/>
                </a:solidFill>
                <a:effectLst/>
              </a:rPr>
              <a:t>自殺について正しく理解されていな</a:t>
            </a:r>
            <a:r>
              <a:rPr lang="ja-JP" altLang="en-US" sz="3600" dirty="0" smtClean="0">
                <a:solidFill>
                  <a:srgbClr val="FF0000"/>
                </a:solidFill>
                <a:effectLst/>
              </a:rPr>
              <a:t>い</a:t>
            </a:r>
            <a:endParaRPr lang="ja-JP" altLang="en-US" sz="3600" dirty="0">
              <a:solidFill>
                <a:srgbClr val="FF0000"/>
              </a:solidFill>
              <a:effectLst/>
            </a:endParaRPr>
          </a:p>
        </p:txBody>
      </p:sp>
      <p:graphicFrame>
        <p:nvGraphicFramePr>
          <p:cNvPr id="3" name="グラフ 2"/>
          <p:cNvGraphicFramePr/>
          <p:nvPr>
            <p:extLst>
              <p:ext uri="{D42A27DB-BD31-4B8C-83A1-F6EECF244321}">
                <p14:modId xmlns:p14="http://schemas.microsoft.com/office/powerpoint/2010/main" val="3862054908"/>
              </p:ext>
            </p:extLst>
          </p:nvPr>
        </p:nvGraphicFramePr>
        <p:xfrm>
          <a:off x="369476" y="1386031"/>
          <a:ext cx="8424936" cy="4824536"/>
        </p:xfrm>
        <a:graphic>
          <a:graphicData uri="http://schemas.openxmlformats.org/drawingml/2006/chart">
            <c:chart xmlns:c="http://schemas.openxmlformats.org/drawingml/2006/chart" xmlns:r="http://schemas.openxmlformats.org/officeDocument/2006/relationships" r:id="rId4"/>
          </a:graphicData>
        </a:graphic>
      </p:graphicFrame>
      <p:sp>
        <p:nvSpPr>
          <p:cNvPr id="6" name="テキスト ボックス 5"/>
          <p:cNvSpPr txBox="1"/>
          <p:nvPr/>
        </p:nvSpPr>
        <p:spPr>
          <a:xfrm>
            <a:off x="3131840" y="5733707"/>
            <a:ext cx="576064" cy="369332"/>
          </a:xfrm>
          <a:prstGeom prst="rect">
            <a:avLst/>
          </a:prstGeom>
          <a:noFill/>
        </p:spPr>
        <p:txBody>
          <a:bodyPr wrap="square" rtlCol="0">
            <a:spAutoFit/>
          </a:bodyPr>
          <a:lstStyle/>
          <a:p>
            <a:r>
              <a:rPr kumimoji="1" lang="en-US" altLang="ja-JP" dirty="0" smtClean="0"/>
              <a:t>(%)</a:t>
            </a:r>
            <a:endParaRPr kumimoji="1" lang="ja-JP" altLang="en-US" dirty="0"/>
          </a:p>
        </p:txBody>
      </p:sp>
      <p:sp>
        <p:nvSpPr>
          <p:cNvPr id="10" name="フローチャート : 結合子 9"/>
          <p:cNvSpPr/>
          <p:nvPr/>
        </p:nvSpPr>
        <p:spPr>
          <a:xfrm rot="20630922">
            <a:off x="4136101" y="2627259"/>
            <a:ext cx="4741660" cy="1068476"/>
          </a:xfrm>
          <a:prstGeom prst="flowChartConnector">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Text Box 135"/>
          <p:cNvSpPr txBox="1">
            <a:spLocks noChangeArrowheads="1"/>
          </p:cNvSpPr>
          <p:nvPr/>
        </p:nvSpPr>
        <p:spPr bwMode="auto">
          <a:xfrm>
            <a:off x="826889" y="6376100"/>
            <a:ext cx="67694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b="1" dirty="0" smtClean="0"/>
              <a:t>出典：箕輪町　心の健康づくりに関する調査（</a:t>
            </a:r>
            <a:r>
              <a:rPr lang="en-US" altLang="ja-JP" b="1" dirty="0" smtClean="0"/>
              <a:t>2010</a:t>
            </a:r>
            <a:r>
              <a:rPr lang="ja-JP" altLang="en-US" b="1" dirty="0" smtClean="0"/>
              <a:t>年）</a:t>
            </a:r>
            <a:endParaRPr lang="ja-JP" altLang="en-US" b="1" dirty="0"/>
          </a:p>
        </p:txBody>
      </p:sp>
      <p:sp>
        <p:nvSpPr>
          <p:cNvPr id="7" name="スライド番号プレースホルダー 6"/>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5</a:t>
            </a:fld>
            <a:endParaRPr kumimoji="1" lang="ja-JP" altLang="en-US" sz="1600" dirty="0"/>
          </a:p>
        </p:txBody>
      </p:sp>
    </p:spTree>
    <p:extLst>
      <p:ext uri="{BB962C8B-B14F-4D97-AF65-F5344CB8AC3E}">
        <p14:creationId xmlns:p14="http://schemas.microsoft.com/office/powerpoint/2010/main" val="2566710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雲 2"/>
          <p:cNvSpPr/>
          <p:nvPr/>
        </p:nvSpPr>
        <p:spPr>
          <a:xfrm>
            <a:off x="324219" y="4149080"/>
            <a:ext cx="2994097" cy="2592287"/>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a:p>
            <a:pPr algn="ctr"/>
            <a:endParaRPr lang="en-US" altLang="ja-JP" sz="2400" dirty="0" smtClean="0">
              <a:solidFill>
                <a:schemeClr val="tx1"/>
              </a:solidFill>
            </a:endParaRPr>
          </a:p>
          <a:p>
            <a:pPr algn="ctr"/>
            <a:r>
              <a:rPr lang="ja-JP" altLang="en-US" sz="2400" dirty="0" smtClean="0">
                <a:solidFill>
                  <a:schemeClr val="tx1"/>
                </a:solidFill>
              </a:rPr>
              <a:t>講演会</a:t>
            </a:r>
            <a:endParaRPr lang="en-US" altLang="ja-JP" sz="2400" dirty="0" smtClean="0">
              <a:solidFill>
                <a:schemeClr val="tx1"/>
              </a:solidFill>
            </a:endParaRPr>
          </a:p>
          <a:p>
            <a:pPr algn="ctr"/>
            <a:r>
              <a:rPr kumimoji="1" lang="ja-JP" altLang="en-US" sz="2400" dirty="0">
                <a:solidFill>
                  <a:schemeClr val="tx1"/>
                </a:solidFill>
              </a:rPr>
              <a:t>交流会</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6156" y="72008"/>
            <a:ext cx="9144000" cy="692696"/>
          </a:xfrm>
        </p:spPr>
        <p:txBody>
          <a:bodyPr/>
          <a:lstStyle/>
          <a:p>
            <a:r>
              <a:rPr lang="ja-JP" altLang="en-US" sz="4400" dirty="0" smtClean="0">
                <a:solidFill>
                  <a:schemeClr val="tx1"/>
                </a:solidFill>
                <a:effectLst/>
              </a:rPr>
              <a:t>図①　</a:t>
            </a:r>
            <a:r>
              <a:rPr lang="en-US" altLang="ja-JP" sz="4400" dirty="0" smtClean="0">
                <a:solidFill>
                  <a:schemeClr val="tx1"/>
                </a:solidFill>
                <a:effectLst/>
              </a:rPr>
              <a:t>2010</a:t>
            </a:r>
            <a:r>
              <a:rPr lang="ja-JP" altLang="en-US" sz="4400" dirty="0" smtClean="0">
                <a:solidFill>
                  <a:schemeClr val="tx1"/>
                </a:solidFill>
                <a:effectLst/>
              </a:rPr>
              <a:t>年時の連携状況</a:t>
            </a:r>
            <a:endParaRPr kumimoji="1" lang="ja-JP" altLang="en-US" sz="4400" dirty="0">
              <a:solidFill>
                <a:schemeClr val="tx1"/>
              </a:solidFill>
              <a:effectLst/>
            </a:endParaRPr>
          </a:p>
        </p:txBody>
      </p:sp>
      <p:sp>
        <p:nvSpPr>
          <p:cNvPr id="5" name="タイトル 1"/>
          <p:cNvSpPr txBox="1">
            <a:spLocks/>
          </p:cNvSpPr>
          <p:nvPr/>
        </p:nvSpPr>
        <p:spPr>
          <a:xfrm>
            <a:off x="107504" y="548680"/>
            <a:ext cx="8928992" cy="108012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lnSpc>
                <a:spcPct val="100000"/>
              </a:lnSpc>
            </a:pPr>
            <a:r>
              <a:rPr lang="en-US" altLang="ja-JP" sz="3200" dirty="0" smtClean="0">
                <a:solidFill>
                  <a:srgbClr val="FF0000"/>
                </a:solidFill>
                <a:effectLst/>
              </a:rPr>
              <a:t>【</a:t>
            </a:r>
            <a:r>
              <a:rPr lang="ja-JP" altLang="en-US" sz="3200" dirty="0" smtClean="0">
                <a:solidFill>
                  <a:srgbClr val="FF0000"/>
                </a:solidFill>
                <a:effectLst/>
              </a:rPr>
              <a:t>課題</a:t>
            </a:r>
            <a:r>
              <a:rPr lang="en-US" altLang="ja-JP" sz="3200" dirty="0" smtClean="0">
                <a:solidFill>
                  <a:srgbClr val="FF0000"/>
                </a:solidFill>
                <a:effectLst/>
              </a:rPr>
              <a:t>】</a:t>
            </a:r>
            <a:r>
              <a:rPr lang="ja-JP" altLang="en-US" sz="3200" dirty="0" smtClean="0">
                <a:solidFill>
                  <a:srgbClr val="FF0000"/>
                </a:solidFill>
                <a:effectLst/>
              </a:rPr>
              <a:t>関係団体に繋がりがなく、情報共有や有効活用がなされていない</a:t>
            </a:r>
            <a:endParaRPr lang="ja-JP" altLang="en-US" sz="3200" dirty="0">
              <a:solidFill>
                <a:srgbClr val="FF0000"/>
              </a:solidFill>
              <a:effectLst/>
            </a:endParaRPr>
          </a:p>
        </p:txBody>
      </p:sp>
      <p:sp>
        <p:nvSpPr>
          <p:cNvPr id="6" name="円/楕円 5"/>
          <p:cNvSpPr/>
          <p:nvPr/>
        </p:nvSpPr>
        <p:spPr>
          <a:xfrm>
            <a:off x="3419872" y="1986650"/>
            <a:ext cx="2435315" cy="18002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dirty="0" smtClean="0">
              <a:solidFill>
                <a:schemeClr val="tx1"/>
              </a:solidFill>
            </a:endParaRPr>
          </a:p>
          <a:p>
            <a:pPr algn="ctr"/>
            <a:r>
              <a:rPr lang="ja-JP" altLang="en-US" sz="2400" dirty="0" smtClean="0">
                <a:solidFill>
                  <a:schemeClr val="tx1"/>
                </a:solidFill>
              </a:rPr>
              <a:t>役場</a:t>
            </a:r>
            <a:endParaRPr lang="en-US" altLang="ja-JP" sz="2400" dirty="0" smtClean="0">
              <a:solidFill>
                <a:schemeClr val="tx1"/>
              </a:solidFill>
            </a:endParaRPr>
          </a:p>
          <a:p>
            <a:pPr algn="ctr"/>
            <a:r>
              <a:rPr kumimoji="1" lang="ja-JP" altLang="en-US" sz="2400" dirty="0">
                <a:solidFill>
                  <a:schemeClr val="tx1"/>
                </a:solidFill>
              </a:rPr>
              <a:t>保健福祉課</a:t>
            </a:r>
          </a:p>
        </p:txBody>
      </p:sp>
      <p:sp>
        <p:nvSpPr>
          <p:cNvPr id="7" name="二等辺三角形 6"/>
          <p:cNvSpPr/>
          <p:nvPr/>
        </p:nvSpPr>
        <p:spPr>
          <a:xfrm>
            <a:off x="176106" y="1749666"/>
            <a:ext cx="2605045" cy="1920190"/>
          </a:xfrm>
          <a:prstGeom prst="triangl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内閣府</a:t>
            </a:r>
            <a:endParaRPr kumimoji="1" lang="en-US" altLang="ja-JP" sz="2400" dirty="0" smtClean="0">
              <a:solidFill>
                <a:schemeClr val="tx1"/>
              </a:solidFill>
            </a:endParaRPr>
          </a:p>
          <a:p>
            <a:pPr algn="ctr"/>
            <a:r>
              <a:rPr lang="ja-JP" altLang="en-US" sz="2000" dirty="0" smtClean="0">
                <a:solidFill>
                  <a:schemeClr val="tx1"/>
                </a:solidFill>
              </a:rPr>
              <a:t>自殺対策</a:t>
            </a:r>
            <a:r>
              <a:rPr lang="ja-JP" altLang="en-US" sz="2000" dirty="0">
                <a:solidFill>
                  <a:schemeClr val="tx1"/>
                </a:solidFill>
              </a:rPr>
              <a:t>推進室</a:t>
            </a:r>
            <a:endParaRPr kumimoji="1" lang="ja-JP" altLang="en-US" sz="2000" dirty="0">
              <a:solidFill>
                <a:schemeClr val="tx1"/>
              </a:solidFill>
            </a:endParaRPr>
          </a:p>
        </p:txBody>
      </p:sp>
      <p:sp>
        <p:nvSpPr>
          <p:cNvPr id="8" name="ブローチ 7"/>
          <p:cNvSpPr/>
          <p:nvPr/>
        </p:nvSpPr>
        <p:spPr>
          <a:xfrm>
            <a:off x="3419872" y="3848725"/>
            <a:ext cx="2592288" cy="1872208"/>
          </a:xfrm>
          <a:prstGeom prst="plaqu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solidFill>
                <a:schemeClr val="tx1"/>
              </a:solidFill>
            </a:endParaRPr>
          </a:p>
          <a:p>
            <a:pPr algn="ctr"/>
            <a:endParaRPr kumimoji="1" lang="en-US" altLang="ja-JP" dirty="0" smtClean="0">
              <a:solidFill>
                <a:schemeClr val="tx1"/>
              </a:solidFill>
            </a:endParaRPr>
          </a:p>
          <a:p>
            <a:pPr algn="ctr"/>
            <a:r>
              <a:rPr kumimoji="1" lang="ja-JP" altLang="en-US" sz="2400" dirty="0" smtClean="0">
                <a:solidFill>
                  <a:schemeClr val="tx1"/>
                </a:solidFill>
              </a:rPr>
              <a:t>心配ごと相談</a:t>
            </a:r>
            <a:endParaRPr kumimoji="1" lang="en-US" altLang="ja-JP" sz="2400" dirty="0" smtClean="0">
              <a:solidFill>
                <a:schemeClr val="tx1"/>
              </a:solidFill>
            </a:endParaRPr>
          </a:p>
          <a:p>
            <a:pPr algn="ctr"/>
            <a:r>
              <a:rPr lang="ja-JP" altLang="en-US" dirty="0">
                <a:solidFill>
                  <a:schemeClr val="tx1"/>
                </a:solidFill>
              </a:rPr>
              <a:t>など</a:t>
            </a:r>
            <a:endParaRPr kumimoji="1" lang="ja-JP" altLang="en-US" dirty="0">
              <a:solidFill>
                <a:schemeClr val="tx1"/>
              </a:solidFill>
            </a:endParaRPr>
          </a:p>
        </p:txBody>
      </p:sp>
      <p:sp>
        <p:nvSpPr>
          <p:cNvPr id="10" name="正方形/長方形 9"/>
          <p:cNvSpPr/>
          <p:nvPr/>
        </p:nvSpPr>
        <p:spPr>
          <a:xfrm>
            <a:off x="6702393" y="1499356"/>
            <a:ext cx="2088431" cy="1692188"/>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a:p>
            <a:pPr algn="ctr"/>
            <a:endParaRPr lang="en-US" altLang="ja-JP" dirty="0"/>
          </a:p>
          <a:p>
            <a:pPr algn="ctr"/>
            <a:r>
              <a:rPr kumimoji="1" lang="ja-JP" altLang="en-US" sz="2400" dirty="0" smtClean="0">
                <a:solidFill>
                  <a:schemeClr val="tx1"/>
                </a:solidFill>
              </a:rPr>
              <a:t>伊那保健福祉</a:t>
            </a:r>
            <a:endParaRPr kumimoji="1" lang="en-US" altLang="ja-JP" sz="2400" dirty="0" smtClean="0">
              <a:solidFill>
                <a:schemeClr val="tx1"/>
              </a:solidFill>
            </a:endParaRPr>
          </a:p>
          <a:p>
            <a:pPr algn="ctr"/>
            <a:r>
              <a:rPr kumimoji="1" lang="ja-JP" altLang="en-US" sz="2400" dirty="0" smtClean="0">
                <a:solidFill>
                  <a:schemeClr val="tx1"/>
                </a:solidFill>
              </a:rPr>
              <a:t>事務所</a:t>
            </a:r>
            <a:endParaRPr kumimoji="1" lang="ja-JP" altLang="en-US" sz="2400" dirty="0">
              <a:solidFill>
                <a:schemeClr val="tx1"/>
              </a:solidFill>
            </a:endParaRPr>
          </a:p>
        </p:txBody>
      </p:sp>
      <p:sp>
        <p:nvSpPr>
          <p:cNvPr id="11" name="星 6 10"/>
          <p:cNvSpPr/>
          <p:nvPr/>
        </p:nvSpPr>
        <p:spPr>
          <a:xfrm>
            <a:off x="6156176" y="3786850"/>
            <a:ext cx="2664296" cy="2666486"/>
          </a:xfrm>
          <a:prstGeom prst="star6">
            <a:avLst>
              <a:gd name="adj" fmla="val 38975"/>
              <a:gd name="hf" fmla="val 115470"/>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solidFill>
                <a:schemeClr val="tx1"/>
              </a:solidFill>
            </a:endParaRPr>
          </a:p>
          <a:p>
            <a:pPr algn="ctr"/>
            <a:endParaRPr kumimoji="1" lang="en-US" altLang="ja-JP" sz="2000" dirty="0" smtClean="0">
              <a:solidFill>
                <a:schemeClr val="tx1"/>
              </a:solidFill>
            </a:endParaRPr>
          </a:p>
          <a:p>
            <a:pPr algn="ctr"/>
            <a:r>
              <a:rPr kumimoji="1" lang="ja-JP" altLang="en-US" sz="2000" dirty="0" smtClean="0">
                <a:solidFill>
                  <a:schemeClr val="tx1"/>
                </a:solidFill>
              </a:rPr>
              <a:t>メンタル</a:t>
            </a:r>
            <a:r>
              <a:rPr kumimoji="1" lang="ja-JP" altLang="en-US" dirty="0" smtClean="0">
                <a:solidFill>
                  <a:schemeClr val="tx1"/>
                </a:solidFill>
              </a:rPr>
              <a:t>相談</a:t>
            </a:r>
            <a:endParaRPr kumimoji="1" lang="en-US" altLang="ja-JP" sz="2000" dirty="0" smtClean="0">
              <a:solidFill>
                <a:schemeClr val="tx1"/>
              </a:solidFill>
            </a:endParaRPr>
          </a:p>
          <a:p>
            <a:pPr algn="ctr"/>
            <a:r>
              <a:rPr lang="ja-JP" altLang="en-US" sz="2000" dirty="0">
                <a:solidFill>
                  <a:schemeClr val="tx1"/>
                </a:solidFill>
              </a:rPr>
              <a:t>など</a:t>
            </a:r>
            <a:endParaRPr kumimoji="1" lang="ja-JP" altLang="en-US" sz="2000" dirty="0">
              <a:solidFill>
                <a:schemeClr val="tx1"/>
              </a:solidFill>
            </a:endParaRPr>
          </a:p>
        </p:txBody>
      </p:sp>
      <p:sp>
        <p:nvSpPr>
          <p:cNvPr id="14" name="正方形/長方形 13"/>
          <p:cNvSpPr/>
          <p:nvPr/>
        </p:nvSpPr>
        <p:spPr>
          <a:xfrm>
            <a:off x="4197344" y="1909056"/>
            <a:ext cx="880369" cy="923330"/>
          </a:xfrm>
          <a:prstGeom prst="rect">
            <a:avLst/>
          </a:prstGeom>
          <a:noFill/>
        </p:spPr>
        <p:txBody>
          <a:bodyPr wrap="none" lIns="91440" tIns="45720" rIns="91440" bIns="45720">
            <a:spAutoFit/>
          </a:bodyPr>
          <a:lstStyle/>
          <a:p>
            <a:pPr algn="ctr"/>
            <a:r>
              <a:rPr lang="ja-JP" altLang="en-US" sz="5400" b="1" cap="none" spc="0" dirty="0" smtClean="0">
                <a:ln w="12700">
                  <a:solidFill>
                    <a:schemeClr val="bg1"/>
                  </a:solidFill>
                  <a:prstDash val="solid"/>
                </a:ln>
                <a:solidFill>
                  <a:srgbClr val="339933"/>
                </a:solidFill>
                <a:effectLst>
                  <a:outerShdw blurRad="41275" dist="20320" dir="1800000" algn="tl" rotWithShape="0">
                    <a:srgbClr val="000000">
                      <a:alpha val="40000"/>
                    </a:srgbClr>
                  </a:outerShdw>
                </a:effectLst>
              </a:rPr>
              <a:t>町</a:t>
            </a:r>
            <a:endParaRPr lang="ja-JP" altLang="en-US" sz="5400" b="1" cap="none" spc="0" dirty="0">
              <a:ln w="12700">
                <a:solidFill>
                  <a:schemeClr val="bg1"/>
                </a:solidFill>
                <a:prstDash val="solid"/>
              </a:ln>
              <a:solidFill>
                <a:srgbClr val="339933"/>
              </a:solidFill>
              <a:effectLst>
                <a:outerShdw blurRad="41275" dist="20320" dir="1800000" algn="tl" rotWithShape="0">
                  <a:srgbClr val="000000">
                    <a:alpha val="40000"/>
                  </a:srgbClr>
                </a:outerShdw>
              </a:effectLst>
            </a:endParaRPr>
          </a:p>
        </p:txBody>
      </p:sp>
      <p:sp>
        <p:nvSpPr>
          <p:cNvPr id="15" name="正方形/長方形 14"/>
          <p:cNvSpPr/>
          <p:nvPr/>
        </p:nvSpPr>
        <p:spPr>
          <a:xfrm>
            <a:off x="1038443" y="1948289"/>
            <a:ext cx="880369" cy="923330"/>
          </a:xfrm>
          <a:prstGeom prst="rect">
            <a:avLst/>
          </a:prstGeom>
          <a:noFill/>
        </p:spPr>
        <p:txBody>
          <a:bodyPr wrap="none" lIns="91440" tIns="45720" rIns="91440" bIns="45720">
            <a:spAutoFit/>
          </a:bodyPr>
          <a:lstStyle/>
          <a:p>
            <a:pPr algn="ctr"/>
            <a:r>
              <a:rPr lang="ja-JP" altLang="en-US" sz="5400" b="1" dirty="0">
                <a:ln w="12700">
                  <a:solidFill>
                    <a:schemeClr val="bg1"/>
                  </a:solidFill>
                  <a:prstDash val="solid"/>
                </a:ln>
                <a:solidFill>
                  <a:srgbClr val="FF0000"/>
                </a:solidFill>
                <a:effectLst>
                  <a:outerShdw blurRad="41275" dist="20320" dir="1800000" algn="tl" rotWithShape="0">
                    <a:srgbClr val="000000">
                      <a:alpha val="40000"/>
                    </a:srgbClr>
                  </a:outerShdw>
                </a:effectLst>
              </a:rPr>
              <a:t>国</a:t>
            </a:r>
            <a:endParaRPr lang="ja-JP" altLang="en-US" sz="5400" b="1" cap="none" spc="0" dirty="0">
              <a:ln w="12700">
                <a:solidFill>
                  <a:schemeClr val="bg1"/>
                </a:solidFill>
                <a:prstDash val="solid"/>
              </a:ln>
              <a:solidFill>
                <a:srgbClr val="FF0000"/>
              </a:solidFill>
              <a:effectLst>
                <a:outerShdw blurRad="41275" dist="20320" dir="1800000" algn="tl" rotWithShape="0">
                  <a:srgbClr val="000000">
                    <a:alpha val="40000"/>
                  </a:srgbClr>
                </a:outerShdw>
              </a:effectLst>
            </a:endParaRPr>
          </a:p>
        </p:txBody>
      </p:sp>
      <p:sp>
        <p:nvSpPr>
          <p:cNvPr id="16" name="正方形/長方形 15"/>
          <p:cNvSpPr/>
          <p:nvPr/>
        </p:nvSpPr>
        <p:spPr>
          <a:xfrm>
            <a:off x="7306423" y="1447391"/>
            <a:ext cx="880369" cy="923330"/>
          </a:xfrm>
          <a:prstGeom prst="rect">
            <a:avLst/>
          </a:prstGeom>
          <a:noFill/>
        </p:spPr>
        <p:txBody>
          <a:bodyPr wrap="none" lIns="91440" tIns="45720" rIns="91440" bIns="45720">
            <a:spAutoFit/>
          </a:bodyPr>
          <a:lstStyle/>
          <a:p>
            <a:pPr algn="ctr"/>
            <a:r>
              <a:rPr lang="ja-JP" altLang="en-US" sz="5400" b="1" dirty="0" smtClean="0">
                <a:ln w="12700">
                  <a:solidFill>
                    <a:schemeClr val="bg1"/>
                  </a:solidFill>
                  <a:prstDash val="solid"/>
                </a:ln>
                <a:solidFill>
                  <a:srgbClr val="0423BC"/>
                </a:solidFill>
                <a:effectLst>
                  <a:outerShdw blurRad="41275" dist="20320" dir="1800000" algn="tl" rotWithShape="0">
                    <a:srgbClr val="000000">
                      <a:alpha val="40000"/>
                    </a:srgbClr>
                  </a:outerShdw>
                </a:effectLst>
              </a:rPr>
              <a:t>県</a:t>
            </a:r>
            <a:endParaRPr lang="ja-JP" altLang="en-US" sz="5400" b="1" cap="none" spc="0" dirty="0">
              <a:ln w="12700">
                <a:solidFill>
                  <a:schemeClr val="bg1"/>
                </a:solidFill>
                <a:prstDash val="solid"/>
              </a:ln>
              <a:solidFill>
                <a:srgbClr val="0423BC"/>
              </a:solidFill>
              <a:effectLst>
                <a:outerShdw blurRad="41275" dist="20320" dir="1800000" algn="tl" rotWithShape="0">
                  <a:srgbClr val="000000">
                    <a:alpha val="40000"/>
                  </a:srgbClr>
                </a:outerShdw>
              </a:effectLst>
            </a:endParaRPr>
          </a:p>
        </p:txBody>
      </p:sp>
      <p:sp>
        <p:nvSpPr>
          <p:cNvPr id="17" name="正方形/長方形 16"/>
          <p:cNvSpPr/>
          <p:nvPr/>
        </p:nvSpPr>
        <p:spPr>
          <a:xfrm>
            <a:off x="3849493" y="3861499"/>
            <a:ext cx="1576072" cy="923330"/>
          </a:xfrm>
          <a:prstGeom prst="rect">
            <a:avLst/>
          </a:prstGeom>
          <a:noFill/>
        </p:spPr>
        <p:txBody>
          <a:bodyPr wrap="none" lIns="91440" tIns="45720" rIns="91440" bIns="45720">
            <a:spAutoFit/>
          </a:bodyPr>
          <a:lstStyle/>
          <a:p>
            <a:pPr algn="ctr"/>
            <a:r>
              <a:rPr lang="ja-JP" altLang="en-US" sz="5400" dirty="0" smtClean="0">
                <a:ln w="12700">
                  <a:noFill/>
                  <a:prstDash val="solid"/>
                </a:ln>
              </a:rPr>
              <a:t>社協</a:t>
            </a:r>
            <a:endParaRPr lang="ja-JP" altLang="en-US" sz="5400" cap="none" spc="0" dirty="0">
              <a:ln w="12700">
                <a:noFill/>
                <a:prstDash val="solid"/>
              </a:ln>
            </a:endParaRPr>
          </a:p>
        </p:txBody>
      </p:sp>
      <p:sp>
        <p:nvSpPr>
          <p:cNvPr id="18" name="正方形/長方形 17"/>
          <p:cNvSpPr/>
          <p:nvPr/>
        </p:nvSpPr>
        <p:spPr>
          <a:xfrm>
            <a:off x="6352436" y="4201653"/>
            <a:ext cx="2271776" cy="923330"/>
          </a:xfrm>
          <a:prstGeom prst="rect">
            <a:avLst/>
          </a:prstGeom>
          <a:noFill/>
        </p:spPr>
        <p:txBody>
          <a:bodyPr wrap="none" lIns="91440" tIns="45720" rIns="91440" bIns="45720">
            <a:spAutoFit/>
          </a:bodyPr>
          <a:lstStyle/>
          <a:p>
            <a:pPr algn="ctr"/>
            <a:r>
              <a:rPr lang="ja-JP" altLang="en-US" sz="5400" dirty="0">
                <a:ln w="12700">
                  <a:noFill/>
                  <a:prstDash val="solid"/>
                </a:ln>
              </a:rPr>
              <a:t>商工会</a:t>
            </a:r>
            <a:endParaRPr lang="ja-JP" altLang="en-US" sz="5400" cap="none" spc="0" dirty="0">
              <a:ln w="12700">
                <a:noFill/>
                <a:prstDash val="solid"/>
              </a:ln>
            </a:endParaRPr>
          </a:p>
        </p:txBody>
      </p:sp>
      <p:sp>
        <p:nvSpPr>
          <p:cNvPr id="20" name="正方形/長方形 19"/>
          <p:cNvSpPr/>
          <p:nvPr/>
        </p:nvSpPr>
        <p:spPr>
          <a:xfrm>
            <a:off x="405439" y="4324585"/>
            <a:ext cx="2831655" cy="1152128"/>
          </a:xfrm>
          <a:prstGeom prst="rect">
            <a:avLst/>
          </a:prstGeom>
          <a:noFill/>
        </p:spPr>
        <p:txBody>
          <a:bodyPr wrap="none" lIns="91440" tIns="45720" rIns="91440" bIns="45720">
            <a:normAutofit lnSpcReduction="10000"/>
          </a:bodyPr>
          <a:lstStyle/>
          <a:p>
            <a:pPr algn="ctr"/>
            <a:r>
              <a:rPr lang="ja-JP" altLang="en-US" sz="3600" b="1" dirty="0" smtClean="0">
                <a:ln w="12700">
                  <a:noFill/>
                  <a:prstDash val="solid"/>
                </a:ln>
              </a:rPr>
              <a:t>地域</a:t>
            </a:r>
            <a:endParaRPr lang="en-US" altLang="ja-JP" sz="3600" b="1" dirty="0" smtClean="0">
              <a:ln w="12700">
                <a:noFill/>
                <a:prstDash val="solid"/>
              </a:ln>
            </a:endParaRPr>
          </a:p>
          <a:p>
            <a:pPr algn="ctr"/>
            <a:r>
              <a:rPr lang="ja-JP" altLang="en-US" sz="3600" b="1" dirty="0" smtClean="0">
                <a:ln w="12700">
                  <a:noFill/>
                  <a:prstDash val="solid"/>
                </a:ln>
              </a:rPr>
              <a:t>ボランティア</a:t>
            </a:r>
            <a:endParaRPr lang="ja-JP" altLang="en-US" sz="3600" b="1" cap="none" spc="0" dirty="0">
              <a:ln w="12700">
                <a:noFill/>
                <a:prstDash val="solid"/>
              </a:ln>
            </a:endParaRPr>
          </a:p>
        </p:txBody>
      </p:sp>
      <p:sp>
        <p:nvSpPr>
          <p:cNvPr id="9" name="テキスト ボックス 8"/>
          <p:cNvSpPr txBox="1"/>
          <p:nvPr/>
        </p:nvSpPr>
        <p:spPr>
          <a:xfrm>
            <a:off x="2781151" y="6392966"/>
            <a:ext cx="4896544" cy="338554"/>
          </a:xfrm>
          <a:prstGeom prst="rect">
            <a:avLst/>
          </a:prstGeom>
          <a:noFill/>
        </p:spPr>
        <p:txBody>
          <a:bodyPr wrap="square" rtlCol="0">
            <a:spAutoFit/>
          </a:bodyPr>
          <a:lstStyle/>
          <a:p>
            <a:r>
              <a:rPr lang="ja-JP" altLang="en-US" sz="1600" dirty="0" smtClean="0">
                <a:solidFill>
                  <a:srgbClr val="FF0000"/>
                </a:solidFill>
              </a:rPr>
              <a:t>注）</a:t>
            </a:r>
            <a:r>
              <a:rPr lang="en-US" altLang="ja-JP" sz="1600" dirty="0" smtClean="0">
                <a:solidFill>
                  <a:srgbClr val="FF0000"/>
                </a:solidFill>
              </a:rPr>
              <a:t>2016.4</a:t>
            </a:r>
            <a:r>
              <a:rPr lang="ja-JP" altLang="en-US" sz="1600" dirty="0" smtClean="0">
                <a:solidFill>
                  <a:srgbClr val="FF0000"/>
                </a:solidFill>
              </a:rPr>
              <a:t>から国の所管は厚生労働省に移管された</a:t>
            </a:r>
            <a:endParaRPr kumimoji="1" lang="ja-JP" altLang="en-US" sz="1600" dirty="0">
              <a:solidFill>
                <a:srgbClr val="FF0000"/>
              </a:solidFill>
            </a:endParaRPr>
          </a:p>
        </p:txBody>
      </p:sp>
      <p:sp>
        <p:nvSpPr>
          <p:cNvPr id="12" name="スライド番号プレースホルダー 11"/>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6</a:t>
            </a:fld>
            <a:endParaRPr kumimoji="1" lang="ja-JP" altLang="en-US" sz="1600" dirty="0"/>
          </a:p>
        </p:txBody>
      </p:sp>
    </p:spTree>
    <p:extLst>
      <p:ext uri="{BB962C8B-B14F-4D97-AF65-F5344CB8AC3E}">
        <p14:creationId xmlns:p14="http://schemas.microsoft.com/office/powerpoint/2010/main" val="210882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0" y="571832"/>
            <a:ext cx="9144000" cy="908720"/>
          </a:xfrm>
        </p:spPr>
        <p:txBody>
          <a:bodyPr/>
          <a:lstStyle/>
          <a:p>
            <a:r>
              <a:rPr lang="ja-JP" altLang="en-US" sz="4800" dirty="0" smtClean="0">
                <a:solidFill>
                  <a:schemeClr val="tx1"/>
                </a:solidFill>
                <a:effectLst/>
              </a:rPr>
              <a:t>表④　こころ</a:t>
            </a:r>
            <a:r>
              <a:rPr lang="ja-JP" altLang="en-US" sz="4800" dirty="0">
                <a:solidFill>
                  <a:schemeClr val="tx1"/>
                </a:solidFill>
                <a:effectLst/>
              </a:rPr>
              <a:t>の</a:t>
            </a:r>
            <a:r>
              <a:rPr kumimoji="1" lang="ja-JP" altLang="en-US" sz="4800" dirty="0" smtClean="0">
                <a:solidFill>
                  <a:schemeClr val="tx1"/>
                </a:solidFill>
                <a:effectLst/>
              </a:rPr>
              <a:t>相談件数の状況</a:t>
            </a:r>
            <a:endParaRPr kumimoji="1" lang="ja-JP" altLang="en-US" sz="4800" dirty="0">
              <a:solidFill>
                <a:schemeClr val="tx1"/>
              </a:solidFill>
              <a:effectLst/>
            </a:endParaRPr>
          </a:p>
        </p:txBody>
      </p:sp>
      <p:sp>
        <p:nvSpPr>
          <p:cNvPr id="5" name="タイトル 1"/>
          <p:cNvSpPr txBox="1">
            <a:spLocks/>
          </p:cNvSpPr>
          <p:nvPr/>
        </p:nvSpPr>
        <p:spPr>
          <a:xfrm>
            <a:off x="118857" y="33184"/>
            <a:ext cx="8784976" cy="54006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lnSpc>
                <a:spcPct val="100000"/>
              </a:lnSpc>
            </a:pPr>
            <a:r>
              <a:rPr lang="en-US" altLang="ja-JP" sz="3200" dirty="0" smtClean="0">
                <a:solidFill>
                  <a:srgbClr val="FF0000"/>
                </a:solidFill>
                <a:effectLst/>
              </a:rPr>
              <a:t>【</a:t>
            </a:r>
            <a:r>
              <a:rPr lang="ja-JP" altLang="en-US" sz="3200" dirty="0" smtClean="0">
                <a:solidFill>
                  <a:srgbClr val="FF0000"/>
                </a:solidFill>
                <a:effectLst/>
              </a:rPr>
              <a:t>課題</a:t>
            </a:r>
            <a:r>
              <a:rPr lang="en-US" altLang="ja-JP" sz="3200" dirty="0" smtClean="0">
                <a:solidFill>
                  <a:srgbClr val="FF0000"/>
                </a:solidFill>
                <a:effectLst/>
              </a:rPr>
              <a:t>】</a:t>
            </a:r>
            <a:r>
              <a:rPr lang="ja-JP" altLang="en-US" sz="3200" dirty="0" smtClean="0">
                <a:solidFill>
                  <a:srgbClr val="FF0000"/>
                </a:solidFill>
                <a:effectLst/>
              </a:rPr>
              <a:t>男性は悩みを相談</a:t>
            </a:r>
            <a:r>
              <a:rPr lang="ja-JP" altLang="en-US" sz="3200" dirty="0">
                <a:solidFill>
                  <a:srgbClr val="FF0000"/>
                </a:solidFill>
                <a:effectLst/>
              </a:rPr>
              <a:t>する人</a:t>
            </a:r>
            <a:r>
              <a:rPr lang="ja-JP" altLang="en-US" sz="3200" dirty="0" smtClean="0">
                <a:solidFill>
                  <a:srgbClr val="FF0000"/>
                </a:solidFill>
                <a:effectLst/>
              </a:rPr>
              <a:t>が少ない</a:t>
            </a:r>
            <a:endParaRPr lang="en-US" altLang="ja-JP" sz="3200" dirty="0" smtClean="0">
              <a:solidFill>
                <a:srgbClr val="FF0000"/>
              </a:solidFill>
              <a:effectLst/>
            </a:endParaRPr>
          </a:p>
        </p:txBody>
      </p:sp>
      <p:graphicFrame>
        <p:nvGraphicFramePr>
          <p:cNvPr id="7" name="グラフ 6"/>
          <p:cNvGraphicFramePr/>
          <p:nvPr>
            <p:extLst>
              <p:ext uri="{D42A27DB-BD31-4B8C-83A1-F6EECF244321}">
                <p14:modId xmlns:p14="http://schemas.microsoft.com/office/powerpoint/2010/main" val="849377210"/>
              </p:ext>
            </p:extLst>
          </p:nvPr>
        </p:nvGraphicFramePr>
        <p:xfrm>
          <a:off x="467544" y="1988840"/>
          <a:ext cx="8280920" cy="4387260"/>
        </p:xfrm>
        <a:graphic>
          <a:graphicData uri="http://schemas.openxmlformats.org/drawingml/2006/chart">
            <c:chart xmlns:c="http://schemas.openxmlformats.org/drawingml/2006/chart" xmlns:r="http://schemas.openxmlformats.org/officeDocument/2006/relationships" r:id="rId4"/>
          </a:graphicData>
        </a:graphic>
      </p:graphicFrame>
      <p:sp>
        <p:nvSpPr>
          <p:cNvPr id="3" name="円/楕円 2"/>
          <p:cNvSpPr/>
          <p:nvPr/>
        </p:nvSpPr>
        <p:spPr>
          <a:xfrm>
            <a:off x="1097904" y="5085184"/>
            <a:ext cx="2177952" cy="720080"/>
          </a:xfrm>
          <a:prstGeom prst="ellipse">
            <a:avLst/>
          </a:prstGeom>
          <a:noFill/>
          <a:ln w="63500">
            <a:solidFill>
              <a:srgbClr val="0423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Text Box 135"/>
          <p:cNvSpPr txBox="1">
            <a:spLocks noChangeArrowheads="1"/>
          </p:cNvSpPr>
          <p:nvPr/>
        </p:nvSpPr>
        <p:spPr bwMode="auto">
          <a:xfrm>
            <a:off x="899592" y="6309320"/>
            <a:ext cx="216024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b="1" dirty="0" smtClean="0"/>
              <a:t>出典：健康推進課</a:t>
            </a:r>
            <a:endParaRPr lang="ja-JP" altLang="en-US" b="1" dirty="0"/>
          </a:p>
        </p:txBody>
      </p:sp>
      <p:sp>
        <p:nvSpPr>
          <p:cNvPr id="6" name="テキスト ボックス 5"/>
          <p:cNvSpPr txBox="1"/>
          <p:nvPr/>
        </p:nvSpPr>
        <p:spPr>
          <a:xfrm>
            <a:off x="467544" y="2204863"/>
            <a:ext cx="648072" cy="307777"/>
          </a:xfrm>
          <a:prstGeom prst="rect">
            <a:avLst/>
          </a:prstGeom>
          <a:noFill/>
        </p:spPr>
        <p:txBody>
          <a:bodyPr wrap="square" rtlCol="0">
            <a:spAutoFit/>
          </a:bodyPr>
          <a:lstStyle/>
          <a:p>
            <a:r>
              <a:rPr kumimoji="1" lang="en-US" altLang="ja-JP" sz="1400" dirty="0" smtClean="0"/>
              <a:t>(</a:t>
            </a:r>
            <a:r>
              <a:rPr kumimoji="1" lang="ja-JP" altLang="en-US" sz="1400" dirty="0" smtClean="0"/>
              <a:t>件</a:t>
            </a:r>
            <a:r>
              <a:rPr kumimoji="1" lang="en-US" altLang="ja-JP" sz="1400" dirty="0" smtClean="0"/>
              <a:t>)</a:t>
            </a:r>
            <a:endParaRPr kumimoji="1" lang="ja-JP" altLang="en-US" sz="1400" dirty="0"/>
          </a:p>
        </p:txBody>
      </p:sp>
      <p:sp>
        <p:nvSpPr>
          <p:cNvPr id="9" name="右矢印吹き出し 8"/>
          <p:cNvSpPr/>
          <p:nvPr/>
        </p:nvSpPr>
        <p:spPr>
          <a:xfrm>
            <a:off x="3419872" y="6116188"/>
            <a:ext cx="4248472" cy="259911"/>
          </a:xfrm>
          <a:prstGeom prst="rightArrowCallout">
            <a:avLst>
              <a:gd name="adj1" fmla="val 25000"/>
              <a:gd name="adj2" fmla="val 32081"/>
              <a:gd name="adj3" fmla="val 25000"/>
              <a:gd name="adj4" fmla="val 27720"/>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bg1"/>
                </a:solidFill>
                <a:latin typeface="ＭＳ Ｐゴシック" panose="020B0600070205080204" pitchFamily="50" charset="-128"/>
                <a:ea typeface="ＭＳ Ｐゴシック" panose="020B0600070205080204" pitchFamily="50" charset="-128"/>
              </a:rPr>
              <a:t>ＳＣ認証取得</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p:txBody>
      </p:sp>
      <p:sp>
        <p:nvSpPr>
          <p:cNvPr id="10" name="スライド番号プレースホルダー 9"/>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7</a:t>
            </a:fld>
            <a:endParaRPr kumimoji="1" lang="ja-JP" altLang="en-US" sz="1600" dirty="0"/>
          </a:p>
        </p:txBody>
      </p:sp>
    </p:spTree>
    <p:extLst>
      <p:ext uri="{BB962C8B-B14F-4D97-AF65-F5344CB8AC3E}">
        <p14:creationId xmlns:p14="http://schemas.microsoft.com/office/powerpoint/2010/main" val="210882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図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088" y="5734050"/>
            <a:ext cx="1331912"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タイトル 1"/>
          <p:cNvSpPr>
            <a:spLocks noGrp="1"/>
          </p:cNvSpPr>
          <p:nvPr>
            <p:ph type="title"/>
          </p:nvPr>
        </p:nvSpPr>
        <p:spPr bwMode="auto">
          <a:xfrm>
            <a:off x="-27511" y="719485"/>
            <a:ext cx="9144000" cy="765175"/>
          </a:xfrm>
        </p:spPr>
        <p:txBody>
          <a:bodyPr wrap="square" numCol="1" anchorCtr="0" compatLnSpc="1">
            <a:prstTxWarp prst="textNoShape">
              <a:avLst/>
            </a:prstTxWarp>
          </a:bodyPr>
          <a:lstStyle/>
          <a:p>
            <a:r>
              <a:rPr lang="ja-JP" altLang="en-US" sz="4000" dirty="0" smtClean="0">
                <a:solidFill>
                  <a:schemeClr val="tx1"/>
                </a:solidFill>
                <a:effectLst/>
              </a:rPr>
              <a:t>表⑤　自損行為による救急搬送の状況</a:t>
            </a:r>
          </a:p>
        </p:txBody>
      </p:sp>
      <p:sp>
        <p:nvSpPr>
          <p:cNvPr id="3076" name="タイトル 1"/>
          <p:cNvSpPr txBox="1">
            <a:spLocks/>
          </p:cNvSpPr>
          <p:nvPr/>
        </p:nvSpPr>
        <p:spPr bwMode="auto">
          <a:xfrm>
            <a:off x="127000" y="0"/>
            <a:ext cx="8783638" cy="71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Palatino Linotype" pitchFamily="18" charset="0"/>
                <a:ea typeface="HGS明朝E" pitchFamily="18" charset="-128"/>
              </a:defRPr>
            </a:lvl1pPr>
            <a:lvl2pPr marL="742950" indent="-285750">
              <a:defRPr kumimoji="1">
                <a:solidFill>
                  <a:schemeClr val="tx1"/>
                </a:solidFill>
                <a:latin typeface="Palatino Linotype" pitchFamily="18" charset="0"/>
                <a:ea typeface="HGS明朝E" pitchFamily="18" charset="-128"/>
              </a:defRPr>
            </a:lvl2pPr>
            <a:lvl3pPr marL="1143000" indent="-228600">
              <a:defRPr kumimoji="1">
                <a:solidFill>
                  <a:schemeClr val="tx1"/>
                </a:solidFill>
                <a:latin typeface="Palatino Linotype" pitchFamily="18" charset="0"/>
                <a:ea typeface="HGS明朝E" pitchFamily="18" charset="-128"/>
              </a:defRPr>
            </a:lvl3pPr>
            <a:lvl4pPr marL="1600200" indent="-228600">
              <a:defRPr kumimoji="1">
                <a:solidFill>
                  <a:schemeClr val="tx1"/>
                </a:solidFill>
                <a:latin typeface="Palatino Linotype" pitchFamily="18" charset="0"/>
                <a:ea typeface="HGS明朝E" pitchFamily="18" charset="-128"/>
              </a:defRPr>
            </a:lvl4pPr>
            <a:lvl5pPr marL="2057400" indent="-228600">
              <a:defRPr kumimoji="1">
                <a:solidFill>
                  <a:schemeClr val="tx1"/>
                </a:solidFill>
                <a:latin typeface="Palatino Linotype" pitchFamily="18" charset="0"/>
                <a:ea typeface="HGS明朝E" pitchFamily="18" charset="-128"/>
              </a:defRPr>
            </a:lvl5pPr>
            <a:lvl6pPr marL="2514600" indent="-228600" fontAlgn="base">
              <a:spcBef>
                <a:spcPct val="0"/>
              </a:spcBef>
              <a:spcAft>
                <a:spcPct val="0"/>
              </a:spcAft>
              <a:defRPr kumimoji="1">
                <a:solidFill>
                  <a:schemeClr val="tx1"/>
                </a:solidFill>
                <a:latin typeface="Palatino Linotype" pitchFamily="18" charset="0"/>
                <a:ea typeface="HGS明朝E" pitchFamily="18" charset="-128"/>
              </a:defRPr>
            </a:lvl6pPr>
            <a:lvl7pPr marL="2971800" indent="-228600" fontAlgn="base">
              <a:spcBef>
                <a:spcPct val="0"/>
              </a:spcBef>
              <a:spcAft>
                <a:spcPct val="0"/>
              </a:spcAft>
              <a:defRPr kumimoji="1">
                <a:solidFill>
                  <a:schemeClr val="tx1"/>
                </a:solidFill>
                <a:latin typeface="Palatino Linotype" pitchFamily="18" charset="0"/>
                <a:ea typeface="HGS明朝E" pitchFamily="18" charset="-128"/>
              </a:defRPr>
            </a:lvl7pPr>
            <a:lvl8pPr marL="3429000" indent="-228600" fontAlgn="base">
              <a:spcBef>
                <a:spcPct val="0"/>
              </a:spcBef>
              <a:spcAft>
                <a:spcPct val="0"/>
              </a:spcAft>
              <a:defRPr kumimoji="1">
                <a:solidFill>
                  <a:schemeClr val="tx1"/>
                </a:solidFill>
                <a:latin typeface="Palatino Linotype" pitchFamily="18" charset="0"/>
                <a:ea typeface="HGS明朝E" pitchFamily="18" charset="-128"/>
              </a:defRPr>
            </a:lvl8pPr>
            <a:lvl9pPr marL="3886200" indent="-228600" fontAlgn="base">
              <a:spcBef>
                <a:spcPct val="0"/>
              </a:spcBef>
              <a:spcAft>
                <a:spcPct val="0"/>
              </a:spcAft>
              <a:defRPr kumimoji="1">
                <a:solidFill>
                  <a:schemeClr val="tx1"/>
                </a:solidFill>
                <a:latin typeface="Palatino Linotype" pitchFamily="18" charset="0"/>
                <a:ea typeface="HGS明朝E" pitchFamily="18" charset="-128"/>
              </a:defRPr>
            </a:lvl9pPr>
          </a:lstStyle>
          <a:p>
            <a:r>
              <a:rPr lang="en-US" altLang="ja-JP" sz="3200" dirty="0">
                <a:solidFill>
                  <a:srgbClr val="FF0000"/>
                </a:solidFill>
                <a:ea typeface="HGｺﾞｼｯｸM" pitchFamily="49" charset="-128"/>
              </a:rPr>
              <a:t>【</a:t>
            </a:r>
            <a:r>
              <a:rPr lang="ja-JP" altLang="en-US" sz="3200" dirty="0">
                <a:solidFill>
                  <a:srgbClr val="FF0000"/>
                </a:solidFill>
                <a:ea typeface="HGｺﾞｼｯｸM" pitchFamily="49" charset="-128"/>
              </a:rPr>
              <a:t>課題</a:t>
            </a:r>
            <a:r>
              <a:rPr lang="en-US" altLang="ja-JP" sz="3200" dirty="0">
                <a:solidFill>
                  <a:srgbClr val="FF0000"/>
                </a:solidFill>
                <a:ea typeface="HGｺﾞｼｯｸM" pitchFamily="49" charset="-128"/>
              </a:rPr>
              <a:t>】</a:t>
            </a:r>
            <a:r>
              <a:rPr lang="ja-JP" altLang="en-US" sz="3200" dirty="0">
                <a:solidFill>
                  <a:srgbClr val="FF0000"/>
                </a:solidFill>
                <a:ea typeface="HGｺﾞｼｯｸM" pitchFamily="49" charset="-128"/>
              </a:rPr>
              <a:t>男性の自傷行為は重度化傾向にある</a:t>
            </a:r>
            <a:endParaRPr lang="en-US" altLang="ja-JP" sz="3200" dirty="0">
              <a:solidFill>
                <a:srgbClr val="FF0000"/>
              </a:solidFill>
              <a:ea typeface="HGｺﾞｼｯｸM" pitchFamily="49" charset="-128"/>
            </a:endParaRPr>
          </a:p>
        </p:txBody>
      </p:sp>
      <p:sp>
        <p:nvSpPr>
          <p:cNvPr id="3077" name="Text Box 135"/>
          <p:cNvSpPr txBox="1">
            <a:spLocks noChangeArrowheads="1"/>
          </p:cNvSpPr>
          <p:nvPr/>
        </p:nvSpPr>
        <p:spPr bwMode="auto">
          <a:xfrm>
            <a:off x="611188" y="6092825"/>
            <a:ext cx="4176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2400">
                <a:solidFill>
                  <a:srgbClr val="7F7F7F"/>
                </a:solidFill>
                <a:latin typeface="Century Gothic" pitchFamily="34" charset="0"/>
                <a:ea typeface="HGS明朝E" pitchFamily="18" charset="-128"/>
              </a:defRPr>
            </a:lvl1pPr>
            <a:lvl2pPr marL="742950" indent="-285750">
              <a:spcBef>
                <a:spcPct val="20000"/>
              </a:spcBef>
              <a:buFont typeface="Courier New" pitchFamily="49" charset="0"/>
              <a:buChar char="o"/>
              <a:defRPr kumimoji="1" sz="1600">
                <a:solidFill>
                  <a:srgbClr val="7F7F7F"/>
                </a:solidFill>
                <a:latin typeface="Century Gothic" pitchFamily="34" charset="0"/>
                <a:ea typeface="HGS明朝E" pitchFamily="18" charset="-128"/>
              </a:defRPr>
            </a:lvl2pPr>
            <a:lvl3pPr marL="1143000" indent="-228600">
              <a:spcBef>
                <a:spcPct val="20000"/>
              </a:spcBef>
              <a:buFont typeface="Arial" charset="0"/>
              <a:buChar char="•"/>
              <a:defRPr kumimoji="1" sz="1600">
                <a:solidFill>
                  <a:srgbClr val="7F7F7F"/>
                </a:solidFill>
                <a:latin typeface="Century Gothic" pitchFamily="34" charset="0"/>
                <a:ea typeface="HGS明朝E" pitchFamily="18" charset="-128"/>
              </a:defRPr>
            </a:lvl3pPr>
            <a:lvl4pPr marL="1600200" indent="-228600">
              <a:spcBef>
                <a:spcPct val="20000"/>
              </a:spcBef>
              <a:buFont typeface="Courier New" pitchFamily="49" charset="0"/>
              <a:buChar char="o"/>
              <a:defRPr kumimoji="1" sz="1600">
                <a:solidFill>
                  <a:srgbClr val="7F7F7F"/>
                </a:solidFill>
                <a:latin typeface="Century Gothic" pitchFamily="34" charset="0"/>
                <a:ea typeface="HGS明朝E" pitchFamily="18" charset="-128"/>
              </a:defRPr>
            </a:lvl4pPr>
            <a:lvl5pPr marL="2057400" indent="-228600">
              <a:spcBef>
                <a:spcPct val="20000"/>
              </a:spcBef>
              <a:buFont typeface="Arial" charset="0"/>
              <a:buChar char="•"/>
              <a:defRPr kumimoji="1" sz="1600">
                <a:solidFill>
                  <a:srgbClr val="7F7F7F"/>
                </a:solidFill>
                <a:latin typeface="Century Gothic" pitchFamily="34" charset="0"/>
                <a:ea typeface="HGS明朝E" pitchFamily="18" charset="-128"/>
              </a:defRPr>
            </a:lvl5pPr>
            <a:lvl6pPr marL="2514600" indent="-228600" fontAlgn="base">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6pPr>
            <a:lvl7pPr marL="2971800" indent="-228600" fontAlgn="base">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7pPr>
            <a:lvl8pPr marL="3429000" indent="-228600" fontAlgn="base">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8pPr>
            <a:lvl9pPr marL="3886200" indent="-228600" fontAlgn="base">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9pPr>
          </a:lstStyle>
          <a:p>
            <a:pPr>
              <a:spcBef>
                <a:spcPct val="50000"/>
              </a:spcBef>
              <a:buFontTx/>
              <a:buNone/>
            </a:pPr>
            <a:r>
              <a:rPr lang="ja-JP" altLang="en-US" sz="1800" b="1">
                <a:solidFill>
                  <a:schemeClr val="tx1"/>
                </a:solidFill>
                <a:latin typeface="Arial" charset="0"/>
                <a:ea typeface="ＭＳ Ｐゴシック" charset="-128"/>
              </a:rPr>
              <a:t>出典：箕輪消防署　救急搬送データ</a:t>
            </a:r>
          </a:p>
        </p:txBody>
      </p:sp>
      <p:sp>
        <p:nvSpPr>
          <p:cNvPr id="3078" name="Text Box 135"/>
          <p:cNvSpPr txBox="1">
            <a:spLocks noChangeArrowheads="1"/>
          </p:cNvSpPr>
          <p:nvPr/>
        </p:nvSpPr>
        <p:spPr bwMode="auto">
          <a:xfrm>
            <a:off x="4765675" y="6411913"/>
            <a:ext cx="2759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2400">
                <a:solidFill>
                  <a:srgbClr val="7F7F7F"/>
                </a:solidFill>
                <a:latin typeface="Century Gothic" pitchFamily="34" charset="0"/>
                <a:ea typeface="HGS明朝E" pitchFamily="18" charset="-128"/>
              </a:defRPr>
            </a:lvl1pPr>
            <a:lvl2pPr marL="742950" indent="-285750">
              <a:spcBef>
                <a:spcPct val="20000"/>
              </a:spcBef>
              <a:buFont typeface="Courier New" pitchFamily="49" charset="0"/>
              <a:buChar char="o"/>
              <a:defRPr kumimoji="1" sz="1600">
                <a:solidFill>
                  <a:srgbClr val="7F7F7F"/>
                </a:solidFill>
                <a:latin typeface="Century Gothic" pitchFamily="34" charset="0"/>
                <a:ea typeface="HGS明朝E" pitchFamily="18" charset="-128"/>
              </a:defRPr>
            </a:lvl2pPr>
            <a:lvl3pPr marL="1143000" indent="-228600">
              <a:spcBef>
                <a:spcPct val="20000"/>
              </a:spcBef>
              <a:buFont typeface="Arial" charset="0"/>
              <a:buChar char="•"/>
              <a:defRPr kumimoji="1" sz="1600">
                <a:solidFill>
                  <a:srgbClr val="7F7F7F"/>
                </a:solidFill>
                <a:latin typeface="Century Gothic" pitchFamily="34" charset="0"/>
                <a:ea typeface="HGS明朝E" pitchFamily="18" charset="-128"/>
              </a:defRPr>
            </a:lvl3pPr>
            <a:lvl4pPr marL="1600200" indent="-228600">
              <a:spcBef>
                <a:spcPct val="20000"/>
              </a:spcBef>
              <a:buFont typeface="Courier New" pitchFamily="49" charset="0"/>
              <a:buChar char="o"/>
              <a:defRPr kumimoji="1" sz="1600">
                <a:solidFill>
                  <a:srgbClr val="7F7F7F"/>
                </a:solidFill>
                <a:latin typeface="Century Gothic" pitchFamily="34" charset="0"/>
                <a:ea typeface="HGS明朝E" pitchFamily="18" charset="-128"/>
              </a:defRPr>
            </a:lvl4pPr>
            <a:lvl5pPr marL="2057400" indent="-228600">
              <a:spcBef>
                <a:spcPct val="20000"/>
              </a:spcBef>
              <a:buFont typeface="Arial" charset="0"/>
              <a:buChar char="•"/>
              <a:defRPr kumimoji="1" sz="1600">
                <a:solidFill>
                  <a:srgbClr val="7F7F7F"/>
                </a:solidFill>
                <a:latin typeface="Century Gothic" pitchFamily="34" charset="0"/>
                <a:ea typeface="HGS明朝E" pitchFamily="18" charset="-128"/>
              </a:defRPr>
            </a:lvl5pPr>
            <a:lvl6pPr marL="2514600" indent="-228600" fontAlgn="base">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6pPr>
            <a:lvl7pPr marL="2971800" indent="-228600" fontAlgn="base">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7pPr>
            <a:lvl8pPr marL="3429000" indent="-228600" fontAlgn="base">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8pPr>
            <a:lvl9pPr marL="3886200" indent="-228600" fontAlgn="base">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9pPr>
          </a:lstStyle>
          <a:p>
            <a:pPr>
              <a:spcBef>
                <a:spcPct val="50000"/>
              </a:spcBef>
              <a:buFontTx/>
              <a:buNone/>
            </a:pPr>
            <a:r>
              <a:rPr lang="en-US" altLang="ja-JP" sz="1800">
                <a:solidFill>
                  <a:schemeClr val="tx1"/>
                </a:solidFill>
                <a:latin typeface="Arial" charset="0"/>
                <a:ea typeface="ＭＳ Ｐゴシック" charset="-128"/>
              </a:rPr>
              <a:t>※</a:t>
            </a:r>
            <a:r>
              <a:rPr lang="ja-JP" altLang="en-US" sz="1800">
                <a:solidFill>
                  <a:schemeClr val="tx1"/>
                </a:solidFill>
                <a:latin typeface="Arial" charset="0"/>
                <a:ea typeface="ＭＳ Ｐゴシック" charset="-128"/>
              </a:rPr>
              <a:t> ｎとはデータ数</a:t>
            </a:r>
          </a:p>
        </p:txBody>
      </p:sp>
      <p:sp>
        <p:nvSpPr>
          <p:cNvPr id="10" name="スライド番号プレースホルダー 9"/>
          <p:cNvSpPr>
            <a:spLocks noGrp="1"/>
          </p:cNvSpPr>
          <p:nvPr>
            <p:ph type="sldNum" sz="quarter" idx="12"/>
          </p:nvPr>
        </p:nvSpPr>
        <p:spPr>
          <a:xfrm>
            <a:off x="684213" y="6356350"/>
            <a:ext cx="561975" cy="365125"/>
          </a:xfrm>
        </p:spPr>
        <p:txBody>
          <a:bodyPr/>
          <a:lstStyle/>
          <a:p>
            <a:pPr>
              <a:defRPr/>
            </a:pPr>
            <a:fld id="{45D1090A-8F05-42C4-A892-85072CCCA164}" type="slidenum">
              <a:rPr lang="ja-JP" altLang="en-US" sz="1600"/>
              <a:pPr>
                <a:defRPr/>
              </a:pPr>
              <a:t>8</a:t>
            </a:fld>
            <a:endParaRPr lang="ja-JP" altLang="en-US" sz="1600" dirty="0"/>
          </a:p>
        </p:txBody>
      </p:sp>
      <p:graphicFrame>
        <p:nvGraphicFramePr>
          <p:cNvPr id="12" name="グラフ 11"/>
          <p:cNvGraphicFramePr>
            <a:graphicFrameLocks/>
          </p:cNvGraphicFramePr>
          <p:nvPr>
            <p:extLst>
              <p:ext uri="{D42A27DB-BD31-4B8C-83A1-F6EECF244321}">
                <p14:modId xmlns:p14="http://schemas.microsoft.com/office/powerpoint/2010/main" val="3625754891"/>
              </p:ext>
            </p:extLst>
          </p:nvPr>
        </p:nvGraphicFramePr>
        <p:xfrm>
          <a:off x="611188" y="1412776"/>
          <a:ext cx="8209284" cy="4680049"/>
        </p:xfrm>
        <a:graphic>
          <a:graphicData uri="http://schemas.openxmlformats.org/drawingml/2006/chart">
            <c:chart xmlns:c="http://schemas.openxmlformats.org/drawingml/2006/chart" xmlns:r="http://schemas.openxmlformats.org/officeDocument/2006/relationships" r:id="rId4"/>
          </a:graphicData>
        </a:graphic>
      </p:graphicFrame>
      <p:sp>
        <p:nvSpPr>
          <p:cNvPr id="13" name="テキスト ボックス 12"/>
          <p:cNvSpPr txBox="1"/>
          <p:nvPr/>
        </p:nvSpPr>
        <p:spPr>
          <a:xfrm>
            <a:off x="1772067" y="1613842"/>
            <a:ext cx="5976938" cy="461665"/>
          </a:xfrm>
          <a:prstGeom prst="rect">
            <a:avLst/>
          </a:prstGeom>
          <a:noFill/>
        </p:spPr>
        <p:txBody>
          <a:bodyPr>
            <a:spAutoFit/>
          </a:bodyPr>
          <a:lstStyle/>
          <a:p>
            <a:pPr fontAlgn="auto">
              <a:spcBef>
                <a:spcPts val="0"/>
              </a:spcBef>
              <a:spcAft>
                <a:spcPts val="0"/>
              </a:spcAft>
              <a:defRPr/>
            </a:pPr>
            <a:r>
              <a:rPr lang="ja-JP" altLang="en-US" sz="2400" dirty="0">
                <a:latin typeface="+mj-ea"/>
                <a:ea typeface="+mj-ea"/>
              </a:rPr>
              <a:t>程度別救急搬送件数（</a:t>
            </a:r>
            <a:r>
              <a:rPr lang="en-US" altLang="ja-JP" sz="2400" dirty="0">
                <a:latin typeface="+mj-ea"/>
                <a:ea typeface="+mj-ea"/>
              </a:rPr>
              <a:t>2010</a:t>
            </a:r>
            <a:r>
              <a:rPr lang="ja-JP" altLang="en-US" sz="2400" dirty="0">
                <a:latin typeface="+mj-ea"/>
                <a:ea typeface="+mj-ea"/>
              </a:rPr>
              <a:t>～</a:t>
            </a:r>
            <a:r>
              <a:rPr lang="en-US" altLang="ja-JP" sz="2400" dirty="0">
                <a:latin typeface="+mj-ea"/>
                <a:ea typeface="+mj-ea"/>
              </a:rPr>
              <a:t>2015</a:t>
            </a:r>
            <a:r>
              <a:rPr lang="ja-JP" altLang="en-US" sz="2400" dirty="0">
                <a:latin typeface="+mj-ea"/>
                <a:ea typeface="+mj-ea"/>
              </a:rPr>
              <a:t>）　</a:t>
            </a:r>
            <a:r>
              <a:rPr lang="en-US" altLang="ja-JP" sz="2400" dirty="0">
                <a:latin typeface="+mj-ea"/>
                <a:ea typeface="+mj-ea"/>
              </a:rPr>
              <a:t>n=50</a:t>
            </a:r>
            <a:endParaRPr lang="ja-JP" altLang="en-US" sz="2400" dirty="0">
              <a:latin typeface="+mj-ea"/>
              <a:ea typeface="+mj-ea"/>
            </a:endParaRPr>
          </a:p>
        </p:txBody>
      </p:sp>
    </p:spTree>
    <p:extLst>
      <p:ext uri="{BB962C8B-B14F-4D97-AF65-F5344CB8AC3E}">
        <p14:creationId xmlns:p14="http://schemas.microsoft.com/office/powerpoint/2010/main" val="2585580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図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088" y="5734050"/>
            <a:ext cx="1331912"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タイトル 1"/>
          <p:cNvSpPr>
            <a:spLocks noGrp="1"/>
          </p:cNvSpPr>
          <p:nvPr>
            <p:ph type="title"/>
          </p:nvPr>
        </p:nvSpPr>
        <p:spPr bwMode="auto">
          <a:xfrm>
            <a:off x="0" y="0"/>
            <a:ext cx="9144000" cy="836613"/>
          </a:xfrm>
        </p:spPr>
        <p:txBody>
          <a:bodyPr wrap="square" numCol="1" anchorCtr="0" compatLnSpc="1">
            <a:prstTxWarp prst="textNoShape">
              <a:avLst/>
            </a:prstTxWarp>
          </a:bodyPr>
          <a:lstStyle/>
          <a:p>
            <a:r>
              <a:rPr lang="ja-JP" altLang="en-US" sz="4400" smtClean="0">
                <a:solidFill>
                  <a:schemeClr val="tx1"/>
                </a:solidFill>
                <a:effectLst/>
              </a:rPr>
              <a:t>データから見える現状等</a:t>
            </a:r>
          </a:p>
        </p:txBody>
      </p:sp>
      <p:graphicFrame>
        <p:nvGraphicFramePr>
          <p:cNvPr id="7" name="コンテンツ プレースホルダー 6"/>
          <p:cNvGraphicFramePr>
            <a:graphicFrameLocks noGrp="1"/>
          </p:cNvGraphicFramePr>
          <p:nvPr>
            <p:ph idx="1"/>
          </p:nvPr>
        </p:nvGraphicFramePr>
        <p:xfrm>
          <a:off x="457200" y="1123950"/>
          <a:ext cx="8218489" cy="5327650"/>
        </p:xfrm>
        <a:graphic>
          <a:graphicData uri="http://schemas.openxmlformats.org/drawingml/2006/table">
            <a:tbl>
              <a:tblPr firstRow="1" bandRow="1">
                <a:tableStyleId>{7DF18680-E054-41AD-8BC1-D1AEF772440D}</a:tableStyleId>
              </a:tblPr>
              <a:tblGrid>
                <a:gridCol w="4114416">
                  <a:extLst>
                    <a:ext uri="{9D8B030D-6E8A-4147-A177-3AD203B41FA5}"/>
                  </a:extLst>
                </a:gridCol>
                <a:gridCol w="936017">
                  <a:extLst>
                    <a:ext uri="{9D8B030D-6E8A-4147-A177-3AD203B41FA5}"/>
                  </a:extLst>
                </a:gridCol>
                <a:gridCol w="3168056">
                  <a:extLst>
                    <a:ext uri="{9D8B030D-6E8A-4147-A177-3AD203B41FA5}"/>
                  </a:extLst>
                </a:gridCol>
              </a:tblGrid>
              <a:tr h="731237">
                <a:tc>
                  <a:txBody>
                    <a:bodyPr/>
                    <a:lstStyle/>
                    <a:p>
                      <a:pPr algn="ctr"/>
                      <a:r>
                        <a:rPr kumimoji="1" lang="ja-JP" altLang="en-US" sz="2800" b="0" dirty="0">
                          <a:latin typeface="HGPｺﾞｼｯｸE" panose="020B0900000000000000" pitchFamily="50" charset="-128"/>
                          <a:ea typeface="HGPｺﾞｼｯｸE" panose="020B0900000000000000" pitchFamily="50" charset="-128"/>
                        </a:rPr>
                        <a:t>課題・現状</a:t>
                      </a:r>
                    </a:p>
                  </a:txBody>
                  <a:tcPr marL="91431" marR="91431" marT="45728" marB="45728"/>
                </a:tc>
                <a:tc>
                  <a:txBody>
                    <a:bodyPr/>
                    <a:lstStyle/>
                    <a:p>
                      <a:pPr algn="ctr"/>
                      <a:endParaRPr kumimoji="1" lang="ja-JP" altLang="en-US" sz="2800" b="0" dirty="0">
                        <a:latin typeface="HGPｺﾞｼｯｸE" panose="020B0900000000000000" pitchFamily="50" charset="-128"/>
                        <a:ea typeface="HGPｺﾞｼｯｸE" panose="020B0900000000000000" pitchFamily="50" charset="-128"/>
                      </a:endParaRPr>
                    </a:p>
                  </a:txBody>
                  <a:tcPr marL="91431" marR="91431" marT="45728" marB="45728">
                    <a:noFill/>
                  </a:tcPr>
                </a:tc>
                <a:tc>
                  <a:txBody>
                    <a:bodyPr/>
                    <a:lstStyle/>
                    <a:p>
                      <a:pPr algn="ctr"/>
                      <a:r>
                        <a:rPr kumimoji="1" lang="ja-JP" altLang="en-US" sz="2800" b="0" dirty="0">
                          <a:latin typeface="HGPｺﾞｼｯｸE" panose="020B0900000000000000" pitchFamily="50" charset="-128"/>
                          <a:ea typeface="HGPｺﾞｼｯｸE" panose="020B0900000000000000" pitchFamily="50" charset="-128"/>
                        </a:rPr>
                        <a:t>対策</a:t>
                      </a:r>
                    </a:p>
                  </a:txBody>
                  <a:tcPr marL="91431" marR="91431" marT="45728" marB="45728"/>
                </a:tc>
                <a:extLst>
                  <a:ext uri="{0D108BD9-81ED-4DB2-BD59-A6C34878D82A}"/>
                </a:extLst>
              </a:tr>
              <a:tr h="945046">
                <a:tc>
                  <a:txBody>
                    <a:bodyPr/>
                    <a:lstStyle/>
                    <a:p>
                      <a:r>
                        <a:rPr kumimoji="1" lang="ja-JP" altLang="en-US" sz="2800" dirty="0">
                          <a:latin typeface="HGPｺﾞｼｯｸE" panose="020B0900000000000000" pitchFamily="50" charset="-128"/>
                          <a:ea typeface="HGPｺﾞｼｯｸE" panose="020B0900000000000000" pitchFamily="50" charset="-128"/>
                        </a:rPr>
                        <a:t>自殺について正しく理解されていない（表③）</a:t>
                      </a:r>
                    </a:p>
                  </a:txBody>
                  <a:tcPr marL="91431" marR="91431" marT="45728" marB="45728"/>
                </a:tc>
                <a:tc>
                  <a:txBody>
                    <a:bodyPr/>
                    <a:lstStyle/>
                    <a:p>
                      <a:endParaRPr kumimoji="1" lang="ja-JP" altLang="en-US" sz="2800" dirty="0">
                        <a:latin typeface="HGPｺﾞｼｯｸE" panose="020B0900000000000000" pitchFamily="50" charset="-128"/>
                        <a:ea typeface="HGPｺﾞｼｯｸE" panose="020B0900000000000000" pitchFamily="50" charset="-128"/>
                      </a:endParaRPr>
                    </a:p>
                  </a:txBody>
                  <a:tcPr marL="91431" marR="91431" marT="45728" marB="45728">
                    <a:noFill/>
                  </a:tcPr>
                </a:tc>
                <a:tc>
                  <a:txBody>
                    <a:bodyPr/>
                    <a:lstStyle/>
                    <a:p>
                      <a:r>
                        <a:rPr kumimoji="1" lang="ja-JP" altLang="en-US" sz="2800" dirty="0">
                          <a:latin typeface="HGPｺﾞｼｯｸE" panose="020B0900000000000000" pitchFamily="50" charset="-128"/>
                          <a:ea typeface="HGPｺﾞｼｯｸE" panose="020B0900000000000000" pitchFamily="50" charset="-128"/>
                        </a:rPr>
                        <a:t>①　ゲートキーパー推進プログラム</a:t>
                      </a:r>
                    </a:p>
                  </a:txBody>
                  <a:tcPr marL="91431" marR="91431" marT="45728" marB="45728"/>
                </a:tc>
                <a:extLst>
                  <a:ext uri="{0D108BD9-81ED-4DB2-BD59-A6C34878D82A}"/>
                </a:extLst>
              </a:tr>
              <a:tr h="1852731">
                <a:tc>
                  <a:txBody>
                    <a:bodyPr/>
                    <a:lstStyle/>
                    <a:p>
                      <a:r>
                        <a:rPr kumimoji="1" lang="ja-JP" altLang="en-US" sz="2800" dirty="0">
                          <a:latin typeface="HGPｺﾞｼｯｸE" panose="020B0900000000000000" pitchFamily="50" charset="-128"/>
                          <a:ea typeface="HGPｺﾞｼｯｸE" panose="020B0900000000000000" pitchFamily="50" charset="-128"/>
                        </a:rPr>
                        <a:t>関係団体に繋がりがないため、情報共有や有効利用がなされていない（図①）</a:t>
                      </a:r>
                    </a:p>
                  </a:txBody>
                  <a:tcPr marL="91431" marR="91431" marT="45728" marB="45728"/>
                </a:tc>
                <a:tc>
                  <a:txBody>
                    <a:bodyPr/>
                    <a:lstStyle/>
                    <a:p>
                      <a:endParaRPr kumimoji="1" lang="ja-JP" altLang="en-US" sz="2800" dirty="0">
                        <a:latin typeface="HGPｺﾞｼｯｸE" panose="020B0900000000000000" pitchFamily="50" charset="-128"/>
                        <a:ea typeface="HGPｺﾞｼｯｸE" panose="020B0900000000000000" pitchFamily="50" charset="-128"/>
                      </a:endParaRPr>
                    </a:p>
                  </a:txBody>
                  <a:tcPr marL="91431" marR="91431" marT="45728" marB="45728">
                    <a:noFill/>
                  </a:tcPr>
                </a:tc>
                <a:tc>
                  <a:txBody>
                    <a:bodyPr/>
                    <a:lstStyle/>
                    <a:p>
                      <a:r>
                        <a:rPr kumimoji="1" lang="ja-JP" altLang="en-US" sz="2800" dirty="0">
                          <a:latin typeface="HGPｺﾞｼｯｸE" panose="020B0900000000000000" pitchFamily="50" charset="-128"/>
                          <a:ea typeface="HGPｺﾞｼｯｸE" panose="020B0900000000000000" pitchFamily="50" charset="-128"/>
                        </a:rPr>
                        <a:t>②　ネットワーク</a:t>
                      </a:r>
                      <a:r>
                        <a:rPr kumimoji="1" lang="en-US" altLang="ja-JP" sz="2800" dirty="0">
                          <a:latin typeface="HGPｺﾞｼｯｸE" panose="020B0900000000000000" pitchFamily="50" charset="-128"/>
                          <a:ea typeface="HGPｺﾞｼｯｸE" panose="020B0900000000000000" pitchFamily="50" charset="-128"/>
                        </a:rPr>
                        <a:t/>
                      </a:r>
                      <a:br>
                        <a:rPr kumimoji="1" lang="en-US" altLang="ja-JP" sz="2800" dirty="0">
                          <a:latin typeface="HGPｺﾞｼｯｸE" panose="020B0900000000000000" pitchFamily="50" charset="-128"/>
                          <a:ea typeface="HGPｺﾞｼｯｸE" panose="020B0900000000000000" pitchFamily="50" charset="-128"/>
                        </a:rPr>
                      </a:br>
                      <a:r>
                        <a:rPr kumimoji="1" lang="ja-JP" altLang="en-US" sz="2800" dirty="0">
                          <a:latin typeface="HGPｺﾞｼｯｸE" panose="020B0900000000000000" pitchFamily="50" charset="-128"/>
                          <a:ea typeface="HGPｺﾞｼｯｸE" panose="020B0900000000000000" pitchFamily="50" charset="-128"/>
                        </a:rPr>
                        <a:t>　　 構築・活用</a:t>
                      </a:r>
                      <a:r>
                        <a:rPr kumimoji="1" lang="en-US" altLang="ja-JP" sz="2800" dirty="0">
                          <a:latin typeface="HGPｺﾞｼｯｸE" panose="020B0900000000000000" pitchFamily="50" charset="-128"/>
                          <a:ea typeface="HGPｺﾞｼｯｸE" panose="020B0900000000000000" pitchFamily="50" charset="-128"/>
                        </a:rPr>
                        <a:t/>
                      </a:r>
                      <a:br>
                        <a:rPr kumimoji="1" lang="en-US" altLang="ja-JP" sz="2800" dirty="0">
                          <a:latin typeface="HGPｺﾞｼｯｸE" panose="020B0900000000000000" pitchFamily="50" charset="-128"/>
                          <a:ea typeface="HGPｺﾞｼｯｸE" panose="020B0900000000000000" pitchFamily="50" charset="-128"/>
                        </a:rPr>
                      </a:br>
                      <a:r>
                        <a:rPr kumimoji="1" lang="ja-JP" altLang="en-US" sz="2800" dirty="0">
                          <a:latin typeface="HGPｺﾞｼｯｸE" panose="020B0900000000000000" pitchFamily="50" charset="-128"/>
                          <a:ea typeface="HGPｺﾞｼｯｸE" panose="020B0900000000000000" pitchFamily="50" charset="-128"/>
                        </a:rPr>
                        <a:t>　　　プログラム</a:t>
                      </a:r>
                    </a:p>
                  </a:txBody>
                  <a:tcPr marL="91431" marR="91431" marT="45728" marB="45728"/>
                </a:tc>
                <a:extLst>
                  <a:ext uri="{0D108BD9-81ED-4DB2-BD59-A6C34878D82A}"/>
                </a:extLst>
              </a:tr>
              <a:tr h="17986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800" dirty="0">
                          <a:latin typeface="HGPｺﾞｼｯｸE" panose="020B0900000000000000" pitchFamily="50" charset="-128"/>
                          <a:ea typeface="HGPｺﾞｼｯｸE" panose="020B0900000000000000" pitchFamily="50" charset="-128"/>
                        </a:rPr>
                        <a:t>男性は悩みを相談する人が少なく自傷行為に至った際、重度化傾向にある⇒</a:t>
                      </a:r>
                      <a:r>
                        <a:rPr kumimoji="1" lang="ja-JP" altLang="en-US" sz="2800" dirty="0">
                          <a:solidFill>
                            <a:srgbClr val="FF0000"/>
                          </a:solidFill>
                          <a:latin typeface="HGPｺﾞｼｯｸE" panose="020B0900000000000000" pitchFamily="50" charset="-128"/>
                          <a:ea typeface="HGPｺﾞｼｯｸE" panose="020B0900000000000000" pitchFamily="50" charset="-128"/>
                        </a:rPr>
                        <a:t>変わらず</a:t>
                      </a:r>
                      <a:r>
                        <a:rPr kumimoji="1" lang="ja-JP" altLang="en-US" sz="2800" dirty="0">
                          <a:latin typeface="HGPｺﾞｼｯｸE" panose="020B0900000000000000" pitchFamily="50" charset="-128"/>
                          <a:ea typeface="HGPｺﾞｼｯｸE" panose="020B0900000000000000" pitchFamily="50" charset="-128"/>
                        </a:rPr>
                        <a:t>（表④⑤）</a:t>
                      </a:r>
                    </a:p>
                  </a:txBody>
                  <a:tcPr marL="91431" marR="91431" marT="45728" marB="45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2800" dirty="0">
                        <a:latin typeface="HGPｺﾞｼｯｸE" panose="020B0900000000000000" pitchFamily="50" charset="-128"/>
                        <a:ea typeface="HGPｺﾞｼｯｸE" panose="020B0900000000000000" pitchFamily="50" charset="-128"/>
                      </a:endParaRPr>
                    </a:p>
                  </a:txBody>
                  <a:tcPr marL="91431" marR="91431" marT="45728" marB="45728">
                    <a:noFill/>
                  </a:tcPr>
                </a:tc>
                <a:tc>
                  <a:txBody>
                    <a:bodyPr/>
                    <a:lstStyle/>
                    <a:p>
                      <a:r>
                        <a:rPr kumimoji="1" lang="ja-JP" altLang="en-US" sz="2800" dirty="0">
                          <a:latin typeface="HGPｺﾞｼｯｸE" panose="020B0900000000000000" pitchFamily="50" charset="-128"/>
                          <a:ea typeface="HGPｺﾞｼｯｸE" panose="020B0900000000000000" pitchFamily="50" charset="-128"/>
                        </a:rPr>
                        <a:t>③　情報提供・相談窓口充実プログラム</a:t>
                      </a:r>
                    </a:p>
                  </a:txBody>
                  <a:tcPr marL="91431" marR="91431" marT="45728" marB="45728"/>
                </a:tc>
                <a:extLst>
                  <a:ext uri="{0D108BD9-81ED-4DB2-BD59-A6C34878D82A}"/>
                </a:extLst>
              </a:tr>
            </a:tbl>
          </a:graphicData>
        </a:graphic>
      </p:graphicFrame>
      <p:sp>
        <p:nvSpPr>
          <p:cNvPr id="3" name="スライド番号プレースホルダー 2"/>
          <p:cNvSpPr>
            <a:spLocks noGrp="1"/>
          </p:cNvSpPr>
          <p:nvPr>
            <p:ph type="sldNum" sz="quarter" idx="12"/>
          </p:nvPr>
        </p:nvSpPr>
        <p:spPr>
          <a:xfrm>
            <a:off x="684213" y="6356350"/>
            <a:ext cx="561975" cy="365125"/>
          </a:xfrm>
        </p:spPr>
        <p:txBody>
          <a:bodyPr/>
          <a:lstStyle/>
          <a:p>
            <a:pPr>
              <a:defRPr/>
            </a:pPr>
            <a:fld id="{F9DCDFFE-15A0-4D72-8C6C-FEE67CEF3988}" type="slidenum">
              <a:rPr lang="ja-JP" altLang="en-US" sz="1600"/>
              <a:pPr>
                <a:defRPr/>
              </a:pPr>
              <a:t>9</a:t>
            </a:fld>
            <a:endParaRPr lang="ja-JP" altLang="en-US" sz="1600" dirty="0"/>
          </a:p>
        </p:txBody>
      </p:sp>
      <p:cxnSp>
        <p:nvCxnSpPr>
          <p:cNvPr id="6" name="直線矢印コネクタ 5"/>
          <p:cNvCxnSpPr/>
          <p:nvPr/>
        </p:nvCxnSpPr>
        <p:spPr>
          <a:xfrm flipV="1">
            <a:off x="4543425" y="2276475"/>
            <a:ext cx="965200" cy="3278188"/>
          </a:xfrm>
          <a:prstGeom prst="straightConnector1">
            <a:avLst/>
          </a:prstGeom>
          <a:ln w="76200">
            <a:solidFill>
              <a:srgbClr val="339933"/>
            </a:solidFill>
            <a:tailEnd type="triangle"/>
          </a:ln>
        </p:spPr>
        <p:style>
          <a:lnRef idx="1">
            <a:schemeClr val="accent6"/>
          </a:lnRef>
          <a:fillRef idx="0">
            <a:schemeClr val="accent6"/>
          </a:fillRef>
          <a:effectRef idx="0">
            <a:schemeClr val="accent6"/>
          </a:effectRef>
          <a:fontRef idx="minor">
            <a:schemeClr val="tx1"/>
          </a:fontRef>
        </p:style>
      </p:cxnSp>
      <p:cxnSp>
        <p:nvCxnSpPr>
          <p:cNvPr id="10" name="直線矢印コネクタ 9"/>
          <p:cNvCxnSpPr/>
          <p:nvPr/>
        </p:nvCxnSpPr>
        <p:spPr>
          <a:xfrm flipV="1">
            <a:off x="4543425" y="5516563"/>
            <a:ext cx="965200" cy="38100"/>
          </a:xfrm>
          <a:prstGeom prst="straightConnector1">
            <a:avLst/>
          </a:prstGeom>
          <a:ln w="76200">
            <a:solidFill>
              <a:srgbClr val="339933"/>
            </a:solidFill>
            <a:tailEnd type="triangle"/>
          </a:ln>
        </p:spPr>
        <p:style>
          <a:lnRef idx="1">
            <a:schemeClr val="accent6"/>
          </a:lnRef>
          <a:fillRef idx="0">
            <a:schemeClr val="accent6"/>
          </a:fillRef>
          <a:effectRef idx="0">
            <a:schemeClr val="accent6"/>
          </a:effectRef>
          <a:fontRef idx="minor">
            <a:schemeClr val="tx1"/>
          </a:fontRef>
        </p:style>
      </p:cxnSp>
      <p:cxnSp>
        <p:nvCxnSpPr>
          <p:cNvPr id="14" name="直線矢印コネクタ 13"/>
          <p:cNvCxnSpPr/>
          <p:nvPr/>
        </p:nvCxnSpPr>
        <p:spPr>
          <a:xfrm flipV="1">
            <a:off x="4568825" y="3644900"/>
            <a:ext cx="965200" cy="38100"/>
          </a:xfrm>
          <a:prstGeom prst="straightConnector1">
            <a:avLst/>
          </a:prstGeom>
          <a:ln w="76200">
            <a:solidFill>
              <a:srgbClr val="339933"/>
            </a:solidFill>
            <a:tailEnd type="triangle"/>
          </a:ln>
        </p:spPr>
        <p:style>
          <a:lnRef idx="1">
            <a:schemeClr val="accent6"/>
          </a:lnRef>
          <a:fillRef idx="0">
            <a:schemeClr val="accent6"/>
          </a:fillRef>
          <a:effectRef idx="0">
            <a:schemeClr val="accent6"/>
          </a:effectRef>
          <a:fontRef idx="minor">
            <a:schemeClr val="tx1"/>
          </a:fontRef>
        </p:style>
      </p:cxnSp>
      <p:cxnSp>
        <p:nvCxnSpPr>
          <p:cNvPr id="15" name="直線矢印コネクタ 14"/>
          <p:cNvCxnSpPr/>
          <p:nvPr/>
        </p:nvCxnSpPr>
        <p:spPr>
          <a:xfrm flipV="1">
            <a:off x="4543425" y="2233613"/>
            <a:ext cx="965200" cy="38100"/>
          </a:xfrm>
          <a:prstGeom prst="straightConnector1">
            <a:avLst/>
          </a:prstGeom>
          <a:ln w="76200">
            <a:solidFill>
              <a:srgbClr val="339933"/>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8884003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エグゼクティブ">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エグゼクティブ">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エグゼクティブ">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エグゼクティブ">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エグゼクティブ">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2634</TotalTime>
  <Words>4321</Words>
  <Application>Microsoft Office PowerPoint</Application>
  <PresentationFormat>画面に合わせる (4:3)</PresentationFormat>
  <Paragraphs>773</Paragraphs>
  <Slides>26</Slides>
  <Notes>26</Notes>
  <HiddenSlides>0</HiddenSlides>
  <MMClips>0</MMClips>
  <ScaleCrop>false</ScaleCrop>
  <HeadingPairs>
    <vt:vector size="4" baseType="variant">
      <vt:variant>
        <vt:lpstr>テーマ</vt:lpstr>
      </vt:variant>
      <vt:variant>
        <vt:i4>1</vt:i4>
      </vt:variant>
      <vt:variant>
        <vt:lpstr>スライド タイトル</vt:lpstr>
      </vt:variant>
      <vt:variant>
        <vt:i4>26</vt:i4>
      </vt:variant>
    </vt:vector>
  </HeadingPairs>
  <TitlesOfParts>
    <vt:vector size="27" baseType="lpstr">
      <vt:lpstr>エグゼクティブ</vt:lpstr>
      <vt:lpstr>自殺予防対策委員会</vt:lpstr>
      <vt:lpstr>自殺予防対策委員会名簿</vt:lpstr>
      <vt:lpstr>PowerPoint プレゼンテーション</vt:lpstr>
      <vt:lpstr>表①　国・県・町の自殺者数の状況</vt:lpstr>
      <vt:lpstr>表③　2010年　心のアンケート結果</vt:lpstr>
      <vt:lpstr>図①　2010年時の連携状況</vt:lpstr>
      <vt:lpstr>表④　こころの相談件数の状況</vt:lpstr>
      <vt:lpstr>表⑤　自損行為による救急搬送の状況</vt:lpstr>
      <vt:lpstr>データから見える現状等</vt:lpstr>
      <vt:lpstr>課題と対策（レベル別）</vt:lpstr>
      <vt:lpstr>①ゲートキーパー推進プログラム</vt:lpstr>
      <vt:lpstr>ゲートキーパー養成講座の様子</vt:lpstr>
      <vt:lpstr>実績と計画</vt:lpstr>
      <vt:lpstr>プログラム評価結果（短期・中期・長期）</vt:lpstr>
      <vt:lpstr>②ネットワーク構築・活用プログラム</vt:lpstr>
      <vt:lpstr>ネットワークの構築、参加の状況</vt:lpstr>
      <vt:lpstr>実績と計画</vt:lpstr>
      <vt:lpstr>プログラム評価結果（短期・中期・長期）</vt:lpstr>
      <vt:lpstr>③各種情報・相談窓口充実プログラム</vt:lpstr>
      <vt:lpstr>相談先案内カード</vt:lpstr>
      <vt:lpstr>実績と計画</vt:lpstr>
      <vt:lpstr>プログラム評価結果（短期・中期・長期）</vt:lpstr>
      <vt:lpstr>気付きや変化①</vt:lpstr>
      <vt:lpstr>気付きや変化②</vt:lpstr>
      <vt:lpstr>現在の課題</vt:lpstr>
      <vt:lpstr>今後の計画</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交通安全対策委員会</dc:title>
  <dc:creator>小田切正憲</dc:creator>
  <cp:lastModifiedBy>小田切正憲</cp:lastModifiedBy>
  <cp:revision>330</cp:revision>
  <cp:lastPrinted>2016-07-29T02:45:47Z</cp:lastPrinted>
  <dcterms:created xsi:type="dcterms:W3CDTF">2016-01-26T04:06:41Z</dcterms:created>
  <dcterms:modified xsi:type="dcterms:W3CDTF">2016-08-04T05:33:38Z</dcterms:modified>
</cp:coreProperties>
</file>