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22"/>
  </p:notesMasterIdLst>
  <p:handoutMasterIdLst>
    <p:handoutMasterId r:id="rId23"/>
  </p:handoutMasterIdLst>
  <p:sldIdLst>
    <p:sldId id="256" r:id="rId2"/>
    <p:sldId id="257" r:id="rId3"/>
    <p:sldId id="283" r:id="rId4"/>
    <p:sldId id="258" r:id="rId5"/>
    <p:sldId id="259" r:id="rId6"/>
    <p:sldId id="261" r:id="rId7"/>
    <p:sldId id="262" r:id="rId8"/>
    <p:sldId id="264" r:id="rId9"/>
    <p:sldId id="265" r:id="rId10"/>
    <p:sldId id="280" r:id="rId11"/>
    <p:sldId id="267" r:id="rId12"/>
    <p:sldId id="268" r:id="rId13"/>
    <p:sldId id="269" r:id="rId14"/>
    <p:sldId id="281" r:id="rId15"/>
    <p:sldId id="271" r:id="rId16"/>
    <p:sldId id="276" r:id="rId17"/>
    <p:sldId id="277" r:id="rId18"/>
    <p:sldId id="282" r:id="rId19"/>
    <p:sldId id="278" r:id="rId20"/>
    <p:sldId id="279" r:id="rId21"/>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8CC22C"/>
    <a:srgbClr val="1419EC"/>
    <a:srgbClr val="008000"/>
    <a:srgbClr val="FEACF4"/>
    <a:srgbClr val="78A626"/>
    <a:srgbClr val="9DD33D"/>
    <a:srgbClr val="339933"/>
    <a:srgbClr val="85E67E"/>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68" autoAdjust="0"/>
  </p:normalViewPr>
  <p:slideViewPr>
    <p:cSldViewPr>
      <p:cViewPr varScale="1">
        <p:scale>
          <a:sx n="88" d="100"/>
          <a:sy n="88" d="100"/>
        </p:scale>
        <p:origin x="-23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9889909594634"/>
          <c:y val="5.3982562226488721E-2"/>
          <c:w val="0.56559140176922329"/>
          <c:h val="0.80940641993528839"/>
        </c:manualLayout>
      </c:layout>
      <c:barChart>
        <c:barDir val="col"/>
        <c:grouping val="clustered"/>
        <c:varyColors val="0"/>
        <c:ser>
          <c:idx val="0"/>
          <c:order val="0"/>
          <c:tx>
            <c:strRef>
              <c:f>Sheet1!$B$1</c:f>
              <c:strCache>
                <c:ptCount val="1"/>
                <c:pt idx="0">
                  <c:v>高齢者人口</c:v>
                </c:pt>
              </c:strCache>
            </c:strRef>
          </c:tx>
          <c:spPr>
            <a:solidFill>
              <a:srgbClr val="FEACF4"/>
            </a:solidFill>
          </c:spPr>
          <c:invertIfNegative val="0"/>
          <c:dLbls>
            <c:dLblPos val="inBase"/>
            <c:showLegendKey val="0"/>
            <c:showVal val="1"/>
            <c:showCatName val="0"/>
            <c:showSerName val="0"/>
            <c:showPercent val="0"/>
            <c:showBubbleSize val="0"/>
            <c:showLeaderLines val="0"/>
          </c:dLbls>
          <c:cat>
            <c:numRef>
              <c:f>Sheet1!$A$2:$A$6</c:f>
              <c:numCache>
                <c:formatCode>General</c:formatCode>
                <c:ptCount val="5"/>
                <c:pt idx="0">
                  <c:v>2010</c:v>
                </c:pt>
                <c:pt idx="1">
                  <c:v>2011</c:v>
                </c:pt>
                <c:pt idx="2">
                  <c:v>2012</c:v>
                </c:pt>
                <c:pt idx="3">
                  <c:v>2013</c:v>
                </c:pt>
                <c:pt idx="4">
                  <c:v>2014</c:v>
                </c:pt>
              </c:numCache>
            </c:numRef>
          </c:cat>
          <c:val>
            <c:numRef>
              <c:f>Sheet1!$B$2:$B$6</c:f>
              <c:numCache>
                <c:formatCode>#,##0_);[Red]\(#,##0\)</c:formatCode>
                <c:ptCount val="5"/>
                <c:pt idx="0">
                  <c:v>6042</c:v>
                </c:pt>
                <c:pt idx="1">
                  <c:v>6115</c:v>
                </c:pt>
                <c:pt idx="2">
                  <c:v>6273</c:v>
                </c:pt>
                <c:pt idx="3">
                  <c:v>6476</c:v>
                </c:pt>
                <c:pt idx="4">
                  <c:v>6697</c:v>
                </c:pt>
              </c:numCache>
            </c:numRef>
          </c:val>
        </c:ser>
        <c:dLbls>
          <c:showLegendKey val="0"/>
          <c:showVal val="0"/>
          <c:showCatName val="0"/>
          <c:showSerName val="0"/>
          <c:showPercent val="0"/>
          <c:showBubbleSize val="0"/>
        </c:dLbls>
        <c:gapWidth val="150"/>
        <c:axId val="128471808"/>
        <c:axId val="128473344"/>
      </c:barChart>
      <c:lineChart>
        <c:grouping val="standard"/>
        <c:varyColors val="0"/>
        <c:ser>
          <c:idx val="1"/>
          <c:order val="1"/>
          <c:tx>
            <c:strRef>
              <c:f>Sheet1!$C$1</c:f>
              <c:strCache>
                <c:ptCount val="1"/>
                <c:pt idx="0">
                  <c:v>要介護認定割合</c:v>
                </c:pt>
              </c:strCache>
            </c:strRef>
          </c:tx>
          <c:spPr>
            <a:ln w="38100">
              <a:solidFill>
                <a:schemeClr val="tx1"/>
              </a:solidFill>
            </a:ln>
          </c:spPr>
          <c:marker>
            <c:symbol val="none"/>
          </c:marker>
          <c:dLbls>
            <c:dLbl>
              <c:idx val="0"/>
              <c:layout>
                <c:manualLayout>
                  <c:x val="-4.475308641975307E-2"/>
                  <c:y val="-6.9278985283546687E-2"/>
                </c:manualLayout>
              </c:layout>
              <c:showLegendKey val="0"/>
              <c:showVal val="1"/>
              <c:showCatName val="0"/>
              <c:showSerName val="0"/>
              <c:showPercent val="0"/>
              <c:showBubbleSize val="0"/>
            </c:dLbl>
            <c:dLbl>
              <c:idx val="1"/>
              <c:layout>
                <c:manualLayout>
                  <c:x val="-4.9382716049382713E-2"/>
                  <c:y val="-4.5011137877856287E-2"/>
                </c:manualLayout>
              </c:layout>
              <c:showLegendKey val="0"/>
              <c:showVal val="1"/>
              <c:showCatName val="0"/>
              <c:showSerName val="0"/>
              <c:showPercent val="0"/>
              <c:showBubbleSize val="0"/>
            </c:dLbl>
            <c:dLbl>
              <c:idx val="2"/>
              <c:layout>
                <c:manualLayout>
                  <c:x val="-4.6296296296296294E-2"/>
                  <c:y val="-5.9831850926699411E-2"/>
                </c:manualLayout>
              </c:layout>
              <c:showLegendKey val="0"/>
              <c:showVal val="1"/>
              <c:showCatName val="0"/>
              <c:showSerName val="0"/>
              <c:showPercent val="0"/>
              <c:showBubbleSize val="0"/>
            </c:dLbl>
            <c:dLbl>
              <c:idx val="3"/>
              <c:layout>
                <c:manualLayout>
                  <c:x val="-5.0925925925925986E-2"/>
                  <c:y val="-6.298089571231517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2010</c:v>
                </c:pt>
                <c:pt idx="1">
                  <c:v>2011</c:v>
                </c:pt>
                <c:pt idx="2">
                  <c:v>2012</c:v>
                </c:pt>
                <c:pt idx="3">
                  <c:v>2013</c:v>
                </c:pt>
                <c:pt idx="4">
                  <c:v>2014</c:v>
                </c:pt>
              </c:numCache>
            </c:numRef>
          </c:cat>
          <c:val>
            <c:numRef>
              <c:f>Sheet1!$C$2:$C$6</c:f>
              <c:numCache>
                <c:formatCode>0.0%</c:formatCode>
                <c:ptCount val="5"/>
                <c:pt idx="0">
                  <c:v>0.127</c:v>
                </c:pt>
                <c:pt idx="1">
                  <c:v>0.13200000000000001</c:v>
                </c:pt>
                <c:pt idx="2">
                  <c:v>0.14000000000000001</c:v>
                </c:pt>
                <c:pt idx="3">
                  <c:v>0.13900000000000001</c:v>
                </c:pt>
                <c:pt idx="4">
                  <c:v>0.13300000000000001</c:v>
                </c:pt>
              </c:numCache>
            </c:numRef>
          </c:val>
          <c:smooth val="0"/>
        </c:ser>
        <c:ser>
          <c:idx val="2"/>
          <c:order val="2"/>
          <c:tx>
            <c:strRef>
              <c:f>Sheet1!$D$1</c:f>
              <c:strCache>
                <c:ptCount val="1"/>
                <c:pt idx="0">
                  <c:v>要介護認定者における骨折・骨粗しょう症の割合</c:v>
                </c:pt>
              </c:strCache>
            </c:strRef>
          </c:tx>
          <c:spPr>
            <a:ln w="63500">
              <a:solidFill>
                <a:srgbClr val="008000"/>
              </a:solidFill>
            </a:ln>
          </c:spPr>
          <c:marker>
            <c:symbol val="none"/>
          </c:marker>
          <c:dLbls>
            <c:dLbl>
              <c:idx val="0"/>
              <c:layout>
                <c:manualLayout>
                  <c:x val="-7.2530864197530853E-2"/>
                  <c:y val="-5.201192968073657E-2"/>
                </c:manualLayout>
              </c:layout>
              <c:showLegendKey val="0"/>
              <c:showVal val="1"/>
              <c:showCatName val="0"/>
              <c:showSerName val="0"/>
              <c:showPercent val="0"/>
              <c:showBubbleSize val="0"/>
            </c:dLbl>
            <c:dLbl>
              <c:idx val="1"/>
              <c:layout>
                <c:manualLayout>
                  <c:x val="-3.2407407407407406E-2"/>
                  <c:y val="-4.0937582213004864E-2"/>
                </c:manualLayout>
              </c:layout>
              <c:showLegendKey val="0"/>
              <c:showVal val="1"/>
              <c:showCatName val="0"/>
              <c:showSerName val="0"/>
              <c:showPercent val="0"/>
              <c:showBubbleSize val="0"/>
            </c:dLbl>
            <c:dLbl>
              <c:idx val="2"/>
              <c:layout>
                <c:manualLayout>
                  <c:x val="-3.2407407407407406E-2"/>
                  <c:y val="7.3750782563313438E-2"/>
                </c:manualLayout>
              </c:layout>
              <c:showLegendKey val="0"/>
              <c:showVal val="1"/>
              <c:showCatName val="0"/>
              <c:showSerName val="0"/>
              <c:showPercent val="0"/>
              <c:showBubbleSize val="0"/>
            </c:dLbl>
            <c:dLbl>
              <c:idx val="3"/>
              <c:layout>
                <c:manualLayout>
                  <c:x val="-4.1666666666666664E-2"/>
                  <c:y val="-7.111666605069554E-2"/>
                </c:manualLayout>
              </c:layout>
              <c:showLegendKey val="0"/>
              <c:showVal val="1"/>
              <c:showCatName val="0"/>
              <c:showSerName val="0"/>
              <c:showPercent val="0"/>
              <c:showBubbleSize val="0"/>
            </c:dLbl>
            <c:txPr>
              <a:bodyPr/>
              <a:lstStyle/>
              <a:p>
                <a:pPr>
                  <a:defRPr b="1" baseline="0">
                    <a:solidFill>
                      <a:srgbClr val="008000"/>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2010</c:v>
                </c:pt>
                <c:pt idx="1">
                  <c:v>2011</c:v>
                </c:pt>
                <c:pt idx="2">
                  <c:v>2012</c:v>
                </c:pt>
                <c:pt idx="3">
                  <c:v>2013</c:v>
                </c:pt>
                <c:pt idx="4">
                  <c:v>2014</c:v>
                </c:pt>
              </c:numCache>
            </c:numRef>
          </c:cat>
          <c:val>
            <c:numRef>
              <c:f>Sheet1!$D$2:$D$6</c:f>
              <c:numCache>
                <c:formatCode>0.0%</c:formatCode>
                <c:ptCount val="5"/>
                <c:pt idx="0">
                  <c:v>0.11600000000000001</c:v>
                </c:pt>
                <c:pt idx="1">
                  <c:v>0.11799999999999999</c:v>
                </c:pt>
                <c:pt idx="2">
                  <c:v>0.10199999999999999</c:v>
                </c:pt>
                <c:pt idx="3">
                  <c:v>9.1999999999999998E-2</c:v>
                </c:pt>
                <c:pt idx="4">
                  <c:v>0.114</c:v>
                </c:pt>
              </c:numCache>
            </c:numRef>
          </c:val>
          <c:smooth val="0"/>
        </c:ser>
        <c:dLbls>
          <c:showLegendKey val="0"/>
          <c:showVal val="0"/>
          <c:showCatName val="0"/>
          <c:showSerName val="0"/>
          <c:showPercent val="0"/>
          <c:showBubbleSize val="0"/>
        </c:dLbls>
        <c:marker val="1"/>
        <c:smooth val="0"/>
        <c:axId val="128488960"/>
        <c:axId val="128487424"/>
      </c:lineChart>
      <c:catAx>
        <c:axId val="128471808"/>
        <c:scaling>
          <c:orientation val="minMax"/>
        </c:scaling>
        <c:delete val="0"/>
        <c:axPos val="b"/>
        <c:numFmt formatCode="General" sourceLinked="1"/>
        <c:majorTickMark val="out"/>
        <c:minorTickMark val="none"/>
        <c:tickLblPos val="nextTo"/>
        <c:crossAx val="128473344"/>
        <c:crosses val="autoZero"/>
        <c:auto val="1"/>
        <c:lblAlgn val="ctr"/>
        <c:lblOffset val="100"/>
        <c:noMultiLvlLbl val="0"/>
      </c:catAx>
      <c:valAx>
        <c:axId val="128473344"/>
        <c:scaling>
          <c:orientation val="minMax"/>
          <c:min val="5500"/>
        </c:scaling>
        <c:delete val="0"/>
        <c:axPos val="l"/>
        <c:majorGridlines/>
        <c:numFmt formatCode="#,##0_);[Red]\(#,##0\)" sourceLinked="1"/>
        <c:majorTickMark val="out"/>
        <c:minorTickMark val="none"/>
        <c:tickLblPos val="nextTo"/>
        <c:crossAx val="128471808"/>
        <c:crosses val="autoZero"/>
        <c:crossBetween val="between"/>
      </c:valAx>
      <c:valAx>
        <c:axId val="128487424"/>
        <c:scaling>
          <c:orientation val="minMax"/>
          <c:min val="8.0000000000000016E-2"/>
        </c:scaling>
        <c:delete val="0"/>
        <c:axPos val="r"/>
        <c:numFmt formatCode="0%" sourceLinked="0"/>
        <c:majorTickMark val="out"/>
        <c:minorTickMark val="none"/>
        <c:tickLblPos val="nextTo"/>
        <c:crossAx val="128488960"/>
        <c:crosses val="max"/>
        <c:crossBetween val="between"/>
      </c:valAx>
      <c:catAx>
        <c:axId val="128488960"/>
        <c:scaling>
          <c:orientation val="minMax"/>
        </c:scaling>
        <c:delete val="1"/>
        <c:axPos val="b"/>
        <c:numFmt formatCode="General" sourceLinked="1"/>
        <c:majorTickMark val="out"/>
        <c:minorTickMark val="none"/>
        <c:tickLblPos val="nextTo"/>
        <c:crossAx val="128487424"/>
        <c:crosses val="autoZero"/>
        <c:auto val="1"/>
        <c:lblAlgn val="ctr"/>
        <c:lblOffset val="100"/>
        <c:noMultiLvlLbl val="0"/>
      </c:catAx>
    </c:plotArea>
    <c:legend>
      <c:legendPos val="r"/>
      <c:layout>
        <c:manualLayout>
          <c:xMode val="edge"/>
          <c:yMode val="edge"/>
          <c:x val="0.75308641975308643"/>
          <c:y val="3.6493461764769336E-2"/>
          <c:w val="0.23765432098765432"/>
          <c:h val="0.90496976297115106"/>
        </c:manualLayout>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75歳以上</c:v>
                </c:pt>
              </c:strCache>
            </c:strRef>
          </c:tx>
          <c:spPr>
            <a:solidFill>
              <a:srgbClr val="009900"/>
            </a:solidFill>
          </c:spPr>
          <c:invertIfNegative val="0"/>
          <c:dLbls>
            <c:txPr>
              <a:bodyPr/>
              <a:lstStyle/>
              <a:p>
                <a:pPr>
                  <a:defRPr baseline="0">
                    <a:solidFill>
                      <a:schemeClr val="bg1"/>
                    </a:solidFill>
                  </a:defRPr>
                </a:pPr>
                <a:endParaRPr lang="ja-JP"/>
              </a:p>
            </c:txPr>
            <c:dLblPos val="ctr"/>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12</c:v>
                </c:pt>
                <c:pt idx="1">
                  <c:v>22</c:v>
                </c:pt>
                <c:pt idx="2">
                  <c:v>7</c:v>
                </c:pt>
                <c:pt idx="3">
                  <c:v>10</c:v>
                </c:pt>
              </c:numCache>
            </c:numRef>
          </c:val>
        </c:ser>
        <c:ser>
          <c:idx val="1"/>
          <c:order val="1"/>
          <c:tx>
            <c:strRef>
              <c:f>Sheet1!$C$1</c:f>
              <c:strCache>
                <c:ptCount val="1"/>
                <c:pt idx="0">
                  <c:v>65歳～74歳</c:v>
                </c:pt>
              </c:strCache>
            </c:strRef>
          </c:tx>
          <c:spPr>
            <a:solidFill>
              <a:srgbClr val="1419EC"/>
            </a:solidFill>
          </c:spPr>
          <c:invertIfNegative val="0"/>
          <c:dLbls>
            <c:dLbl>
              <c:idx val="2"/>
              <c:layout>
                <c:manualLayout>
                  <c:x val="-3.0864197530864196E-3"/>
                  <c:y val="0.10519372865125984"/>
                </c:manualLayout>
              </c:layout>
              <c:dLblPos val="outEnd"/>
              <c:showLegendKey val="0"/>
              <c:showVal val="1"/>
              <c:showCatName val="0"/>
              <c:showSerName val="0"/>
              <c:showPercent val="0"/>
              <c:showBubbleSize val="0"/>
            </c:dLbl>
            <c:txPr>
              <a:bodyPr/>
              <a:lstStyle/>
              <a:p>
                <a:pPr>
                  <a:defRPr baseline="0">
                    <a:solidFill>
                      <a:schemeClr val="bg1"/>
                    </a:solidFill>
                  </a:defRPr>
                </a:pPr>
                <a:endParaRPr lang="ja-JP"/>
              </a:p>
            </c:txPr>
            <c:dLblPos val="ctr"/>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7</c:v>
                </c:pt>
                <c:pt idx="1">
                  <c:v>9</c:v>
                </c:pt>
                <c:pt idx="2">
                  <c:v>3</c:v>
                </c:pt>
                <c:pt idx="3">
                  <c:v>7</c:v>
                </c:pt>
              </c:numCache>
            </c:numRef>
          </c:val>
        </c:ser>
        <c:dLbls>
          <c:showLegendKey val="0"/>
          <c:showVal val="0"/>
          <c:showCatName val="0"/>
          <c:showSerName val="0"/>
          <c:showPercent val="0"/>
          <c:showBubbleSize val="0"/>
        </c:dLbls>
        <c:gapWidth val="150"/>
        <c:axId val="141522048"/>
        <c:axId val="141523584"/>
      </c:barChart>
      <c:lineChart>
        <c:grouping val="standard"/>
        <c:varyColors val="0"/>
        <c:ser>
          <c:idx val="2"/>
          <c:order val="2"/>
          <c:tx>
            <c:strRef>
              <c:f>Sheet1!$D$1</c:f>
              <c:strCache>
                <c:ptCount val="1"/>
                <c:pt idx="0">
                  <c:v>うち死亡件数</c:v>
                </c:pt>
              </c:strCache>
            </c:strRef>
          </c:tx>
          <c:spPr>
            <a:ln w="63500">
              <a:solidFill>
                <a:srgbClr val="FF0000"/>
              </a:solidFill>
            </a:ln>
          </c:spPr>
          <c:marker>
            <c:spPr>
              <a:solidFill>
                <a:srgbClr val="FF0000"/>
              </a:solidFill>
            </c:spPr>
          </c:marker>
          <c:dLbls>
            <c:txPr>
              <a:bodyPr/>
              <a:lstStyle/>
              <a:p>
                <a:pPr>
                  <a:defRPr b="1"/>
                </a:pPr>
                <a:endParaRPr lang="ja-JP"/>
              </a:p>
            </c:txPr>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6</c:v>
                </c:pt>
                <c:pt idx="1">
                  <c:v>10</c:v>
                </c:pt>
                <c:pt idx="2">
                  <c:v>4</c:v>
                </c:pt>
                <c:pt idx="3">
                  <c:v>7</c:v>
                </c:pt>
              </c:numCache>
            </c:numRef>
          </c:val>
          <c:smooth val="0"/>
        </c:ser>
        <c:dLbls>
          <c:showLegendKey val="0"/>
          <c:showVal val="0"/>
          <c:showCatName val="0"/>
          <c:showSerName val="0"/>
          <c:showPercent val="0"/>
          <c:showBubbleSize val="0"/>
        </c:dLbls>
        <c:marker val="1"/>
        <c:smooth val="0"/>
        <c:axId val="141548160"/>
        <c:axId val="141545856"/>
      </c:lineChart>
      <c:catAx>
        <c:axId val="141522048"/>
        <c:scaling>
          <c:orientation val="minMax"/>
        </c:scaling>
        <c:delete val="0"/>
        <c:axPos val="b"/>
        <c:numFmt formatCode="General" sourceLinked="1"/>
        <c:majorTickMark val="out"/>
        <c:minorTickMark val="none"/>
        <c:tickLblPos val="nextTo"/>
        <c:crossAx val="141523584"/>
        <c:crosses val="autoZero"/>
        <c:auto val="1"/>
        <c:lblAlgn val="ctr"/>
        <c:lblOffset val="100"/>
        <c:noMultiLvlLbl val="0"/>
      </c:catAx>
      <c:valAx>
        <c:axId val="141523584"/>
        <c:scaling>
          <c:orientation val="minMax"/>
        </c:scaling>
        <c:delete val="0"/>
        <c:axPos val="l"/>
        <c:majorGridlines/>
        <c:numFmt formatCode="General" sourceLinked="1"/>
        <c:majorTickMark val="out"/>
        <c:minorTickMark val="none"/>
        <c:tickLblPos val="nextTo"/>
        <c:crossAx val="141522048"/>
        <c:crosses val="autoZero"/>
        <c:crossBetween val="between"/>
      </c:valAx>
      <c:valAx>
        <c:axId val="141545856"/>
        <c:scaling>
          <c:orientation val="minMax"/>
        </c:scaling>
        <c:delete val="0"/>
        <c:axPos val="r"/>
        <c:numFmt formatCode="General" sourceLinked="1"/>
        <c:majorTickMark val="out"/>
        <c:minorTickMark val="none"/>
        <c:tickLblPos val="nextTo"/>
        <c:crossAx val="141548160"/>
        <c:crosses val="max"/>
        <c:crossBetween val="between"/>
      </c:valAx>
      <c:catAx>
        <c:axId val="141548160"/>
        <c:scaling>
          <c:orientation val="minMax"/>
        </c:scaling>
        <c:delete val="1"/>
        <c:axPos val="b"/>
        <c:numFmt formatCode="General" sourceLinked="1"/>
        <c:majorTickMark val="out"/>
        <c:minorTickMark val="none"/>
        <c:tickLblPos val="nextTo"/>
        <c:crossAx val="141545856"/>
        <c:crosses val="autoZero"/>
        <c:auto val="1"/>
        <c:lblAlgn val="ctr"/>
        <c:lblOffset val="100"/>
        <c:noMultiLvlLbl val="0"/>
      </c:catAx>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0.00126</cdr:x>
      <cdr:y>0.89287</cdr:y>
    </cdr:from>
    <cdr:to>
      <cdr:x>0.09751</cdr:x>
      <cdr:y>0.98215</cdr:y>
    </cdr:to>
    <cdr:sp macro="" textlink="">
      <cdr:nvSpPr>
        <cdr:cNvPr id="2" name="テキスト ボックス 1"/>
        <cdr:cNvSpPr txBox="1"/>
      </cdr:nvSpPr>
      <cdr:spPr>
        <a:xfrm xmlns:a="http://schemas.openxmlformats.org/drawingml/2006/main">
          <a:off x="10344" y="3600922"/>
          <a:ext cx="79208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0.00126</cdr:x>
      <cdr:y>0.91073</cdr:y>
    </cdr:from>
    <cdr:to>
      <cdr:x>0.09751</cdr:x>
      <cdr:y>0.98215</cdr:y>
    </cdr:to>
    <cdr:sp macro="" textlink="">
      <cdr:nvSpPr>
        <cdr:cNvPr id="3" name="テキスト ボックス 2"/>
        <cdr:cNvSpPr txBox="1"/>
      </cdr:nvSpPr>
      <cdr:spPr>
        <a:xfrm xmlns:a="http://schemas.openxmlformats.org/drawingml/2006/main">
          <a:off x="10344" y="3672930"/>
          <a:ext cx="79208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smtClean="0"/>
            <a:t>（人）</a:t>
          </a:r>
          <a:endParaRPr lang="ja-JP" altLang="en-US" sz="1400" dirty="0"/>
        </a:p>
      </cdr:txBody>
    </cdr:sp>
  </cdr:relSizeAnchor>
  <cdr:relSizeAnchor xmlns:cdr="http://schemas.openxmlformats.org/drawingml/2006/chartDrawing">
    <cdr:from>
      <cdr:x>0.08001</cdr:x>
      <cdr:y>0.32258</cdr:y>
    </cdr:from>
    <cdr:to>
      <cdr:x>0.35125</cdr:x>
      <cdr:y>0.48387</cdr:y>
    </cdr:to>
    <cdr:sp macro="" textlink="">
      <cdr:nvSpPr>
        <cdr:cNvPr id="4" name="円/楕円 3"/>
        <cdr:cNvSpPr/>
      </cdr:nvSpPr>
      <cdr:spPr>
        <a:xfrm xmlns:a="http://schemas.openxmlformats.org/drawingml/2006/main">
          <a:off x="658416" y="1440160"/>
          <a:ext cx="2232248" cy="720080"/>
        </a:xfrm>
        <a:prstGeom xmlns:a="http://schemas.openxmlformats.org/drawingml/2006/main" prst="ellipse">
          <a:avLst/>
        </a:prstGeom>
        <a:noFill xmlns:a="http://schemas.openxmlformats.org/drawingml/2006/main"/>
        <a:ln xmlns:a="http://schemas.openxmlformats.org/drawingml/2006/main" w="635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633"/>
          </a:xfrm>
          <a:prstGeom prst="rect">
            <a:avLst/>
          </a:prstGeom>
        </p:spPr>
        <p:txBody>
          <a:bodyPr vert="horz" lIns="91440" tIns="45720" rIns="91440" bIns="45720" rtlCol="0"/>
          <a:lstStyle>
            <a:lvl1pPr algn="r">
              <a:defRPr sz="1200"/>
            </a:lvl1pPr>
          </a:lstStyle>
          <a:p>
            <a:fld id="{32C40673-E3FE-4366-BDAE-DA02AB140D05}" type="datetimeFigureOut">
              <a:rPr kumimoji="1" lang="ja-JP" altLang="en-US" smtClean="0"/>
              <a:t>2016/7/29</a:t>
            </a:fld>
            <a:endParaRPr kumimoji="1" lang="ja-JP" altLang="en-US"/>
          </a:p>
        </p:txBody>
      </p:sp>
      <p:sp>
        <p:nvSpPr>
          <p:cNvPr id="4" name="フッター プレースホルダー 3"/>
          <p:cNvSpPr>
            <a:spLocks noGrp="1"/>
          </p:cNvSpPr>
          <p:nvPr>
            <p:ph type="ftr" sz="quarter" idx="2"/>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7316"/>
            <a:ext cx="2918831" cy="493633"/>
          </a:xfrm>
          <a:prstGeom prst="rect">
            <a:avLst/>
          </a:prstGeom>
        </p:spPr>
        <p:txBody>
          <a:bodyPr vert="horz" lIns="91440" tIns="45720" rIns="91440" bIns="45720" rtlCol="0" anchor="b"/>
          <a:lstStyle>
            <a:lvl1pPr algn="r">
              <a:defRPr sz="1200"/>
            </a:lvl1pPr>
          </a:lstStyle>
          <a:p>
            <a:fld id="{6ECB4E54-DCD5-41D8-9C00-A45D71AEE292}" type="slidenum">
              <a:rPr kumimoji="1" lang="ja-JP" altLang="en-US" smtClean="0"/>
              <a:t>‹#›</a:t>
            </a:fld>
            <a:endParaRPr kumimoji="1" lang="ja-JP" altLang="en-US"/>
          </a:p>
        </p:txBody>
      </p:sp>
    </p:spTree>
    <p:extLst>
      <p:ext uri="{BB962C8B-B14F-4D97-AF65-F5344CB8AC3E}">
        <p14:creationId xmlns:p14="http://schemas.microsoft.com/office/powerpoint/2010/main" val="2036877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633"/>
          </a:xfrm>
          <a:prstGeom prst="rect">
            <a:avLst/>
          </a:prstGeom>
        </p:spPr>
        <p:txBody>
          <a:bodyPr vert="horz" lIns="91440" tIns="45720" rIns="91440" bIns="45720" rtlCol="0"/>
          <a:lstStyle>
            <a:lvl1pPr algn="r">
              <a:defRPr sz="1200"/>
            </a:lvl1pPr>
          </a:lstStyle>
          <a:p>
            <a:fld id="{66E3D9A1-C546-4705-8AE5-FF5730E4E66C}" type="datetimeFigureOut">
              <a:rPr kumimoji="1" lang="ja-JP" altLang="en-US" smtClean="0"/>
              <a:t>2016/7/29</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9515"/>
            <a:ext cx="538861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6"/>
            <a:ext cx="2918831" cy="493633"/>
          </a:xfrm>
          <a:prstGeom prst="rect">
            <a:avLst/>
          </a:prstGeom>
        </p:spPr>
        <p:txBody>
          <a:bodyPr vert="horz" lIns="91440" tIns="45720" rIns="91440" bIns="45720" rtlCol="0" anchor="b"/>
          <a:lstStyle>
            <a:lvl1pPr algn="r">
              <a:defRPr sz="1200"/>
            </a:lvl1pPr>
          </a:lstStyle>
          <a:p>
            <a:fld id="{ABA08F61-0944-4F65-8AAC-9D23E05C09C7}" type="slidenum">
              <a:rPr kumimoji="1" lang="ja-JP" altLang="en-US" smtClean="0"/>
              <a:t>‹#›</a:t>
            </a:fld>
            <a:endParaRPr kumimoji="1" lang="ja-JP" altLang="en-US"/>
          </a:p>
        </p:txBody>
      </p:sp>
    </p:spTree>
    <p:extLst>
      <p:ext uri="{BB962C8B-B14F-4D97-AF65-F5344CB8AC3E}">
        <p14:creationId xmlns:p14="http://schemas.microsoft.com/office/powerpoint/2010/main" val="20443890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高齢者の安全対策委員会、委員長の鈴木です。高齢者の安全対策委員会の取組みを発表いたします。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a:t>
            </a:fld>
            <a:endParaRPr kumimoji="1" lang="ja-JP" altLang="en-US"/>
          </a:p>
        </p:txBody>
      </p:sp>
    </p:spTree>
    <p:extLst>
      <p:ext uri="{BB962C8B-B14F-4D97-AF65-F5344CB8AC3E}">
        <p14:creationId xmlns:p14="http://schemas.microsoft.com/office/powerpoint/2010/main" val="3697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初認証から現在までの実績としては、</a:t>
            </a:r>
            <a:r>
              <a:rPr kumimoji="1" lang="en-US" altLang="ja-JP" dirty="0" smtClean="0"/>
              <a:t>2012</a:t>
            </a:r>
            <a:r>
              <a:rPr kumimoji="1" lang="ja-JP" altLang="en-US" dirty="0" smtClean="0"/>
              <a:t>年以降現在まで</a:t>
            </a:r>
            <a:r>
              <a:rPr kumimoji="1" lang="en-US" altLang="ja-JP" dirty="0" smtClean="0"/>
              <a:t>1,700</a:t>
            </a:r>
            <a:r>
              <a:rPr kumimoji="1" lang="ja-JP" altLang="en-US" dirty="0" smtClean="0"/>
              <a:t>冊を超える数を配布することができました。これは高齢者人口の</a:t>
            </a:r>
            <a:r>
              <a:rPr kumimoji="1" lang="en-US" altLang="ja-JP" dirty="0" smtClean="0"/>
              <a:t>1/4</a:t>
            </a:r>
            <a:r>
              <a:rPr kumimoji="1" lang="ja-JP" altLang="en-US" dirty="0" smtClean="0"/>
              <a:t>にあたります。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対策委員はこの冊子の作成・配布のほか、出前講座を所属団体で受けていただいたり、長寿クラブの集いの場を紹介するなどしてきました。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今後の計画としては、冊子の内容を見直すと共に、もう少し手軽に使える簡易版を作成したいと計画しています。</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10</a:t>
            </a:fld>
            <a:endParaRPr kumimoji="1" lang="ja-JP" altLang="en-US"/>
          </a:p>
        </p:txBody>
      </p:sp>
    </p:spTree>
    <p:extLst>
      <p:ext uri="{BB962C8B-B14F-4D97-AF65-F5344CB8AC3E}">
        <p14:creationId xmlns:p14="http://schemas.microsoft.com/office/powerpoint/2010/main" val="3243275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次にプログラムの評価結果についてです。まず、短期評価としては、表③のとおり、高齢者に「安全・安心の知恵袋」の認知率を調べたところ、認知率は約３割でした。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中期評価として、表④のとおり、家の中でのケガ防止対策実施率について調べたところ、実施率は約５割でした。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長期評価としては、高齢者の転倒事故による救急搬送者数を</a:t>
            </a:r>
            <a:r>
              <a:rPr kumimoji="1" lang="en-US" altLang="ja-JP" dirty="0" smtClean="0"/>
              <a:t>1,000</a:t>
            </a:r>
            <a:r>
              <a:rPr kumimoji="1" lang="ja-JP" altLang="en-US" dirty="0" smtClean="0"/>
              <a:t>人対で見たところ、３年毎の平均では、減少傾向が見られました。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11</a:t>
            </a:fld>
            <a:endParaRPr kumimoji="1" lang="ja-JP" altLang="en-US"/>
          </a:p>
        </p:txBody>
      </p:sp>
    </p:spTree>
    <p:extLst>
      <p:ext uri="{BB962C8B-B14F-4D97-AF65-F5344CB8AC3E}">
        <p14:creationId xmlns:p14="http://schemas.microsoft.com/office/powerpoint/2010/main" val="3886716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続いては「転倒予防対策推進プログラム」です。課題の</a:t>
            </a:r>
            <a:r>
              <a:rPr kumimoji="1" lang="en-US" altLang="ja-JP" dirty="0" smtClean="0"/>
              <a:t>『</a:t>
            </a:r>
            <a:r>
              <a:rPr kumimoji="1" lang="ja-JP" altLang="en-US" dirty="0" smtClean="0"/>
              <a:t>骨折、骨粗しょう症による要介護認定者の割合の伸び率が大きい</a:t>
            </a:r>
            <a:r>
              <a:rPr kumimoji="1" lang="en-US" altLang="ja-JP" dirty="0" smtClean="0"/>
              <a:t>』</a:t>
            </a:r>
            <a:r>
              <a:rPr kumimoji="1" lang="ja-JP" altLang="en-US" dirty="0" smtClean="0"/>
              <a:t>に対し、目標は「骨折、骨粗しょう症による要介護認定者の割合の減少」としました。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内容としては、既存事業の「いきいき塾」や「膝と腰にやさしい体操教室」などの介護予防教室等への参加を勧めたり、委員個人の所属団体にて各種教室を紹介したり、所属団体の活動に軽運動を取り入れるなど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財源、対象、人材や指標、測定については記載のとおりです。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12</a:t>
            </a:fld>
            <a:endParaRPr kumimoji="1" lang="ja-JP" altLang="en-US"/>
          </a:p>
        </p:txBody>
      </p:sp>
    </p:spTree>
    <p:extLst>
      <p:ext uri="{BB962C8B-B14F-4D97-AF65-F5344CB8AC3E}">
        <p14:creationId xmlns:p14="http://schemas.microsoft.com/office/powerpoint/2010/main" val="128019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左上の写真は、虚弱高齢者を対象に月３回行っている「いきいき塾」で、転倒予防につながる軽運動を通年を通じて行っています。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真ん中の写真は、</a:t>
            </a:r>
            <a:r>
              <a:rPr kumimoji="1" lang="en-US" altLang="ja-JP" dirty="0" smtClean="0"/>
              <a:t>65</a:t>
            </a:r>
            <a:r>
              <a:rPr kumimoji="1" lang="ja-JP" altLang="en-US" dirty="0" smtClean="0"/>
              <a:t>歳～</a:t>
            </a:r>
            <a:r>
              <a:rPr kumimoji="1" lang="en-US" altLang="ja-JP" dirty="0" smtClean="0"/>
              <a:t>79</a:t>
            </a:r>
            <a:r>
              <a:rPr kumimoji="1" lang="ja-JP" altLang="en-US" dirty="0" smtClean="0"/>
              <a:t>歳の方を対象に、週１回、３ヶ月間、楽しみながら体を動かす体操を行っている「膝と腰にやさしい体操教室」です。この活動にはＯＢ会も存在し、自主活動も行っています。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右下の写真は、「みのわ健康アカデミー」といい、</a:t>
            </a:r>
            <a:r>
              <a:rPr kumimoji="1" lang="en-US" altLang="ja-JP" dirty="0" smtClean="0"/>
              <a:t>40</a:t>
            </a:r>
            <a:r>
              <a:rPr kumimoji="1" lang="ja-JP" altLang="en-US" dirty="0" smtClean="0"/>
              <a:t>～</a:t>
            </a:r>
            <a:r>
              <a:rPr kumimoji="1" lang="en-US" altLang="ja-JP" dirty="0" smtClean="0"/>
              <a:t>74</a:t>
            </a:r>
            <a:r>
              <a:rPr kumimoji="1" lang="ja-JP" altLang="en-US" dirty="0" smtClean="0"/>
              <a:t>歳の比較的元気な方を対象に行っている、総合的な健康づくり支援教室で、週１回、１年を通じて行っています。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この会にもＯＢ会が存在し、自主活動としてマシーンを使ったトレーニングを行っています。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各教室の受講人数が限られるため、</a:t>
            </a:r>
            <a:r>
              <a:rPr kumimoji="1" lang="en-US" altLang="ja-JP" dirty="0" smtClean="0"/>
              <a:t>6,000</a:t>
            </a:r>
            <a:r>
              <a:rPr kumimoji="1" lang="ja-JP" altLang="en-US" dirty="0" smtClean="0"/>
              <a:t>人を超える高齢者全てをカバーすることは難しいですが、各世代、状態に応じて集中的に実施してきました。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これらはいずれも町で行っている事業になりますが、対策委員会としては、所属団体を通じて教室への参加を促したり、「いきいき塾」に対して運動時間を増やすよう要望してきました。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13</a:t>
            </a:fld>
            <a:endParaRPr kumimoji="1" lang="ja-JP" altLang="en-US"/>
          </a:p>
        </p:txBody>
      </p:sp>
    </p:spTree>
    <p:extLst>
      <p:ext uri="{BB962C8B-B14F-4D97-AF65-F5344CB8AC3E}">
        <p14:creationId xmlns:p14="http://schemas.microsoft.com/office/powerpoint/2010/main" val="79493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実績と計画については、こちらの表の記載のとおりです。高齢者に対するカバー率は低いですが、</a:t>
            </a:r>
            <a:r>
              <a:rPr kumimoji="1" lang="en-US" altLang="ja-JP" dirty="0" smtClean="0"/>
              <a:t>65</a:t>
            </a:r>
            <a:r>
              <a:rPr kumimoji="1" lang="ja-JP" altLang="en-US" dirty="0" smtClean="0"/>
              <a:t>歳以上なら誰でも自由に無料でトレーニングできる町営の施設が２箇所あり、そちらを利用しての自主トレーニングが盛んです。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今後の計画としては、もっと住民主体の介護予防体操が各地域で自主的に行えるようサポートしていく予定です。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14</a:t>
            </a:fld>
            <a:endParaRPr kumimoji="1" lang="ja-JP" altLang="en-US"/>
          </a:p>
        </p:txBody>
      </p:sp>
    </p:spTree>
    <p:extLst>
      <p:ext uri="{BB962C8B-B14F-4D97-AF65-F5344CB8AC3E}">
        <p14:creationId xmlns:p14="http://schemas.microsoft.com/office/powerpoint/2010/main" val="369160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続いて評価結果ですが、まず短期・中期の評価として、表⑥のとおりの各健康教室への延べ参加人数ですが、カバー率としては、３％に満たない状況です。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表⑦では、町の２箇所のトレーニング施設における利用延べ人数は、徐々に増え、</a:t>
            </a:r>
            <a:r>
              <a:rPr kumimoji="1" lang="en-US" altLang="ja-JP" dirty="0" smtClean="0"/>
              <a:t>2015</a:t>
            </a:r>
            <a:r>
              <a:rPr kumimoji="1" lang="ja-JP" altLang="en-US" dirty="0" smtClean="0"/>
              <a:t>年は延べ１万人を越えています。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長期評価ですが、表⑧のとおり、骨折、骨粗しょう症による要介護認定者の割合は、３年毎の平均を見ると減少傾向が見られました。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15</a:t>
            </a:fld>
            <a:endParaRPr kumimoji="1" lang="ja-JP" altLang="en-US"/>
          </a:p>
        </p:txBody>
      </p:sp>
    </p:spTree>
    <p:extLst>
      <p:ext uri="{BB962C8B-B14F-4D97-AF65-F5344CB8AC3E}">
        <p14:creationId xmlns:p14="http://schemas.microsoft.com/office/powerpoint/2010/main" val="38658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表⑨の認知症を主要因とする要介護認定者数の状況を見てもお分かりのように、今後ますます認知症高齢者の増加が予想される中、近年当町でも認知症高齢者の行方不明事案が発生しました。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そこで行方不明が心配される認知症高齢者の靴のかかとに、赤い反射シールを貼ることで、地域での見守り環境の強化や事案発生時の安全で迅速な対応を可能にする取組みとして、「認知症高齢者保護用靴かかと反射シール」を企画・提案し、町の事業として導入されました。今現在４人の方が登録され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16</a:t>
            </a:fld>
            <a:endParaRPr kumimoji="1" lang="ja-JP" altLang="en-US"/>
          </a:p>
        </p:txBody>
      </p:sp>
    </p:spTree>
    <p:extLst>
      <p:ext uri="{BB962C8B-B14F-4D97-AF65-F5344CB8AC3E}">
        <p14:creationId xmlns:p14="http://schemas.microsoft.com/office/powerpoint/2010/main" val="1169958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気付いたことや変化としては、委員が自ら動き一体となって活動する場が少ないこと、二つ目として高齢者による飲酒運転事案が発生したこと、以上のことから交通安全対策委員会と共同して「飲酒運転撲滅運動」に取組みました。</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17</a:t>
            </a:fld>
            <a:endParaRPr kumimoji="1" lang="ja-JP" altLang="en-US"/>
          </a:p>
        </p:txBody>
      </p:sp>
    </p:spTree>
    <p:extLst>
      <p:ext uri="{BB962C8B-B14F-4D97-AF65-F5344CB8AC3E}">
        <p14:creationId xmlns:p14="http://schemas.microsoft.com/office/powerpoint/2010/main" val="1865992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左の写真は、飲酒運転撲滅の街頭啓発活動の様子です。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右の写真は、「飲酒運転撲滅店宣言証」の写真です。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他の対策委員会と一緒に取組むことにより、より大規模な活動にすることができました。　</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18</a:t>
            </a:fld>
            <a:endParaRPr kumimoji="1" lang="ja-JP" altLang="en-US"/>
          </a:p>
        </p:txBody>
      </p:sp>
    </p:spTree>
    <p:extLst>
      <p:ext uri="{BB962C8B-B14F-4D97-AF65-F5344CB8AC3E}">
        <p14:creationId xmlns:p14="http://schemas.microsoft.com/office/powerpoint/2010/main" val="388088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現在の課題としては、高齢者事故についての救急搬送データを分析する中で、浴室でのヒートショック等による救急搬送件数と死亡件数が多いことが分かりました。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今後、当委員会にて、詳細なデータを分析し、新たな課題として取り上げていく予定です。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19</a:t>
            </a:fld>
            <a:endParaRPr kumimoji="1" lang="ja-JP" altLang="en-US"/>
          </a:p>
        </p:txBody>
      </p:sp>
    </p:spTree>
    <p:extLst>
      <p:ext uri="{BB962C8B-B14F-4D97-AF65-F5344CB8AC3E}">
        <p14:creationId xmlns:p14="http://schemas.microsoft.com/office/powerpoint/2010/main" val="256985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対策委員はご覧のように、町民団体等</a:t>
            </a:r>
            <a:r>
              <a:rPr kumimoji="1" lang="en-US" altLang="ja-JP" dirty="0" smtClean="0"/>
              <a:t>4</a:t>
            </a:r>
            <a:r>
              <a:rPr kumimoji="1" lang="ja-JP" altLang="en-US" dirty="0" smtClean="0"/>
              <a:t>人、関係機関等</a:t>
            </a:r>
            <a:r>
              <a:rPr kumimoji="1" lang="en-US" altLang="ja-JP" dirty="0" smtClean="0"/>
              <a:t>3</a:t>
            </a:r>
            <a:r>
              <a:rPr kumimoji="1" lang="ja-JP" altLang="en-US" dirty="0" smtClean="0"/>
              <a:t>人、行政関係</a:t>
            </a:r>
            <a:r>
              <a:rPr kumimoji="1" lang="en-US" altLang="ja-JP" dirty="0" smtClean="0"/>
              <a:t>4</a:t>
            </a:r>
            <a:r>
              <a:rPr kumimoji="1" lang="ja-JP" altLang="en-US" dirty="0" smtClean="0"/>
              <a:t>人の合計</a:t>
            </a:r>
            <a:r>
              <a:rPr kumimoji="1" lang="en-US" altLang="ja-JP" dirty="0" smtClean="0"/>
              <a:t>11</a:t>
            </a:r>
            <a:r>
              <a:rPr kumimoji="1" lang="ja-JP" altLang="en-US" dirty="0" smtClean="0"/>
              <a:t>人で構成しています。</a:t>
            </a:r>
            <a:r>
              <a:rPr kumimoji="1" lang="en-US" altLang="ja-JP" dirty="0" smtClean="0"/>
              <a:t>【</a:t>
            </a:r>
            <a:r>
              <a:rPr kumimoji="1" lang="ja-JP" altLang="en-US" dirty="0" smtClean="0"/>
              <a:t>通訳</a:t>
            </a:r>
            <a:r>
              <a:rPr kumimoji="1" lang="en-US" altLang="ja-JP"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a:t>
            </a:fld>
            <a:endParaRPr kumimoji="1" lang="ja-JP" altLang="en-US"/>
          </a:p>
        </p:txBody>
      </p:sp>
    </p:spTree>
    <p:extLst>
      <p:ext uri="{BB962C8B-B14F-4D97-AF65-F5344CB8AC3E}">
        <p14:creationId xmlns:p14="http://schemas.microsoft.com/office/powerpoint/2010/main" val="1067414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今後の計画としては、記載のとおり、各プログラムを拡大・発展させ、さらに新たな課題を設定し対応していく計画です。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最後になりますが、行政と地域と町民の３者が力を合わせて、協働することで、より「安全・安心なまち」になるよう当委員会として取組んでまいる決意です。</a:t>
            </a:r>
            <a:r>
              <a:rPr kumimoji="1" lang="en-US" altLang="ja-JP" dirty="0" smtClean="0"/>
              <a:t>【</a:t>
            </a:r>
            <a:r>
              <a:rPr kumimoji="1" lang="ja-JP" altLang="en-US" dirty="0" smtClean="0"/>
              <a:t>通訳</a:t>
            </a:r>
            <a:r>
              <a:rPr kumimoji="1" lang="en-US" altLang="ja-JP" dirty="0" smtClean="0"/>
              <a:t>】</a:t>
            </a:r>
          </a:p>
          <a:p>
            <a:endParaRPr kumimoji="1" lang="en-US" altLang="ja-JP" smtClean="0"/>
          </a:p>
          <a:p>
            <a:r>
              <a:rPr kumimoji="1" lang="ja-JP" altLang="en-US" smtClean="0"/>
              <a:t>以上</a:t>
            </a:r>
            <a:r>
              <a:rPr kumimoji="1" lang="ja-JP" altLang="en-US" dirty="0" smtClean="0"/>
              <a:t>で発表を終了します。ありがとうございました。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20</a:t>
            </a:fld>
            <a:endParaRPr kumimoji="1" lang="ja-JP" altLang="en-US"/>
          </a:p>
        </p:txBody>
      </p:sp>
    </p:spTree>
    <p:extLst>
      <p:ext uri="{BB962C8B-B14F-4D97-AF65-F5344CB8AC3E}">
        <p14:creationId xmlns:p14="http://schemas.microsoft.com/office/powerpoint/2010/main" val="53966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認証取得前の議論の中で、３つの大きな問題点が</a:t>
            </a:r>
            <a:r>
              <a:rPr kumimoji="1" lang="ja-JP" altLang="en-US" dirty="0"/>
              <a:t>あげられました</a:t>
            </a:r>
            <a:r>
              <a:rPr kumimoji="1" lang="ja-JP" altLang="en-US" dirty="0" smtClean="0"/>
              <a:t>。①高齢者の転倒事故、②転倒・転落による骨折、③骨折・骨粗しょう症予防　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当時の状況のデータ等を収集し、分析する中で、これらの問題への対策について取り組むため、「高齢者の安全対策委員会」を設置することになりました。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3</a:t>
            </a:fld>
            <a:endParaRPr kumimoji="1" lang="ja-JP" altLang="en-US"/>
          </a:p>
        </p:txBody>
      </p:sp>
    </p:spTree>
    <p:extLst>
      <p:ext uri="{BB962C8B-B14F-4D97-AF65-F5344CB8AC3E}">
        <p14:creationId xmlns:p14="http://schemas.microsoft.com/office/powerpoint/2010/main" val="3697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続いて、それぞれの課題と状況についてです。表①は高齢者の転倒事故発生場所別の救急搬送者数をまとめたものですが、</a:t>
            </a:r>
            <a:r>
              <a:rPr kumimoji="1" lang="en-US" altLang="ja-JP" dirty="0" smtClean="0"/>
              <a:t>2010</a:t>
            </a:r>
            <a:r>
              <a:rPr kumimoji="1" lang="ja-JP" altLang="en-US" dirty="0" smtClean="0"/>
              <a:t>年、</a:t>
            </a:r>
            <a:r>
              <a:rPr kumimoji="1" lang="en-US" altLang="ja-JP" dirty="0" smtClean="0"/>
              <a:t>2011</a:t>
            </a:r>
            <a:r>
              <a:rPr kumimoji="1" lang="ja-JP" altLang="en-US" dirty="0" smtClean="0"/>
              <a:t>年とも、６割以上が自宅で起きていました。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また、下の表のように、高齢者の転倒・転落による骨折者数では、圧倒的に</a:t>
            </a:r>
            <a:r>
              <a:rPr kumimoji="1" lang="en-US" altLang="ja-JP" dirty="0" smtClean="0"/>
              <a:t>75</a:t>
            </a:r>
            <a:r>
              <a:rPr kumimoji="1" lang="ja-JP" altLang="en-US" dirty="0" smtClean="0"/>
              <a:t>歳以上の高齢者の方に多いことが分かりました。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以上のことから、課題を</a:t>
            </a:r>
            <a:r>
              <a:rPr kumimoji="1" lang="en-US" altLang="ja-JP" dirty="0" smtClean="0"/>
              <a:t>『</a:t>
            </a:r>
            <a:r>
              <a:rPr kumimoji="1" lang="ja-JP" altLang="en-US" dirty="0" smtClean="0"/>
              <a:t>屋内での高齢者の転倒事故と</a:t>
            </a:r>
            <a:r>
              <a:rPr kumimoji="1" lang="en-US" altLang="ja-JP" dirty="0" smtClean="0"/>
              <a:t>75</a:t>
            </a:r>
            <a:r>
              <a:rPr kumimoji="1" lang="ja-JP" altLang="en-US" dirty="0" smtClean="0"/>
              <a:t>歳以上の高齢者の骨折が多い」としました。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4</a:t>
            </a:fld>
            <a:endParaRPr kumimoji="1" lang="ja-JP" altLang="en-US"/>
          </a:p>
        </p:txBody>
      </p:sp>
    </p:spTree>
    <p:extLst>
      <p:ext uri="{BB962C8B-B14F-4D97-AF65-F5344CB8AC3E}">
        <p14:creationId xmlns:p14="http://schemas.microsoft.com/office/powerpoint/2010/main" val="112809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続いて表②をご覧ください。こちらは、介護保険制度に伴う、骨折、骨粗しょう症による要介護認定者の状況をまとめたグラフです。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骨折、骨粗しょう症の割合は、</a:t>
            </a:r>
            <a:r>
              <a:rPr kumimoji="1" lang="en-US" altLang="ja-JP" dirty="0" smtClean="0"/>
              <a:t>2010</a:t>
            </a:r>
            <a:r>
              <a:rPr kumimoji="1" lang="ja-JP" altLang="en-US" dirty="0" smtClean="0"/>
              <a:t>年の</a:t>
            </a:r>
            <a:r>
              <a:rPr kumimoji="1" lang="en-US" altLang="ja-JP" dirty="0" smtClean="0"/>
              <a:t>11.6</a:t>
            </a:r>
            <a:r>
              <a:rPr kumimoji="1" lang="ja-JP" altLang="en-US" dirty="0" smtClean="0"/>
              <a:t>％から</a:t>
            </a:r>
            <a:r>
              <a:rPr kumimoji="1" lang="en-US" altLang="ja-JP" dirty="0" smtClean="0"/>
              <a:t>2011</a:t>
            </a:r>
            <a:r>
              <a:rPr kumimoji="1" lang="ja-JP" altLang="en-US" dirty="0" smtClean="0"/>
              <a:t>年には</a:t>
            </a:r>
            <a:r>
              <a:rPr kumimoji="1" lang="en-US" altLang="ja-JP" dirty="0" smtClean="0"/>
              <a:t>11.8</a:t>
            </a:r>
            <a:r>
              <a:rPr kumimoji="1" lang="ja-JP" altLang="en-US" dirty="0" smtClean="0"/>
              <a:t>％と増加していました。そこで課題を</a:t>
            </a:r>
            <a:r>
              <a:rPr kumimoji="1" lang="en-US" altLang="ja-JP" dirty="0" smtClean="0"/>
              <a:t>『</a:t>
            </a:r>
            <a:r>
              <a:rPr kumimoji="1" lang="ja-JP" altLang="en-US" dirty="0" smtClean="0"/>
              <a:t>骨折、骨粗しょう症による要介護認定者の割合の伸び率が大きい</a:t>
            </a:r>
            <a:r>
              <a:rPr kumimoji="1" lang="en-US" altLang="ja-JP" dirty="0" smtClean="0"/>
              <a:t>』</a:t>
            </a:r>
            <a:r>
              <a:rPr kumimoji="1" lang="ja-JP" altLang="en-US" dirty="0" smtClean="0"/>
              <a:t>と設定しました。</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5</a:t>
            </a:fld>
            <a:endParaRPr kumimoji="1" lang="ja-JP" altLang="en-US"/>
          </a:p>
        </p:txBody>
      </p:sp>
    </p:spTree>
    <p:extLst>
      <p:ext uri="{BB962C8B-B14F-4D97-AF65-F5344CB8AC3E}">
        <p14:creationId xmlns:p14="http://schemas.microsoft.com/office/powerpoint/2010/main" val="10554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以上のことから対策委員会では２つの課題に対し、①安全・安心の知恵袋の推進と、②転倒予防対策推進の２つのプログラムを実施してきました。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6</a:t>
            </a:fld>
            <a:endParaRPr kumimoji="1" lang="ja-JP" altLang="en-US"/>
          </a:p>
        </p:txBody>
      </p:sp>
    </p:spTree>
    <p:extLst>
      <p:ext uri="{BB962C8B-B14F-4D97-AF65-F5344CB8AC3E}">
        <p14:creationId xmlns:p14="http://schemas.microsoft.com/office/powerpoint/2010/main" val="357983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この表は３つの課題に</a:t>
            </a:r>
            <a:r>
              <a:rPr kumimoji="1" lang="ja-JP" altLang="en-US" smtClean="0"/>
              <a:t>対し</a:t>
            </a:r>
            <a:r>
              <a:rPr kumimoji="1" lang="ja-JP" altLang="en-US" smtClean="0"/>
              <a:t>、対策</a:t>
            </a:r>
            <a:r>
              <a:rPr kumimoji="1" lang="ja-JP" altLang="en-US" dirty="0" smtClean="0"/>
              <a:t>をレベル別にまとめたものです。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ず国では、介護保険法、老人福祉法、健康増進法により、介護予防に大変力を入れています。それらの法に基づき、県や町ではそれぞれ計画を立てて、住宅改修などハード面も含めた介護予防事業に取り組んで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当委員会が進める「安全・安心の知恵袋」の方向性としては、「教育・啓発」と「環境整備」に、「転倒予防対策推進」は「教育・啓発」に位置付けられます。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7</a:t>
            </a:fld>
            <a:endParaRPr kumimoji="1" lang="ja-JP" altLang="en-US"/>
          </a:p>
        </p:txBody>
      </p:sp>
    </p:spTree>
    <p:extLst>
      <p:ext uri="{BB962C8B-B14F-4D97-AF65-F5344CB8AC3E}">
        <p14:creationId xmlns:p14="http://schemas.microsoft.com/office/powerpoint/2010/main" val="424768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次にそれぞれのプログラムについて説明します。まず、</a:t>
            </a:r>
            <a:r>
              <a:rPr kumimoji="1" lang="en-US" altLang="ja-JP" dirty="0" smtClean="0"/>
              <a:t>『</a:t>
            </a:r>
            <a:r>
              <a:rPr kumimoji="1" lang="ja-JP" altLang="en-US" dirty="0" smtClean="0"/>
              <a:t>屋内での高齢者の転倒事故と</a:t>
            </a:r>
            <a:r>
              <a:rPr kumimoji="1" lang="en-US" altLang="ja-JP" dirty="0" smtClean="0"/>
              <a:t>75</a:t>
            </a:r>
            <a:r>
              <a:rPr kumimoji="1" lang="ja-JP" altLang="en-US" dirty="0" smtClean="0"/>
              <a:t>歳以上の高齢者の骨折が多い</a:t>
            </a:r>
            <a:r>
              <a:rPr kumimoji="1" lang="en-US" altLang="ja-JP" dirty="0" smtClean="0"/>
              <a:t>』</a:t>
            </a:r>
            <a:r>
              <a:rPr kumimoji="1" lang="ja-JP" altLang="en-US" dirty="0" smtClean="0"/>
              <a:t>という課題に対し、目標を「高齢者の転倒事故件数を減らす」としました。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活動内容としては、室内における転倒の危険箇所や対策をまとめた冊子「安全・安心の知恵袋」の配布と活用により転倒防止を図ってきました。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財源や対象、人材については記載のとおりですが、長寿クラブなど高齢者が多く集う場に出向き、説明をしながらこの冊子を配布してきました。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評価に対する指標や測定項目については、記載のとおりです。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8</a:t>
            </a:fld>
            <a:endParaRPr kumimoji="1" lang="ja-JP" altLang="en-US"/>
          </a:p>
        </p:txBody>
      </p:sp>
    </p:spTree>
    <p:extLst>
      <p:ext uri="{BB962C8B-B14F-4D97-AF65-F5344CB8AC3E}">
        <p14:creationId xmlns:p14="http://schemas.microsoft.com/office/powerpoint/2010/main" val="17933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左の写真は、「安全・安心の知恵袋」です。大きな字を用い、イラストを多用し、高齢者にも読みやすい作りになっています。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右の写真は、老人会などの参加者がご自宅の状況についてチェックをしている模様です。</a:t>
            </a:r>
            <a:r>
              <a:rPr kumimoji="1" lang="en-US" altLang="ja-JP" dirty="0" smtClean="0"/>
              <a:t>【</a:t>
            </a:r>
            <a:r>
              <a:rPr kumimoji="1" lang="ja-JP" altLang="en-US" dirty="0" smtClean="0"/>
              <a:t>通訳</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9</a:t>
            </a:fld>
            <a:endParaRPr kumimoji="1" lang="ja-JP" altLang="en-US"/>
          </a:p>
        </p:txBody>
      </p:sp>
    </p:spTree>
    <p:extLst>
      <p:ext uri="{BB962C8B-B14F-4D97-AF65-F5344CB8AC3E}">
        <p14:creationId xmlns:p14="http://schemas.microsoft.com/office/powerpoint/2010/main" val="218664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7C8EE712-A5E2-4C66-B041-6176C96260BB}" type="datetime1">
              <a:rPr kumimoji="1" lang="ja-JP" altLang="en-US" smtClean="0"/>
              <a:t>2016/7/29</a:t>
            </a:fld>
            <a:endParaRPr kumimoji="1" lang="ja-JP" altLang="en-US"/>
          </a:p>
        </p:txBody>
      </p:sp>
      <p:sp>
        <p:nvSpPr>
          <p:cNvPr id="8" name="Slide Number Placeholder 7"/>
          <p:cNvSpPr>
            <a:spLocks noGrp="1"/>
          </p:cNvSpPr>
          <p:nvPr>
            <p:ph type="sldNum" sz="quarter" idx="11"/>
          </p:nvPr>
        </p:nvSpPr>
        <p:spPr/>
        <p:txBody>
          <a:bodyPr/>
          <a:lstStyle/>
          <a:p>
            <a:fld id="{D2D8002D-B5B0-4BAC-B1F6-782DDCCE6D9C}"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0FC6C9D-B19A-4BCD-AACF-D409808A86AD}" type="datetime1">
              <a:rPr kumimoji="1" lang="ja-JP" altLang="en-US" smtClean="0"/>
              <a:t>2016/7/29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7AD2BBA-D8F5-4F3E-A92D-3231CCF44688}" type="datetime1">
              <a:rPr kumimoji="1" lang="ja-JP" altLang="en-US" smtClean="0"/>
              <a:t>2016/7/29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28A1EDF7-5DFE-4CBB-A372-2206F9E7A0DE}" type="datetime1">
              <a:rPr kumimoji="1" lang="ja-JP" altLang="en-US" smtClean="0"/>
              <a:t>2016/7/29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3AD8E28-33C6-4DD5-AE75-B5DB28068D38}" type="datetime1">
              <a:rPr kumimoji="1" lang="ja-JP" altLang="en-US" smtClean="0"/>
              <a:t>2016/7/29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69F87165-E1FD-42B0-B26F-C38F5CEE2C4A}" type="datetime1">
              <a:rPr kumimoji="1" lang="ja-JP" altLang="en-US" smtClean="0"/>
              <a:t>2016/7/29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64E2791E-321A-4214-8064-A0E2716EFF46}" type="datetime1">
              <a:rPr kumimoji="1" lang="ja-JP" altLang="en-US" smtClean="0"/>
              <a:t>2016/7/29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70231AC-89F0-4BA3-B43E-D3C37B398665}" type="datetime1">
              <a:rPr kumimoji="1" lang="ja-JP" altLang="en-US" smtClean="0"/>
              <a:t>2016/7/29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31D70-7916-44CA-AEE3-502D90E5E093}" type="datetime1">
              <a:rPr kumimoji="1" lang="ja-JP" altLang="en-US" smtClean="0"/>
              <a:t>2016/7/29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5643DC4-CCE3-4BBA-BDCA-A25C25507AFA}" type="datetime1">
              <a:rPr kumimoji="1" lang="ja-JP" altLang="en-US" smtClean="0"/>
              <a:t>2016/7/29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E8A49F5-9C2A-4053-9EF5-9F0115A8050E}" type="datetime1">
              <a:rPr kumimoji="1" lang="ja-JP" altLang="en-US" smtClean="0"/>
              <a:t>2016/7/29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859AF33-5423-44E3-B0EB-E57852AAE658}" type="datetime1">
              <a:rPr kumimoji="1" lang="ja-JP" altLang="en-US" smtClean="0"/>
              <a:t>2016/7/29</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D8002D-B5B0-4BAC-B1F6-782DDCCE6D9C}"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4" name="タイトル 3"/>
          <p:cNvSpPr>
            <a:spLocks noGrp="1"/>
          </p:cNvSpPr>
          <p:nvPr>
            <p:ph type="ctrTitle"/>
          </p:nvPr>
        </p:nvSpPr>
        <p:spPr>
          <a:xfrm>
            <a:off x="179512" y="1700808"/>
            <a:ext cx="8784976" cy="1029808"/>
          </a:xfrm>
          <a:noFill/>
        </p:spPr>
        <p:txBody>
          <a:bodyPr>
            <a:noAutofit/>
          </a:bodyPr>
          <a:lstStyle/>
          <a:p>
            <a:r>
              <a:rPr lang="ja-JP" altLang="en-US" sz="6000" dirty="0">
                <a:solidFill>
                  <a:schemeClr val="tx1"/>
                </a:solidFill>
                <a:effectLst>
                  <a:innerShdw blurRad="63500" dist="50800" dir="13500000">
                    <a:schemeClr val="bg1">
                      <a:lumMod val="75000"/>
                      <a:alpha val="50000"/>
                    </a:schemeClr>
                  </a:innerShdw>
                </a:effectLst>
              </a:rPr>
              <a:t>高齢者の</a:t>
            </a:r>
            <a:r>
              <a:rPr lang="ja-JP" altLang="en-US" sz="6000" dirty="0" smtClean="0">
                <a:solidFill>
                  <a:schemeClr val="tx1"/>
                </a:solidFill>
                <a:effectLst>
                  <a:innerShdw blurRad="63500" dist="50800" dir="13500000">
                    <a:schemeClr val="bg1">
                      <a:lumMod val="75000"/>
                      <a:alpha val="50000"/>
                    </a:schemeClr>
                  </a:innerShdw>
                </a:effectLst>
              </a:rPr>
              <a:t>安全</a:t>
            </a:r>
            <a:r>
              <a:rPr kumimoji="1" lang="ja-JP" altLang="en-US" sz="6000" dirty="0" smtClean="0">
                <a:solidFill>
                  <a:schemeClr val="tx1"/>
                </a:solidFill>
                <a:effectLst>
                  <a:innerShdw blurRad="63500" dist="50800" dir="13500000">
                    <a:schemeClr val="bg1">
                      <a:lumMod val="75000"/>
                      <a:alpha val="50000"/>
                    </a:schemeClr>
                  </a:innerShdw>
                </a:effectLst>
              </a:rPr>
              <a:t>対策委員会</a:t>
            </a:r>
            <a:endParaRPr kumimoji="1" lang="ja-JP" altLang="en-US" sz="6000" dirty="0">
              <a:solidFill>
                <a:schemeClr val="tx1"/>
              </a:solidFill>
              <a:effectLst>
                <a:innerShdw blurRad="63500" dist="50800" dir="13500000">
                  <a:schemeClr val="bg1">
                    <a:lumMod val="75000"/>
                    <a:alpha val="50000"/>
                  </a:schemeClr>
                </a:innerShdw>
              </a:effectLst>
            </a:endParaRPr>
          </a:p>
        </p:txBody>
      </p:sp>
      <p:sp>
        <p:nvSpPr>
          <p:cNvPr id="5" name="サブタイトル 4"/>
          <p:cNvSpPr>
            <a:spLocks noGrp="1"/>
          </p:cNvSpPr>
          <p:nvPr>
            <p:ph type="subTitle" idx="1"/>
          </p:nvPr>
        </p:nvSpPr>
        <p:spPr>
          <a:xfrm>
            <a:off x="2267744" y="3886200"/>
            <a:ext cx="5504656" cy="1752600"/>
          </a:xfrm>
        </p:spPr>
        <p:txBody>
          <a:bodyPr>
            <a:normAutofit fontScale="92500"/>
          </a:bodyPr>
          <a:lstStyle/>
          <a:p>
            <a:pPr algn="l"/>
            <a:r>
              <a:rPr kumimoji="1" lang="ja-JP" altLang="en-US" dirty="0" smtClean="0">
                <a:solidFill>
                  <a:schemeClr val="tx1"/>
                </a:solidFill>
              </a:rPr>
              <a:t>発表日</a:t>
            </a:r>
            <a:r>
              <a:rPr kumimoji="1" lang="ja-JP" altLang="en-US" dirty="0" smtClean="0"/>
              <a:t>　</a:t>
            </a:r>
            <a:r>
              <a:rPr lang="en-US" altLang="ja-JP" dirty="0" smtClean="0">
                <a:solidFill>
                  <a:schemeClr val="tx1"/>
                </a:solidFill>
                <a:latin typeface="+mn-ea"/>
              </a:rPr>
              <a:t>2016</a:t>
            </a:r>
            <a:r>
              <a:rPr lang="ja-JP" altLang="en-US" dirty="0" smtClean="0">
                <a:solidFill>
                  <a:schemeClr val="tx1"/>
                </a:solidFill>
                <a:latin typeface="+mn-ea"/>
              </a:rPr>
              <a:t>年</a:t>
            </a:r>
            <a:r>
              <a:rPr lang="en-US" altLang="ja-JP" dirty="0" smtClean="0">
                <a:solidFill>
                  <a:schemeClr val="tx1"/>
                </a:solidFill>
                <a:latin typeface="+mn-ea"/>
              </a:rPr>
              <a:t>8</a:t>
            </a:r>
            <a:r>
              <a:rPr lang="ja-JP" altLang="en-US" dirty="0" smtClean="0">
                <a:solidFill>
                  <a:schemeClr val="tx1"/>
                </a:solidFill>
                <a:latin typeface="+mn-ea"/>
              </a:rPr>
              <a:t>月</a:t>
            </a:r>
            <a:r>
              <a:rPr lang="en-US" altLang="ja-JP" dirty="0" smtClean="0">
                <a:solidFill>
                  <a:schemeClr val="tx1"/>
                </a:solidFill>
                <a:latin typeface="+mn-ea"/>
              </a:rPr>
              <a:t>7</a:t>
            </a:r>
            <a:r>
              <a:rPr lang="ja-JP" altLang="en-US" dirty="0" smtClean="0">
                <a:solidFill>
                  <a:schemeClr val="tx1"/>
                </a:solidFill>
                <a:latin typeface="+mn-ea"/>
              </a:rPr>
              <a:t>日</a:t>
            </a:r>
            <a:endParaRPr lang="en-US" altLang="ja-JP" dirty="0" smtClean="0">
              <a:solidFill>
                <a:schemeClr val="tx1"/>
              </a:solidFill>
              <a:latin typeface="+mn-ea"/>
            </a:endParaRPr>
          </a:p>
          <a:p>
            <a:pPr algn="l"/>
            <a:r>
              <a:rPr kumimoji="1" lang="ja-JP" altLang="en-US" dirty="0" smtClean="0">
                <a:solidFill>
                  <a:schemeClr val="tx1"/>
                </a:solidFill>
                <a:latin typeface="+mn-ea"/>
              </a:rPr>
              <a:t>発表者　高齢者の安全対策委員会　委員長</a:t>
            </a:r>
            <a:endParaRPr kumimoji="1" lang="en-US" altLang="ja-JP" dirty="0" smtClean="0">
              <a:solidFill>
                <a:schemeClr val="tx1"/>
              </a:solidFill>
              <a:latin typeface="+mn-ea"/>
            </a:endParaRPr>
          </a:p>
          <a:p>
            <a:pPr algn="l"/>
            <a:r>
              <a:rPr lang="ja-JP" altLang="en-US" dirty="0">
                <a:solidFill>
                  <a:schemeClr val="tx1"/>
                </a:solidFill>
                <a:latin typeface="+mn-ea"/>
              </a:rPr>
              <a:t>　</a:t>
            </a:r>
            <a:r>
              <a:rPr lang="ja-JP" altLang="en-US" dirty="0" smtClean="0">
                <a:solidFill>
                  <a:schemeClr val="tx1"/>
                </a:solidFill>
                <a:latin typeface="+mn-ea"/>
              </a:rPr>
              <a:t>　　　箕輪町民生児童委員協議会</a:t>
            </a:r>
            <a:endParaRPr kumimoji="1" lang="en-US" altLang="ja-JP" dirty="0" smtClean="0">
              <a:solidFill>
                <a:schemeClr val="tx1"/>
              </a:solidFill>
              <a:latin typeface="+mn-ea"/>
            </a:endParaRPr>
          </a:p>
          <a:p>
            <a:pPr algn="l"/>
            <a:r>
              <a:rPr lang="ja-JP" altLang="en-US" dirty="0" smtClean="0">
                <a:solidFill>
                  <a:schemeClr val="tx1"/>
                </a:solidFill>
              </a:rPr>
              <a:t>　　　　鈴木　誠</a:t>
            </a:r>
            <a:endParaRPr kumimoji="1" lang="ja-JP" altLang="en-US" dirty="0">
              <a:solidFill>
                <a:schemeClr val="tx1"/>
              </a:solidFill>
            </a:endParaRPr>
          </a:p>
        </p:txBody>
      </p:sp>
      <p:sp>
        <p:nvSpPr>
          <p:cNvPr id="7" name="タイトル 3"/>
          <p:cNvSpPr txBox="1">
            <a:spLocks/>
          </p:cNvSpPr>
          <p:nvPr/>
        </p:nvSpPr>
        <p:spPr>
          <a:xfrm>
            <a:off x="735151" y="1052736"/>
            <a:ext cx="7772400"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箕輪町セーフコミュニティ推進協議会</a:t>
            </a:r>
          </a:p>
        </p:txBody>
      </p:sp>
    </p:spTree>
    <p:extLst>
      <p:ext uri="{BB962C8B-B14F-4D97-AF65-F5344CB8AC3E}">
        <p14:creationId xmlns:p14="http://schemas.microsoft.com/office/powerpoint/2010/main" val="353847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036129288"/>
              </p:ext>
            </p:extLst>
          </p:nvPr>
        </p:nvGraphicFramePr>
        <p:xfrm>
          <a:off x="425871" y="726657"/>
          <a:ext cx="8552944" cy="5095705"/>
        </p:xfrm>
        <a:graphic>
          <a:graphicData uri="http://schemas.openxmlformats.org/drawingml/2006/table">
            <a:tbl>
              <a:tblPr firstRow="1" bandRow="1">
                <a:tableStyleId>{7DF18680-E054-41AD-8BC1-D1AEF772440D}</a:tableStyleId>
              </a:tblPr>
              <a:tblGrid>
                <a:gridCol w="1594520"/>
                <a:gridCol w="792088"/>
                <a:gridCol w="894526"/>
                <a:gridCol w="880125"/>
                <a:gridCol w="865723"/>
                <a:gridCol w="923330"/>
                <a:gridCol w="864096"/>
                <a:gridCol w="864096"/>
                <a:gridCol w="874440"/>
              </a:tblGrid>
              <a:tr h="550824">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実　績</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計画（予定）</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51425">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860908">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安全・安心の知恵袋の普及</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1,334</a:t>
                      </a:r>
                      <a:r>
                        <a:rPr kumimoji="1" lang="ja-JP" altLang="en-US" sz="1800" dirty="0" smtClean="0">
                          <a:latin typeface="ＭＳ ゴシック" panose="020B0609070205080204" pitchFamily="49" charset="-128"/>
                          <a:ea typeface="ＭＳ ゴシック" panose="020B0609070205080204" pitchFamily="49" charset="-128"/>
                        </a:rPr>
                        <a:t>冊</a:t>
                      </a:r>
                      <a:endParaRPr kumimoji="1" lang="en-US" altLang="ja-JP" sz="18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40</a:t>
                      </a:r>
                    </a:p>
                    <a:p>
                      <a:pPr algn="ctr"/>
                      <a:r>
                        <a:rPr kumimoji="1" lang="ja-JP" altLang="en-US" dirty="0" smtClean="0">
                          <a:latin typeface="ＭＳ ゴシック" panose="020B0609070205080204" pitchFamily="49" charset="-128"/>
                          <a:ea typeface="ＭＳ ゴシック" panose="020B0609070205080204" pitchFamily="49" charset="-128"/>
                        </a:rPr>
                        <a:t>冊</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71</a:t>
                      </a:r>
                    </a:p>
                    <a:p>
                      <a:pPr algn="ctr"/>
                      <a:r>
                        <a:rPr kumimoji="1" lang="ja-JP" altLang="en-US" dirty="0" smtClean="0">
                          <a:latin typeface="ＭＳ ゴシック" panose="020B0609070205080204" pitchFamily="49" charset="-128"/>
                          <a:ea typeface="ＭＳ ゴシック" panose="020B0609070205080204" pitchFamily="49" charset="-128"/>
                        </a:rPr>
                        <a:t>冊</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265</a:t>
                      </a:r>
                    </a:p>
                    <a:p>
                      <a:pPr algn="ctr"/>
                      <a:r>
                        <a:rPr kumimoji="1" lang="ja-JP" altLang="en-US" dirty="0" smtClean="0">
                          <a:latin typeface="ＭＳ ゴシック" panose="020B0609070205080204" pitchFamily="49" charset="-128"/>
                          <a:ea typeface="ＭＳ ゴシック" panose="020B0609070205080204" pitchFamily="49" charset="-128"/>
                        </a:rPr>
                        <a:t>冊</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708850">
                <a:tc rowSpan="3">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720150">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614893">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p:nvPr/>
        </p:nvCxnSpPr>
        <p:spPr>
          <a:xfrm>
            <a:off x="2166861" y="2267247"/>
            <a:ext cx="129614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460551" y="2060848"/>
            <a:ext cx="108012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a:off x="4540671" y="2267247"/>
            <a:ext cx="1399481"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711383" y="2852936"/>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308304" y="2668270"/>
            <a:ext cx="757948"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拡大</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8100392" y="2852936"/>
            <a:ext cx="819650"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974943" y="4197827"/>
            <a:ext cx="297121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●出前講座などの広報</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5481463" y="2360605"/>
            <a:ext cx="1826841" cy="1477328"/>
          </a:xfrm>
          <a:prstGeom prst="rect">
            <a:avLst/>
          </a:prstGeom>
          <a:noFill/>
          <a:ln w="12700" cmpd="sng">
            <a:noFill/>
          </a:ln>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rPr>
              <a:t>75</a:t>
            </a:r>
            <a:r>
              <a:rPr lang="ja-JP" altLang="en-US" dirty="0" smtClean="0">
                <a:latin typeface="ＭＳ ゴシック" panose="020B0609070205080204" pitchFamily="49" charset="-128"/>
                <a:ea typeface="ＭＳ ゴシック" panose="020B0609070205080204" pitchFamily="49" charset="-128"/>
              </a:rPr>
              <a:t>歳時後期高齢保険説明講座、一人暮らし高齢者の集いでの説明</a:t>
            </a:r>
            <a:endParaRPr kumimoji="1" lang="ja-JP" altLang="en-US"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1977397" y="3828495"/>
            <a:ext cx="4178779"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●知恵</a:t>
            </a:r>
            <a:r>
              <a:rPr lang="ja-JP" altLang="en-US" dirty="0">
                <a:latin typeface="ＭＳ ゴシック" panose="020B0609070205080204" pitchFamily="49" charset="-128"/>
                <a:ea typeface="ＭＳ ゴシック" panose="020B0609070205080204" pitchFamily="49" charset="-128"/>
              </a:rPr>
              <a:t>袋</a:t>
            </a:r>
            <a:r>
              <a:rPr lang="ja-JP" altLang="en-US" dirty="0" smtClean="0">
                <a:latin typeface="ＭＳ ゴシック" panose="020B0609070205080204" pitchFamily="49" charset="-128"/>
                <a:ea typeface="ＭＳ ゴシック" panose="020B0609070205080204" pitchFamily="49" charset="-128"/>
              </a:rPr>
              <a:t>の作成、配布開始</a:t>
            </a:r>
            <a:endParaRPr kumimoji="1" lang="ja-JP" altLang="en-US"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3650878" y="4567159"/>
            <a:ext cx="297121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●説明の場の紹介</a:t>
            </a:r>
            <a:endParaRPr kumimoji="1" lang="ja-JP" altLang="en-US"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5517955" y="5310864"/>
            <a:ext cx="3402087" cy="369332"/>
          </a:xfrm>
          <a:prstGeom prst="rect">
            <a:avLst/>
          </a:prstGeom>
          <a:noFill/>
          <a:ln w="12700" cmpd="sng">
            <a:noFill/>
          </a:ln>
        </p:spPr>
        <p:txBody>
          <a:bodyPr wrap="square" rtlCol="0">
            <a:spAutoFit/>
          </a:bodyPr>
          <a:lstStyle/>
          <a:p>
            <a:r>
              <a:rPr lang="ja-JP" altLang="en-US" dirty="0" smtClean="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内容</a:t>
            </a:r>
            <a:r>
              <a:rPr lang="ja-JP" altLang="en-US" dirty="0" smtClean="0">
                <a:solidFill>
                  <a:srgbClr val="FF0000"/>
                </a:solidFill>
                <a:latin typeface="ＭＳ ゴシック" panose="020B0609070205080204" pitchFamily="49" charset="-128"/>
                <a:ea typeface="ＭＳ ゴシック" panose="020B0609070205080204" pitchFamily="49" charset="-128"/>
              </a:rPr>
              <a:t>の見直し、簡易版の作成</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4540671" y="4901352"/>
            <a:ext cx="4379371"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●伊那中央病院入院データの分析・活用</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10</a:t>
            </a:fld>
            <a:endParaRPr kumimoji="1" lang="ja-JP" altLang="en-US" sz="1600" dirty="0"/>
          </a:p>
        </p:txBody>
      </p:sp>
    </p:spTree>
    <p:extLst>
      <p:ext uri="{BB962C8B-B14F-4D97-AF65-F5344CB8AC3E}">
        <p14:creationId xmlns:p14="http://schemas.microsoft.com/office/powerpoint/2010/main" val="2186005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557183006"/>
              </p:ext>
            </p:extLst>
          </p:nvPr>
        </p:nvGraphicFramePr>
        <p:xfrm>
          <a:off x="457200" y="1773238"/>
          <a:ext cx="8229600" cy="1483360"/>
        </p:xfrm>
        <a:graphic>
          <a:graphicData uri="http://schemas.openxmlformats.org/drawingml/2006/table">
            <a:tbl>
              <a:tblPr firstRow="1" bandRow="1">
                <a:tableStyleId>{7DF18680-E054-41AD-8BC1-D1AEF772440D}</a:tableStyleId>
              </a:tblPr>
              <a:tblGrid>
                <a:gridCol w="1306488"/>
                <a:gridCol w="1730778"/>
                <a:gridCol w="1730778"/>
                <a:gridCol w="1730778"/>
                <a:gridCol w="1730778"/>
              </a:tblGrid>
              <a:tr h="370840">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表③　高齢者における安全・安心の知恵袋の認知率</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400" b="0" dirty="0" smtClean="0">
                          <a:solidFill>
                            <a:schemeClr val="bg1"/>
                          </a:solidFill>
                          <a:latin typeface="ＭＳ ゴシック" panose="020B0609070205080204" pitchFamily="49" charset="-128"/>
                          <a:ea typeface="ＭＳ ゴシック" panose="020B0609070205080204" pitchFamily="49" charset="-128"/>
                        </a:rPr>
                        <a:t>よく知っている</a:t>
                      </a:r>
                      <a:endParaRPr kumimoji="1" lang="ja-JP" altLang="en-US" sz="14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400" b="0" dirty="0" smtClean="0">
                          <a:solidFill>
                            <a:schemeClr val="bg1"/>
                          </a:solidFill>
                          <a:latin typeface="ＭＳ ゴシック" panose="020B0609070205080204" pitchFamily="49" charset="-128"/>
                          <a:ea typeface="ＭＳ ゴシック" panose="020B0609070205080204" pitchFamily="49" charset="-128"/>
                        </a:rPr>
                        <a:t>少し知っている</a:t>
                      </a:r>
                      <a:endParaRPr kumimoji="1" lang="ja-JP" altLang="en-US" sz="14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400" b="0" dirty="0" smtClean="0">
                          <a:solidFill>
                            <a:schemeClr val="bg1"/>
                          </a:solidFill>
                          <a:latin typeface="ＭＳ ゴシック" panose="020B0609070205080204" pitchFamily="49" charset="-128"/>
                          <a:ea typeface="ＭＳ ゴシック" panose="020B0609070205080204" pitchFamily="49" charset="-128"/>
                        </a:rPr>
                        <a:t>あまり知らない</a:t>
                      </a:r>
                      <a:endParaRPr kumimoji="1" lang="ja-JP" altLang="en-US" sz="14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300" dirty="0" smtClean="0">
                          <a:solidFill>
                            <a:schemeClr val="bg1"/>
                          </a:solidFill>
                          <a:latin typeface="ＭＳ ゴシック" panose="020B0609070205080204" pitchFamily="49" charset="-128"/>
                          <a:ea typeface="ＭＳ ゴシック" panose="020B0609070205080204" pitchFamily="49" charset="-128"/>
                        </a:rPr>
                        <a:t>まったく知らない</a:t>
                      </a:r>
                      <a:endParaRPr kumimoji="1" lang="ja-JP" altLang="en-US" sz="13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ｎ＝</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261</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5.4</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25.3</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43.3</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26.0</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a:t>
                      </a:r>
                      <a:r>
                        <a:rPr kumimoji="1" lang="en-US" altLang="ja-JP" sz="1400" dirty="0" smtClean="0">
                          <a:latin typeface="ＭＳ ゴシック" panose="020B0609070205080204" pitchFamily="49" charset="-128"/>
                          <a:ea typeface="ＭＳ ゴシック" panose="020B0609070205080204" pitchFamily="49" charset="-128"/>
                        </a:rPr>
                        <a:t>2015</a:t>
                      </a:r>
                      <a:r>
                        <a:rPr kumimoji="1" lang="ja-JP" altLang="en-US" sz="1400" dirty="0" smtClean="0">
                          <a:latin typeface="ＭＳ ゴシック" panose="020B0609070205080204" pitchFamily="49" charset="-128"/>
                          <a:ea typeface="ＭＳ ゴシック" panose="020B0609070205080204" pitchFamily="49" charset="-128"/>
                        </a:rPr>
                        <a:t>年箕輪町セーフコミュニティ追加アンケート</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6" name="テキスト ボックス 5"/>
          <p:cNvSpPr txBox="1"/>
          <p:nvPr/>
        </p:nvSpPr>
        <p:spPr>
          <a:xfrm>
            <a:off x="395536" y="764704"/>
            <a:ext cx="8640960"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●高齢者における</a:t>
            </a:r>
            <a:r>
              <a:rPr lang="ja-JP" altLang="en-US" dirty="0" smtClean="0">
                <a:latin typeface="ＭＳ ゴシック" panose="020B0609070205080204" pitchFamily="49" charset="-128"/>
                <a:ea typeface="ＭＳ ゴシック" panose="020B0609070205080204" pitchFamily="49" charset="-128"/>
              </a:rPr>
              <a:t>安全・安心の知恵袋の</a:t>
            </a:r>
            <a:r>
              <a:rPr lang="ja-JP" altLang="en-US" dirty="0" smtClean="0">
                <a:solidFill>
                  <a:srgbClr val="FF0000"/>
                </a:solidFill>
                <a:latin typeface="ＭＳ ゴシック" panose="020B0609070205080204" pitchFamily="49" charset="-128"/>
                <a:ea typeface="ＭＳ ゴシック" panose="020B0609070205080204" pitchFamily="49" charset="-128"/>
              </a:rPr>
              <a:t>認知率は３割</a:t>
            </a:r>
            <a:r>
              <a:rPr lang="ja-JP" altLang="en-US" dirty="0" smtClean="0">
                <a:latin typeface="ＭＳ ゴシック" panose="020B0609070205080204" pitchFamily="49" charset="-128"/>
                <a:ea typeface="ＭＳ ゴシック" panose="020B0609070205080204" pitchFamily="49" charset="-128"/>
              </a:rPr>
              <a:t>（表③）</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●家の中</a:t>
            </a:r>
            <a:r>
              <a:rPr lang="ja-JP" altLang="en-US" dirty="0">
                <a:latin typeface="ＭＳ ゴシック" panose="020B0609070205080204" pitchFamily="49" charset="-128"/>
                <a:ea typeface="ＭＳ ゴシック" panose="020B0609070205080204" pitchFamily="49" charset="-128"/>
              </a:rPr>
              <a:t>で</a:t>
            </a:r>
            <a:r>
              <a:rPr lang="ja-JP" altLang="en-US" dirty="0" smtClean="0">
                <a:latin typeface="ＭＳ ゴシック" panose="020B0609070205080204" pitchFamily="49" charset="-128"/>
                <a:ea typeface="ＭＳ ゴシック" panose="020B0609070205080204" pitchFamily="49" charset="-128"/>
              </a:rPr>
              <a:t>の転倒防止策を講じている人は</a:t>
            </a:r>
            <a:r>
              <a:rPr lang="ja-JP" altLang="en-US" dirty="0" smtClean="0">
                <a:solidFill>
                  <a:srgbClr val="FF0000"/>
                </a:solidFill>
                <a:latin typeface="ＭＳ ゴシック" panose="020B0609070205080204" pitchFamily="49" charset="-128"/>
                <a:ea typeface="ＭＳ ゴシック" panose="020B0609070205080204" pitchFamily="49" charset="-128"/>
              </a:rPr>
              <a:t>約５割</a:t>
            </a:r>
            <a:r>
              <a:rPr lang="ja-JP" altLang="en-US" dirty="0" smtClean="0">
                <a:latin typeface="ＭＳ ゴシック" panose="020B0609070205080204" pitchFamily="49" charset="-128"/>
                <a:ea typeface="ＭＳ ゴシック" panose="020B0609070205080204" pitchFamily="49" charset="-128"/>
              </a:rPr>
              <a:t>（表④）</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転倒</a:t>
            </a:r>
            <a:r>
              <a:rPr lang="ja-JP" altLang="en-US" dirty="0">
                <a:latin typeface="ＭＳ ゴシック" panose="020B0609070205080204" pitchFamily="49" charset="-128"/>
                <a:ea typeface="ＭＳ ゴシック" panose="020B0609070205080204" pitchFamily="49" charset="-128"/>
              </a:rPr>
              <a:t>事故</a:t>
            </a:r>
            <a:r>
              <a:rPr lang="ja-JP" altLang="en-US" dirty="0" smtClean="0">
                <a:latin typeface="ＭＳ ゴシック" panose="020B0609070205080204" pitchFamily="49" charset="-128"/>
                <a:ea typeface="ＭＳ ゴシック" panose="020B0609070205080204" pitchFamily="49" charset="-128"/>
              </a:rPr>
              <a:t>は</a:t>
            </a:r>
            <a:r>
              <a:rPr lang="en-US" altLang="ja-JP" dirty="0">
                <a:latin typeface="ＭＳ ゴシック" panose="020B0609070205080204" pitchFamily="49" charset="-128"/>
                <a:ea typeface="ＭＳ ゴシック" panose="020B0609070205080204" pitchFamily="49" charset="-128"/>
              </a:rPr>
              <a:t>3</a:t>
            </a:r>
            <a:r>
              <a:rPr lang="ja-JP" altLang="en-US" dirty="0" smtClean="0">
                <a:latin typeface="ＭＳ ゴシック" panose="020B0609070205080204" pitchFamily="49" charset="-128"/>
                <a:ea typeface="ＭＳ ゴシック" panose="020B0609070205080204" pitchFamily="49" charset="-128"/>
              </a:rPr>
              <a:t>ヶ年毎平均では、</a:t>
            </a:r>
            <a:r>
              <a:rPr lang="en-US" altLang="ja-JP" dirty="0" smtClean="0">
                <a:solidFill>
                  <a:srgbClr val="FF0000"/>
                </a:solidFill>
                <a:latin typeface="ＭＳ ゴシック" panose="020B0609070205080204" pitchFamily="49" charset="-128"/>
                <a:ea typeface="ＭＳ ゴシック" panose="020B0609070205080204" pitchFamily="49" charset="-128"/>
              </a:rPr>
              <a:t>10.1</a:t>
            </a:r>
            <a:r>
              <a:rPr lang="ja-JP" altLang="en-US" dirty="0" smtClean="0">
                <a:latin typeface="ＭＳ ゴシック" panose="020B0609070205080204" pitchFamily="49" charset="-128"/>
                <a:ea typeface="ＭＳ ゴシック" panose="020B0609070205080204" pitchFamily="49" charset="-128"/>
              </a:rPr>
              <a:t>人、</a:t>
            </a:r>
            <a:r>
              <a:rPr lang="en-US" altLang="ja-JP" dirty="0" smtClean="0">
                <a:solidFill>
                  <a:srgbClr val="FF0000"/>
                </a:solidFill>
                <a:latin typeface="ＭＳ ゴシック" panose="020B0609070205080204" pitchFamily="49" charset="-128"/>
                <a:ea typeface="ＭＳ ゴシック" panose="020B0609070205080204" pitchFamily="49" charset="-128"/>
              </a:rPr>
              <a:t>10.0</a:t>
            </a:r>
            <a:r>
              <a:rPr lang="ja-JP" altLang="en-US" dirty="0" smtClean="0">
                <a:latin typeface="ＭＳ ゴシック" panose="020B0609070205080204" pitchFamily="49" charset="-128"/>
                <a:ea typeface="ＭＳ ゴシック" panose="020B0609070205080204" pitchFamily="49" charset="-128"/>
              </a:rPr>
              <a:t>人、</a:t>
            </a:r>
            <a:r>
              <a:rPr lang="en-US" altLang="ja-JP" dirty="0" smtClean="0">
                <a:solidFill>
                  <a:srgbClr val="FF0000"/>
                </a:solidFill>
                <a:latin typeface="ＭＳ ゴシック" panose="020B0609070205080204" pitchFamily="49" charset="-128"/>
                <a:ea typeface="ＭＳ ゴシック" panose="020B0609070205080204" pitchFamily="49" charset="-128"/>
              </a:rPr>
              <a:t>8.4</a:t>
            </a:r>
            <a:r>
              <a:rPr lang="ja-JP" altLang="en-US" dirty="0" smtClean="0">
                <a:latin typeface="ＭＳ ゴシック" panose="020B0609070205080204" pitchFamily="49" charset="-128"/>
                <a:ea typeface="ＭＳ ゴシック" panose="020B0609070205080204" pitchFamily="49" charset="-128"/>
              </a:rPr>
              <a:t>人、</a:t>
            </a:r>
            <a:r>
              <a:rPr lang="en-US" altLang="ja-JP" dirty="0" smtClean="0">
                <a:solidFill>
                  <a:srgbClr val="FF0000"/>
                </a:solidFill>
                <a:latin typeface="ＭＳ ゴシック" panose="020B0609070205080204" pitchFamily="49" charset="-128"/>
                <a:ea typeface="ＭＳ ゴシック" panose="020B0609070205080204" pitchFamily="49" charset="-128"/>
              </a:rPr>
              <a:t>8.1</a:t>
            </a:r>
            <a:r>
              <a:rPr lang="ja-JP" altLang="en-US" dirty="0" smtClean="0">
                <a:latin typeface="ＭＳ ゴシック" panose="020B0609070205080204" pitchFamily="49" charset="-128"/>
                <a:ea typeface="ＭＳ ゴシック" panose="020B0609070205080204" pitchFamily="49" charset="-128"/>
              </a:rPr>
              <a:t>人と</a:t>
            </a:r>
            <a:r>
              <a:rPr lang="ja-JP" altLang="en-US" dirty="0" smtClean="0">
                <a:solidFill>
                  <a:srgbClr val="FF0000"/>
                </a:solidFill>
                <a:latin typeface="ＭＳ ゴシック" panose="020B0609070205080204" pitchFamily="49" charset="-128"/>
                <a:ea typeface="ＭＳ ゴシック" panose="020B0609070205080204" pitchFamily="49" charset="-128"/>
              </a:rPr>
              <a:t>減少傾向</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表⑤</a:t>
            </a:r>
            <a:r>
              <a:rPr lang="en-US" altLang="ja-JP" dirty="0" smtClean="0">
                <a:latin typeface="ＭＳ ゴシック" panose="020B0609070205080204" pitchFamily="49" charset="-128"/>
                <a:ea typeface="ＭＳ ゴシック" panose="020B0609070205080204" pitchFamily="49" charset="-128"/>
              </a:rPr>
              <a:t>)</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2448179812"/>
              </p:ext>
            </p:extLst>
          </p:nvPr>
        </p:nvGraphicFramePr>
        <p:xfrm>
          <a:off x="457199" y="3356992"/>
          <a:ext cx="8229601" cy="1483360"/>
        </p:xfrm>
        <a:graphic>
          <a:graphicData uri="http://schemas.openxmlformats.org/drawingml/2006/table">
            <a:tbl>
              <a:tblPr firstRow="1" bandRow="1">
                <a:tableStyleId>{7DF18680-E054-41AD-8BC1-D1AEF772440D}</a:tableStyleId>
              </a:tblPr>
              <a:tblGrid>
                <a:gridCol w="1306489"/>
                <a:gridCol w="1730778"/>
                <a:gridCol w="1730778"/>
                <a:gridCol w="1730778"/>
                <a:gridCol w="1730778"/>
              </a:tblGrid>
              <a:tr h="370840">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表④　家の中でのケガ防止対策実施率</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400" b="0" dirty="0" smtClean="0">
                          <a:solidFill>
                            <a:schemeClr val="bg1"/>
                          </a:solidFill>
                          <a:latin typeface="ＭＳ ゴシック" panose="020B0609070205080204" pitchFamily="49" charset="-128"/>
                          <a:ea typeface="ＭＳ ゴシック" panose="020B0609070205080204" pitchFamily="49" charset="-128"/>
                        </a:rPr>
                        <a:t>よく行う</a:t>
                      </a:r>
                      <a:endParaRPr kumimoji="1" lang="ja-JP" altLang="en-US" sz="14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sz="1300" b="0" dirty="0" smtClean="0">
                          <a:solidFill>
                            <a:schemeClr val="bg1"/>
                          </a:solidFill>
                          <a:latin typeface="ＭＳ ゴシック" panose="020B0609070205080204" pitchFamily="49" charset="-128"/>
                          <a:ea typeface="ＭＳ ゴシック" panose="020B0609070205080204" pitchFamily="49" charset="-128"/>
                        </a:rPr>
                        <a:t>少し行う</a:t>
                      </a:r>
                      <a:endParaRPr kumimoji="1" lang="ja-JP" altLang="en-US" sz="13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sz="1200" b="0" dirty="0" smtClean="0">
                          <a:solidFill>
                            <a:schemeClr val="bg1"/>
                          </a:solidFill>
                          <a:latin typeface="ＭＳ ゴシック" panose="020B0609070205080204" pitchFamily="49" charset="-128"/>
                          <a:ea typeface="ＭＳ ゴシック" panose="020B0609070205080204" pitchFamily="49" charset="-128"/>
                        </a:rPr>
                        <a:t>あまり行わない</a:t>
                      </a:r>
                      <a:endParaRPr kumimoji="1" lang="ja-JP" altLang="en-US" sz="12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sz="1200" dirty="0" smtClean="0">
                          <a:solidFill>
                            <a:schemeClr val="bg1"/>
                          </a:solidFill>
                          <a:latin typeface="ＭＳ ゴシック" panose="020B0609070205080204" pitchFamily="49" charset="-128"/>
                          <a:ea typeface="ＭＳ ゴシック" panose="020B0609070205080204" pitchFamily="49" charset="-128"/>
                        </a:rPr>
                        <a:t>まったく行わない</a:t>
                      </a:r>
                      <a:endParaRPr kumimoji="1" lang="ja-JP" altLang="en-US" sz="120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ｎ＝</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548</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11.7</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36.5</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34.3</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17.5</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a:t>
                      </a:r>
                      <a:r>
                        <a:rPr kumimoji="1" lang="en-US" altLang="ja-JP" sz="1400" dirty="0" smtClean="0">
                          <a:latin typeface="ＭＳ ゴシック" panose="020B0609070205080204" pitchFamily="49" charset="-128"/>
                          <a:ea typeface="ＭＳ ゴシック" panose="020B0609070205080204" pitchFamily="49" charset="-128"/>
                        </a:rPr>
                        <a:t>2015</a:t>
                      </a:r>
                      <a:r>
                        <a:rPr kumimoji="1" lang="ja-JP" altLang="en-US" sz="1400" dirty="0" smtClean="0">
                          <a:latin typeface="ＭＳ ゴシック" panose="020B0609070205080204" pitchFamily="49" charset="-128"/>
                          <a:ea typeface="ＭＳ ゴシック" panose="020B0609070205080204" pitchFamily="49" charset="-128"/>
                        </a:rPr>
                        <a:t>年箕輪町セーフコミュニティ追加アンケート</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9" name="コンテンツ プレースホルダー 6"/>
          <p:cNvGraphicFramePr>
            <a:graphicFrameLocks/>
          </p:cNvGraphicFramePr>
          <p:nvPr>
            <p:extLst>
              <p:ext uri="{D42A27DB-BD31-4B8C-83A1-F6EECF244321}">
                <p14:modId xmlns:p14="http://schemas.microsoft.com/office/powerpoint/2010/main" val="464615500"/>
              </p:ext>
            </p:extLst>
          </p:nvPr>
        </p:nvGraphicFramePr>
        <p:xfrm>
          <a:off x="502158" y="4992027"/>
          <a:ext cx="8229596" cy="1483360"/>
        </p:xfrm>
        <a:graphic>
          <a:graphicData uri="http://schemas.openxmlformats.org/drawingml/2006/table">
            <a:tbl>
              <a:tblPr firstRow="1" bandRow="1">
                <a:tableStyleId>{7DF18680-E054-41AD-8BC1-D1AEF772440D}</a:tableStyleId>
              </a:tblPr>
              <a:tblGrid>
                <a:gridCol w="1981610"/>
                <a:gridCol w="1041331"/>
                <a:gridCol w="1041331"/>
                <a:gridCol w="1041331"/>
                <a:gridCol w="1041331"/>
                <a:gridCol w="1041331"/>
                <a:gridCol w="1041331"/>
              </a:tblGrid>
              <a:tr h="370840">
                <a:tc gridSpan="7">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表⑤　高齢者の転倒事故による救急搬送者数（</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1,000</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人対）</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長期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2010</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人数</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(1000</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人対）</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12.1</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9.5</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8.8</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11.6</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4.8</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7.8</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70840">
                <a:tc gridSpan="7">
                  <a:txBody>
                    <a:bodyPr/>
                    <a:lstStyle/>
                    <a:p>
                      <a:r>
                        <a:rPr kumimoji="1" lang="ja-JP" altLang="en-US" sz="1400" dirty="0" smtClean="0">
                          <a:latin typeface="ＭＳ ゴシック" panose="020B0609070205080204" pitchFamily="49" charset="-128"/>
                          <a:ea typeface="ＭＳ ゴシック" panose="020B0609070205080204" pitchFamily="49" charset="-128"/>
                        </a:rPr>
                        <a:t>出典：箕輪消防署　救急搬送データ</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10" name="テキスト ボックス 9"/>
          <p:cNvSpPr txBox="1"/>
          <p:nvPr/>
        </p:nvSpPr>
        <p:spPr>
          <a:xfrm>
            <a:off x="895019" y="6381328"/>
            <a:ext cx="1918115" cy="360040"/>
          </a:xfrm>
          <a:prstGeom prst="rect">
            <a:avLst/>
          </a:prstGeom>
        </p:spPr>
        <p:txBody>
          <a:bodyPr vert="horz" wrap="square" lIns="91440" tIns="45720" rIns="91440" bIns="45720" rtlCol="0" anchor="t">
            <a:noAutofit/>
          </a:bodyPr>
          <a:lstStyle/>
          <a:p>
            <a:pPr algn="l"/>
            <a:r>
              <a:rPr kumimoji="1" lang="en-US" altLang="ja-JP" sz="16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solidFill>
                  <a:schemeClr val="tx1"/>
                </a:solidFill>
                <a:effectLst/>
                <a:latin typeface="ＭＳ ゴシック" panose="020B0609070205080204" pitchFamily="49" charset="-128"/>
                <a:ea typeface="ＭＳ ゴシック" panose="020B0609070205080204" pitchFamily="49" charset="-128"/>
              </a:rPr>
              <a:t>ｎとはデータ数</a:t>
            </a: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11</a:t>
            </a:fld>
            <a:endParaRPr kumimoji="1" lang="ja-JP" altLang="en-US" sz="1600" dirty="0"/>
          </a:p>
        </p:txBody>
      </p:sp>
    </p:spTree>
    <p:extLst>
      <p:ext uri="{BB962C8B-B14F-4D97-AF65-F5344CB8AC3E}">
        <p14:creationId xmlns:p14="http://schemas.microsoft.com/office/powerpoint/2010/main" val="1304308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②転倒</a:t>
            </a:r>
            <a:r>
              <a:rPr lang="ja-JP" altLang="en-US" sz="4400" dirty="0">
                <a:solidFill>
                  <a:schemeClr val="tx1"/>
                </a:solidFill>
                <a:effectLst/>
              </a:rPr>
              <a:t>予防</a:t>
            </a:r>
            <a:r>
              <a:rPr lang="ja-JP" altLang="en-US" sz="4400" dirty="0" smtClean="0">
                <a:solidFill>
                  <a:schemeClr val="tx1"/>
                </a:solidFill>
                <a:effectLst/>
              </a:rPr>
              <a:t>対策推進プログラム</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558887928"/>
              </p:ext>
            </p:extLst>
          </p:nvPr>
        </p:nvGraphicFramePr>
        <p:xfrm>
          <a:off x="457200" y="1052513"/>
          <a:ext cx="8229600" cy="5167808"/>
        </p:xfrm>
        <a:graphic>
          <a:graphicData uri="http://schemas.openxmlformats.org/drawingml/2006/table">
            <a:tbl>
              <a:tblPr firstRow="1" bandRow="1">
                <a:tableStyleId>{7DF18680-E054-41AD-8BC1-D1AEF772440D}</a:tableStyleId>
              </a:tblPr>
              <a:tblGrid>
                <a:gridCol w="2057400"/>
                <a:gridCol w="905272"/>
                <a:gridCol w="2520280"/>
                <a:gridCol w="2746648"/>
              </a:tblGrid>
              <a:tr h="504279">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b="0" dirty="0" smtClean="0">
                          <a:solidFill>
                            <a:schemeClr val="bg1"/>
                          </a:solidFill>
                          <a:latin typeface="ＭＳ ゴシック" panose="020B0609070205080204" pitchFamily="49" charset="-128"/>
                          <a:ea typeface="ＭＳ ゴシック" panose="020B0609070205080204" pitchFamily="49" charset="-128"/>
                        </a:rPr>
                        <a:t>骨折、骨粗しょう症による要介護認定者の割合の伸び率が大きい</a:t>
                      </a: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3204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骨折、骨粗しょう症による要介護認定者の割合の減少</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介護予防教室等の推進及び活用</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社会福祉協議会、町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高齢者及びプレ高齢者</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いきいき塾、膝と腰にやさしい体操教室など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介護保険事業所、地域包括支援センター、町など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5528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rowSpan="2"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①予防教室等参加者数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②町トレーニング施設の高齢者利用者数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nchor="ctr"/>
                </a:tc>
                <a:tc rowSpan="2"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row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①福祉課調べ</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①②健康推進課調べ</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nchor="ctr"/>
                </a:tc>
              </a:tr>
              <a:tr h="576064">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vMerge="1">
                  <a:txBody>
                    <a:bodyPr/>
                    <a:lstStyle/>
                    <a:p>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040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骨折、骨粗しょう症による要介護認定者の割合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地域包括支援センター年報</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73552" y="6356350"/>
            <a:ext cx="561975" cy="365125"/>
          </a:xfrm>
        </p:spPr>
        <p:txBody>
          <a:bodyPr/>
          <a:lstStyle/>
          <a:p>
            <a:fld id="{D2D8002D-B5B0-4BAC-B1F6-782DDCCE6D9C}" type="slidenum">
              <a:rPr kumimoji="1" lang="ja-JP" altLang="en-US" sz="1600" smtClean="0"/>
              <a:t>12</a:t>
            </a:fld>
            <a:endParaRPr kumimoji="1" lang="ja-JP" altLang="en-US" sz="1600" dirty="0"/>
          </a:p>
        </p:txBody>
      </p:sp>
    </p:spTree>
    <p:extLst>
      <p:ext uri="{BB962C8B-B14F-4D97-AF65-F5344CB8AC3E}">
        <p14:creationId xmlns:p14="http://schemas.microsoft.com/office/powerpoint/2010/main" val="1936152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0" y="0"/>
            <a:ext cx="9144000" cy="764704"/>
          </a:xfrm>
        </p:spPr>
        <p:txBody>
          <a:bodyPr/>
          <a:lstStyle/>
          <a:p>
            <a:r>
              <a:rPr lang="ja-JP" altLang="en-US" sz="4400" dirty="0" smtClean="0">
                <a:solidFill>
                  <a:schemeClr val="tx1"/>
                </a:solidFill>
                <a:effectLst/>
              </a:rPr>
              <a:t>介護予防教室、健康づくり支援教室</a:t>
            </a:r>
            <a:endParaRPr kumimoji="1" lang="ja-JP" altLang="en-US" sz="4400" dirty="0">
              <a:solidFill>
                <a:schemeClr val="tx1"/>
              </a:solidFill>
              <a:effectLst/>
            </a:endParaRPr>
          </a:p>
        </p:txBody>
      </p:sp>
      <p:sp>
        <p:nvSpPr>
          <p:cNvPr id="5" name="タイトル 1"/>
          <p:cNvSpPr txBox="1">
            <a:spLocks/>
          </p:cNvSpPr>
          <p:nvPr/>
        </p:nvSpPr>
        <p:spPr>
          <a:xfrm>
            <a:off x="467544" y="620688"/>
            <a:ext cx="8229600" cy="64807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2800" dirty="0" smtClean="0">
                <a:solidFill>
                  <a:schemeClr val="tx1"/>
                </a:solidFill>
                <a:effectLst/>
              </a:rPr>
              <a:t>●</a:t>
            </a:r>
            <a:r>
              <a:rPr lang="ja-JP" altLang="en-US" sz="2800" dirty="0">
                <a:solidFill>
                  <a:schemeClr val="tx1"/>
                </a:solidFill>
                <a:effectLst/>
              </a:rPr>
              <a:t>　</a:t>
            </a:r>
            <a:r>
              <a:rPr lang="ja-JP" altLang="en-US" sz="2800" dirty="0" smtClean="0">
                <a:solidFill>
                  <a:schemeClr val="tx1"/>
                </a:solidFill>
                <a:effectLst/>
              </a:rPr>
              <a:t>各世代・状態に応じた介護予防・健康教室</a:t>
            </a:r>
            <a:endParaRPr lang="ja-JP" altLang="en-US" sz="2800" dirty="0">
              <a:solidFill>
                <a:schemeClr val="tx1"/>
              </a:solidFill>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197" y="4264293"/>
            <a:ext cx="3631101" cy="242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552" y="1206018"/>
            <a:ext cx="3550372" cy="237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左矢印吹き出し 7"/>
          <p:cNvSpPr/>
          <p:nvPr/>
        </p:nvSpPr>
        <p:spPr>
          <a:xfrm>
            <a:off x="3923928" y="1225268"/>
            <a:ext cx="3456383" cy="1109160"/>
          </a:xfrm>
          <a:prstGeom prst="leftArrowCallout">
            <a:avLst>
              <a:gd name="adj1" fmla="val 25000"/>
              <a:gd name="adj2" fmla="val 25000"/>
              <a:gd name="adj3" fmla="val 25000"/>
              <a:gd name="adj4" fmla="val 80045"/>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8000"/>
                </a:solidFill>
              </a:rPr>
              <a:t>いきいき塾</a:t>
            </a:r>
            <a:endParaRPr kumimoji="1" lang="en-US" altLang="ja-JP" dirty="0" smtClean="0">
              <a:solidFill>
                <a:srgbClr val="008000"/>
              </a:solidFill>
            </a:endParaRPr>
          </a:p>
          <a:p>
            <a:pPr algn="ctr"/>
            <a:r>
              <a:rPr lang="en-US" altLang="ja-JP" dirty="0" smtClean="0">
                <a:solidFill>
                  <a:srgbClr val="008000"/>
                </a:solidFill>
              </a:rPr>
              <a:t>(</a:t>
            </a:r>
            <a:r>
              <a:rPr lang="ja-JP" altLang="en-US" dirty="0" smtClean="0">
                <a:solidFill>
                  <a:srgbClr val="008000"/>
                </a:solidFill>
              </a:rPr>
              <a:t>虚弱高齢者を対象）</a:t>
            </a:r>
            <a:endParaRPr lang="en-US" altLang="ja-JP" dirty="0" smtClean="0">
              <a:solidFill>
                <a:srgbClr val="008000"/>
              </a:solidFill>
            </a:endParaRPr>
          </a:p>
          <a:p>
            <a:pPr algn="ctr"/>
            <a:r>
              <a:rPr kumimoji="1" lang="ja-JP" altLang="en-US" dirty="0" smtClean="0">
                <a:solidFill>
                  <a:srgbClr val="008000"/>
                </a:solidFill>
              </a:rPr>
              <a:t>月３回、</a:t>
            </a:r>
            <a:r>
              <a:rPr lang="ja-JP" altLang="en-US" dirty="0">
                <a:solidFill>
                  <a:srgbClr val="008000"/>
                </a:solidFill>
              </a:rPr>
              <a:t>通年</a:t>
            </a:r>
            <a:endParaRPr kumimoji="1" lang="ja-JP" altLang="en-US" dirty="0">
              <a:solidFill>
                <a:srgbClr val="008000"/>
              </a:solidFill>
            </a:endParaRPr>
          </a:p>
        </p:txBody>
      </p:sp>
      <p:sp>
        <p:nvSpPr>
          <p:cNvPr id="9" name="右矢印吹き出し 8"/>
          <p:cNvSpPr/>
          <p:nvPr/>
        </p:nvSpPr>
        <p:spPr>
          <a:xfrm>
            <a:off x="1619672" y="5439511"/>
            <a:ext cx="3492388" cy="1248378"/>
          </a:xfrm>
          <a:prstGeom prst="rightArrowCallout">
            <a:avLst>
              <a:gd name="adj1" fmla="val 25000"/>
              <a:gd name="adj2" fmla="val 25000"/>
              <a:gd name="adj3" fmla="val 25000"/>
              <a:gd name="adj4" fmla="val 8097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みのわ健康</a:t>
            </a:r>
            <a:r>
              <a:rPr lang="ja-JP" altLang="en-US" dirty="0" smtClean="0">
                <a:solidFill>
                  <a:srgbClr val="FF0000"/>
                </a:solidFill>
              </a:rPr>
              <a:t>アカデミー</a:t>
            </a:r>
            <a:endParaRPr lang="en-US" altLang="ja-JP" dirty="0" smtClean="0">
              <a:solidFill>
                <a:srgbClr val="FF0000"/>
              </a:solidFill>
            </a:endParaRPr>
          </a:p>
          <a:p>
            <a:pPr algn="ctr"/>
            <a:r>
              <a:rPr kumimoji="1" lang="en-US" altLang="ja-JP" dirty="0" smtClean="0">
                <a:solidFill>
                  <a:srgbClr val="FF0000"/>
                </a:solidFill>
              </a:rPr>
              <a:t>(40</a:t>
            </a:r>
            <a:r>
              <a:rPr kumimoji="1" lang="ja-JP" altLang="en-US" dirty="0" smtClean="0">
                <a:solidFill>
                  <a:srgbClr val="FF0000"/>
                </a:solidFill>
              </a:rPr>
              <a:t>～</a:t>
            </a:r>
            <a:r>
              <a:rPr kumimoji="1" lang="en-US" altLang="ja-JP" dirty="0" smtClean="0">
                <a:solidFill>
                  <a:srgbClr val="FF0000"/>
                </a:solidFill>
              </a:rPr>
              <a:t>74</a:t>
            </a:r>
            <a:r>
              <a:rPr kumimoji="1" lang="ja-JP" altLang="en-US" dirty="0" smtClean="0">
                <a:solidFill>
                  <a:srgbClr val="FF0000"/>
                </a:solidFill>
              </a:rPr>
              <a:t>歳を対象</a:t>
            </a:r>
            <a:r>
              <a:rPr kumimoji="1" lang="en-US" altLang="ja-JP" dirty="0" smtClean="0">
                <a:solidFill>
                  <a:srgbClr val="FF0000"/>
                </a:solidFill>
              </a:rPr>
              <a:t>)</a:t>
            </a:r>
          </a:p>
          <a:p>
            <a:pPr algn="ctr"/>
            <a:r>
              <a:rPr lang="ja-JP" altLang="en-US" dirty="0" smtClean="0">
                <a:solidFill>
                  <a:srgbClr val="FF0000"/>
                </a:solidFill>
              </a:rPr>
              <a:t>週１回、１年間</a:t>
            </a:r>
            <a:endParaRPr lang="en-US" altLang="ja-JP" dirty="0" smtClean="0">
              <a:solidFill>
                <a:srgbClr val="FF0000"/>
              </a:solidFill>
            </a:endParaRPr>
          </a:p>
          <a:p>
            <a:pPr algn="ctr"/>
            <a:r>
              <a:rPr kumimoji="1" lang="ja-JP" altLang="en-US" dirty="0" smtClean="0">
                <a:solidFill>
                  <a:schemeClr val="tx1"/>
                </a:solidFill>
              </a:rPr>
              <a:t>［ＯＢ会自主活動有］</a:t>
            </a:r>
            <a:endParaRPr kumimoji="1" lang="ja-JP" altLang="en-US" dirty="0">
              <a:solidFill>
                <a:schemeClr val="tx1"/>
              </a:solidFill>
            </a:endParaRPr>
          </a:p>
        </p:txBody>
      </p:sp>
      <p:sp>
        <p:nvSpPr>
          <p:cNvPr id="14" name="右矢印吹き出し 13"/>
          <p:cNvSpPr/>
          <p:nvPr/>
        </p:nvSpPr>
        <p:spPr>
          <a:xfrm>
            <a:off x="337552" y="3717032"/>
            <a:ext cx="2714324" cy="1656184"/>
          </a:xfrm>
          <a:prstGeom prst="rightArrowCallout">
            <a:avLst>
              <a:gd name="adj1" fmla="val 25000"/>
              <a:gd name="adj2" fmla="val 25000"/>
              <a:gd name="adj3" fmla="val 25000"/>
              <a:gd name="adj4" fmla="val 80976"/>
            </a:avLst>
          </a:prstGeom>
          <a:noFill/>
          <a:ln>
            <a:solidFill>
              <a:srgbClr val="141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1419EC"/>
                </a:solidFill>
              </a:rPr>
              <a:t>膝</a:t>
            </a:r>
            <a:r>
              <a:rPr lang="ja-JP" altLang="en-US" dirty="0" smtClean="0">
                <a:solidFill>
                  <a:srgbClr val="1419EC"/>
                </a:solidFill>
              </a:rPr>
              <a:t>と</a:t>
            </a:r>
            <a:r>
              <a:rPr lang="ja-JP" altLang="en-US" dirty="0">
                <a:solidFill>
                  <a:srgbClr val="1419EC"/>
                </a:solidFill>
              </a:rPr>
              <a:t>腰</a:t>
            </a:r>
            <a:r>
              <a:rPr lang="ja-JP" altLang="en-US" dirty="0" smtClean="0">
                <a:solidFill>
                  <a:srgbClr val="1419EC"/>
                </a:solidFill>
              </a:rPr>
              <a:t>にやさしい体操教室</a:t>
            </a:r>
            <a:endParaRPr lang="en-US" altLang="ja-JP" dirty="0" smtClean="0">
              <a:solidFill>
                <a:srgbClr val="1419EC"/>
              </a:solidFill>
            </a:endParaRPr>
          </a:p>
          <a:p>
            <a:pPr algn="ctr"/>
            <a:r>
              <a:rPr kumimoji="1" lang="en-US" altLang="ja-JP" dirty="0" smtClean="0">
                <a:solidFill>
                  <a:srgbClr val="1419EC"/>
                </a:solidFill>
              </a:rPr>
              <a:t>(65</a:t>
            </a:r>
            <a:r>
              <a:rPr kumimoji="1" lang="ja-JP" altLang="en-US" dirty="0" smtClean="0">
                <a:solidFill>
                  <a:srgbClr val="1419EC"/>
                </a:solidFill>
              </a:rPr>
              <a:t>～</a:t>
            </a:r>
            <a:r>
              <a:rPr kumimoji="1" lang="en-US" altLang="ja-JP" dirty="0" smtClean="0">
                <a:solidFill>
                  <a:srgbClr val="1419EC"/>
                </a:solidFill>
              </a:rPr>
              <a:t>79</a:t>
            </a:r>
            <a:r>
              <a:rPr kumimoji="1" lang="ja-JP" altLang="en-US" dirty="0" smtClean="0">
                <a:solidFill>
                  <a:srgbClr val="1419EC"/>
                </a:solidFill>
              </a:rPr>
              <a:t>歳を対象</a:t>
            </a:r>
            <a:r>
              <a:rPr kumimoji="1" lang="en-US" altLang="ja-JP" dirty="0" smtClean="0">
                <a:solidFill>
                  <a:srgbClr val="1419EC"/>
                </a:solidFill>
              </a:rPr>
              <a:t>)</a:t>
            </a:r>
          </a:p>
          <a:p>
            <a:pPr algn="ctr"/>
            <a:r>
              <a:rPr lang="ja-JP" altLang="en-US" dirty="0" smtClean="0">
                <a:solidFill>
                  <a:srgbClr val="1419EC"/>
                </a:solidFill>
              </a:rPr>
              <a:t>週１回、３ヶ月間</a:t>
            </a:r>
            <a:endParaRPr lang="en-US" altLang="ja-JP" dirty="0" smtClean="0">
              <a:solidFill>
                <a:srgbClr val="1419EC"/>
              </a:solidFill>
            </a:endParaRPr>
          </a:p>
          <a:p>
            <a:pPr algn="ctr"/>
            <a:r>
              <a:rPr kumimoji="1" lang="en-US" altLang="ja-JP" sz="1600" dirty="0" smtClean="0">
                <a:solidFill>
                  <a:schemeClr val="tx1"/>
                </a:solidFill>
              </a:rPr>
              <a:t>[</a:t>
            </a:r>
            <a:r>
              <a:rPr kumimoji="1" lang="ja-JP" altLang="en-US" sz="1600" dirty="0" smtClean="0">
                <a:solidFill>
                  <a:schemeClr val="tx1"/>
                </a:solidFill>
              </a:rPr>
              <a:t>ＯＢ会自主活動有］</a:t>
            </a:r>
            <a:endParaRPr kumimoji="1" lang="ja-JP" altLang="en-US" sz="1600" dirty="0">
              <a:solidFill>
                <a:schemeClr val="tx1"/>
              </a:solidFill>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623" y="2852936"/>
            <a:ext cx="342398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13</a:t>
            </a:fld>
            <a:endParaRPr kumimoji="1" lang="ja-JP" altLang="en-US" sz="1600" dirty="0"/>
          </a:p>
        </p:txBody>
      </p:sp>
    </p:spTree>
    <p:extLst>
      <p:ext uri="{BB962C8B-B14F-4D97-AF65-F5344CB8AC3E}">
        <p14:creationId xmlns:p14="http://schemas.microsoft.com/office/powerpoint/2010/main" val="402840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207177706"/>
              </p:ext>
            </p:extLst>
          </p:nvPr>
        </p:nvGraphicFramePr>
        <p:xfrm>
          <a:off x="425871" y="726657"/>
          <a:ext cx="8552944" cy="5815334"/>
        </p:xfrm>
        <a:graphic>
          <a:graphicData uri="http://schemas.openxmlformats.org/drawingml/2006/table">
            <a:tbl>
              <a:tblPr firstRow="1" bandRow="1">
                <a:tableStyleId>{7DF18680-E054-41AD-8BC1-D1AEF772440D}</a:tableStyleId>
              </a:tblPr>
              <a:tblGrid>
                <a:gridCol w="977777"/>
                <a:gridCol w="1224136"/>
                <a:gridCol w="936104"/>
                <a:gridCol w="936104"/>
                <a:gridCol w="936104"/>
                <a:gridCol w="936104"/>
                <a:gridCol w="720080"/>
                <a:gridCol w="628845"/>
                <a:gridCol w="628845"/>
                <a:gridCol w="628845"/>
              </a:tblGrid>
              <a:tr h="550824">
                <a:tc rowSpan="2" grid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rowSpan="2" hMerge="1">
                  <a:txBody>
                    <a:bodyPr/>
                    <a:lstStyle/>
                    <a:p>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実　績</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計画（予定）</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51425">
                <a:tc gridSpan="2" vMerge="1">
                  <a:txBody>
                    <a:bodyPr/>
                    <a:lstStyle/>
                    <a:p>
                      <a:endParaRPr kumimoji="1" lang="ja-JP" altLang="en-US" dirty="0"/>
                    </a:p>
                  </a:txBody>
                  <a:tcPr/>
                </a:tc>
                <a:tc hMerge="1" vMerge="1">
                  <a:txBody>
                    <a:bodyPr/>
                    <a:lstStyle/>
                    <a:p>
                      <a:endParaRPr kumimoji="1" lang="ja-JP" altLang="en-US"/>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028348">
                <a:tc rowSpan="3">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介護予防教室等への参加推進</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いきいき塾</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122</a:t>
                      </a:r>
                      <a:r>
                        <a:rPr kumimoji="1" lang="ja-JP" altLang="en-US" dirty="0" smtClean="0">
                          <a:latin typeface="ＭＳ ゴシック" panose="020B0609070205080204" pitchFamily="49" charset="-128"/>
                          <a:ea typeface="ＭＳ ゴシック" panose="020B0609070205080204" pitchFamily="49" charset="-128"/>
                        </a:rPr>
                        <a:t>人</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110</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118</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118</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028348">
                <a:tc vMerge="1">
                  <a:txBody>
                    <a:bodyPr/>
                    <a:lstStyle/>
                    <a:p>
                      <a:pPr algn="ct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膝と腰</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教室</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13</a:t>
                      </a:r>
                      <a:r>
                        <a:rPr kumimoji="1" lang="ja-JP" altLang="en-US" dirty="0" smtClean="0">
                          <a:latin typeface="ＭＳ ゴシック" panose="020B0609070205080204" pitchFamily="49" charset="-128"/>
                          <a:ea typeface="ＭＳ ゴシック" panose="020B0609070205080204" pitchFamily="49" charset="-128"/>
                        </a:rPr>
                        <a:t>人</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25</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24</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39</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028348">
                <a:tc vMerge="1">
                  <a:txBody>
                    <a:bodyPr/>
                    <a:lstStyle/>
                    <a:p>
                      <a:pPr algn="ct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健康アカデミー</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43</a:t>
                      </a:r>
                      <a:r>
                        <a:rPr kumimoji="1" lang="ja-JP" altLang="en-US" dirty="0" smtClean="0">
                          <a:latin typeface="ＭＳ ゴシック" panose="020B0609070205080204" pitchFamily="49" charset="-128"/>
                          <a:ea typeface="ＭＳ ゴシック" panose="020B0609070205080204" pitchFamily="49" charset="-128"/>
                        </a:rPr>
                        <a:t>人</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45</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46</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35</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531274">
                <a:tc rowSpan="3" gridSpan="2">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rowSpan="3" hMerge="1">
                  <a:txBody>
                    <a:bodyPr/>
                    <a:lstStyle/>
                    <a:p>
                      <a:pPr algn="ct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504056">
                <a:tc gridSpan="2" vMerge="1">
                  <a:txBody>
                    <a:bodyPr/>
                    <a:lstStyle/>
                    <a:p>
                      <a:endParaRPr kumimoji="1" lang="ja-JP" altLang="en-US"/>
                    </a:p>
                  </a:txBody>
                  <a:tcPr/>
                </a:tc>
                <a:tc hMerge="1"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504056">
                <a:tc gridSpan="2" vMerge="1">
                  <a:txBody>
                    <a:bodyPr/>
                    <a:lstStyle/>
                    <a:p>
                      <a:endParaRPr kumimoji="1" lang="ja-JP" altLang="en-US"/>
                    </a:p>
                  </a:txBody>
                  <a:tcPr/>
                </a:tc>
                <a:tc hMerge="1"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p:nvPr/>
        </p:nvCxnSpPr>
        <p:spPr>
          <a:xfrm>
            <a:off x="2699792" y="2012723"/>
            <a:ext cx="18407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540534" y="1931063"/>
            <a:ext cx="771886" cy="369332"/>
          </a:xfrm>
          <a:prstGeom prst="rect">
            <a:avLst/>
          </a:prstGeom>
          <a:noFill/>
          <a:ln w="12700" cmpd="sng">
            <a:solidFill>
              <a:srgbClr val="1419EC"/>
            </a:solidFill>
          </a:ln>
        </p:spPr>
        <p:txBody>
          <a:bodyPr wrap="square" rtlCol="0">
            <a:spAutoFit/>
          </a:bodyPr>
          <a:lstStyle/>
          <a:p>
            <a:pPr algn="ctr"/>
            <a:r>
              <a:rPr kumimoji="1" lang="ja-JP" altLang="en-US" dirty="0" smtClean="0">
                <a:solidFill>
                  <a:srgbClr val="1419EC"/>
                </a:solidFill>
                <a:latin typeface="ＭＳ ゴシック" panose="020B0609070205080204" pitchFamily="49" charset="-128"/>
                <a:ea typeface="ＭＳ ゴシック" panose="020B0609070205080204" pitchFamily="49" charset="-128"/>
              </a:rPr>
              <a:t>拡大</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a:off x="5315603" y="1987939"/>
            <a:ext cx="988044"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557970" y="5848038"/>
            <a:ext cx="4409973"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●いきいき塾における運動時間増を提言</a:t>
            </a:r>
            <a:endParaRPr kumimoji="1" lang="ja-JP" altLang="en-US"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2714380" y="5451000"/>
            <a:ext cx="3710058"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●各団体活動の中に軽運動を導入</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2719041" y="5066293"/>
            <a:ext cx="374482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●各種教室の紹介・勧誘</a:t>
            </a:r>
            <a:endParaRPr kumimoji="1" lang="ja-JP" altLang="en-US" dirty="0">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a:xfrm>
            <a:off x="5287088" y="2300395"/>
            <a:ext cx="3528392" cy="369332"/>
          </a:xfrm>
          <a:prstGeom prst="rect">
            <a:avLst/>
          </a:prstGeom>
          <a:noFill/>
        </p:spPr>
        <p:txBody>
          <a:bodyPr wrap="square" rtlCol="0">
            <a:spAutoFit/>
          </a:bodyPr>
          <a:lstStyle/>
          <a:p>
            <a:r>
              <a:rPr kumimoji="1" lang="ja-JP" altLang="en-US" dirty="0" smtClean="0">
                <a:solidFill>
                  <a:srgbClr val="1419EC"/>
                </a:solidFill>
              </a:rPr>
              <a:t>プログラム中の運動時間を増加</a:t>
            </a:r>
            <a:endParaRPr kumimoji="1" lang="ja-JP" altLang="en-US" dirty="0">
              <a:solidFill>
                <a:srgbClr val="1419EC"/>
              </a:solidFill>
            </a:endParaRPr>
          </a:p>
        </p:txBody>
      </p:sp>
      <p:sp>
        <p:nvSpPr>
          <p:cNvPr id="34" name="屈折矢印 33"/>
          <p:cNvSpPr/>
          <p:nvPr/>
        </p:nvSpPr>
        <p:spPr>
          <a:xfrm rot="5400000">
            <a:off x="5045443" y="2189396"/>
            <a:ext cx="198022" cy="439269"/>
          </a:xfrm>
          <a:prstGeom prst="bentUpArrow">
            <a:avLst>
              <a:gd name="adj1" fmla="val 21658"/>
              <a:gd name="adj2" fmla="val 25000"/>
              <a:gd name="adj3" fmla="val 25000"/>
            </a:avLst>
          </a:prstGeom>
          <a:solidFill>
            <a:srgbClr val="1419EC"/>
          </a:solidFill>
          <a:ln>
            <a:solidFill>
              <a:srgbClr val="141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728667" y="3131702"/>
            <a:ext cx="18407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557970" y="2982694"/>
            <a:ext cx="771886"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37" name="直線コネクタ 36"/>
          <p:cNvCxnSpPr/>
          <p:nvPr/>
        </p:nvCxnSpPr>
        <p:spPr>
          <a:xfrm>
            <a:off x="5335214" y="3141327"/>
            <a:ext cx="988044"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716897" y="4149439"/>
            <a:ext cx="18407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557970" y="4000431"/>
            <a:ext cx="771886"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42" name="直線コネクタ 41"/>
          <p:cNvCxnSpPr/>
          <p:nvPr/>
        </p:nvCxnSpPr>
        <p:spPr>
          <a:xfrm>
            <a:off x="5344839" y="4139814"/>
            <a:ext cx="988044"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6434583" y="1931063"/>
            <a:ext cx="2533360" cy="369332"/>
            <a:chOff x="6434583" y="1844438"/>
            <a:chExt cx="2533360" cy="369332"/>
          </a:xfrm>
        </p:grpSpPr>
        <p:sp>
          <p:nvSpPr>
            <p:cNvPr id="14" name="テキスト ボックス 13"/>
            <p:cNvSpPr txBox="1"/>
            <p:nvPr/>
          </p:nvSpPr>
          <p:spPr>
            <a:xfrm>
              <a:off x="7164288" y="1844438"/>
              <a:ext cx="648072"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7812360" y="1987939"/>
              <a:ext cx="1155583"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434583" y="1991797"/>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グループ化 45"/>
          <p:cNvGrpSpPr/>
          <p:nvPr/>
        </p:nvGrpSpPr>
        <p:grpSpPr>
          <a:xfrm>
            <a:off x="6415741" y="3001944"/>
            <a:ext cx="2533360" cy="369332"/>
            <a:chOff x="6434583" y="1844438"/>
            <a:chExt cx="2533360" cy="369332"/>
          </a:xfrm>
        </p:grpSpPr>
        <p:sp>
          <p:nvSpPr>
            <p:cNvPr id="47" name="テキスト ボックス 46"/>
            <p:cNvSpPr txBox="1"/>
            <p:nvPr/>
          </p:nvSpPr>
          <p:spPr>
            <a:xfrm>
              <a:off x="7164288" y="1844438"/>
              <a:ext cx="648072"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48" name="直線コネクタ 47"/>
            <p:cNvCxnSpPr/>
            <p:nvPr/>
          </p:nvCxnSpPr>
          <p:spPr>
            <a:xfrm>
              <a:off x="7812360" y="1987939"/>
              <a:ext cx="1155583"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434583" y="1991797"/>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6434583" y="4005906"/>
            <a:ext cx="2533360" cy="369332"/>
            <a:chOff x="6434583" y="1844438"/>
            <a:chExt cx="2533360" cy="369332"/>
          </a:xfrm>
        </p:grpSpPr>
        <p:sp>
          <p:nvSpPr>
            <p:cNvPr id="51" name="テキスト ボックス 50"/>
            <p:cNvSpPr txBox="1"/>
            <p:nvPr/>
          </p:nvSpPr>
          <p:spPr>
            <a:xfrm>
              <a:off x="7164288" y="1844438"/>
              <a:ext cx="648072"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52" name="直線コネクタ 51"/>
            <p:cNvCxnSpPr/>
            <p:nvPr/>
          </p:nvCxnSpPr>
          <p:spPr>
            <a:xfrm>
              <a:off x="7812360" y="1987939"/>
              <a:ext cx="1155583"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434583" y="1991797"/>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4644008" y="6005620"/>
            <a:ext cx="4171472" cy="375708"/>
          </a:xfrm>
          <a:prstGeom prst="rect">
            <a:avLst/>
          </a:prstGeom>
        </p:spPr>
        <p:txBody>
          <a:bodyPr vert="horz" wrap="square" lIns="91440" tIns="45720" rIns="91440" bIns="45720" rtlCol="0" anchor="t">
            <a:noAutofit/>
          </a:bodyPr>
          <a:lstStyle/>
          <a:p>
            <a:pPr algn="l"/>
            <a:endParaRPr kumimoji="1" lang="ja-JP" altLang="en-US" sz="2600" dirty="0" smtClean="0">
              <a:solidFill>
                <a:schemeClr val="tx1"/>
              </a:solidFill>
              <a:effectLst/>
            </a:endParaRPr>
          </a:p>
        </p:txBody>
      </p:sp>
      <p:sp>
        <p:nvSpPr>
          <p:cNvPr id="32" name="テキスト ボックス 31"/>
          <p:cNvSpPr txBox="1"/>
          <p:nvPr/>
        </p:nvSpPr>
        <p:spPr>
          <a:xfrm>
            <a:off x="4560761" y="6157472"/>
            <a:ext cx="4409973" cy="369332"/>
          </a:xfrm>
          <a:prstGeom prst="rect">
            <a:avLst/>
          </a:prstGeom>
          <a:noFill/>
          <a:ln w="12700" cmpd="sng">
            <a:noFill/>
          </a:ln>
        </p:spPr>
        <p:txBody>
          <a:bodyPr wrap="square" rtlCol="0">
            <a:spAutoFit/>
          </a:bodyPr>
          <a:lstStyle/>
          <a:p>
            <a:r>
              <a:rPr lang="ja-JP" altLang="en-US" dirty="0" smtClean="0">
                <a:solidFill>
                  <a:srgbClr val="FF0000"/>
                </a:solidFill>
                <a:latin typeface="ＭＳ ゴシック" panose="020B0609070205080204" pitchFamily="49" charset="-128"/>
                <a:ea typeface="ＭＳ ゴシック" panose="020B0609070205080204" pitchFamily="49" charset="-128"/>
              </a:rPr>
              <a:t>●住民主体の介護予防体操へのサポート</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a:xfrm>
            <a:off x="683568" y="6418342"/>
            <a:ext cx="561975" cy="365125"/>
          </a:xfrm>
        </p:spPr>
        <p:txBody>
          <a:bodyPr/>
          <a:lstStyle/>
          <a:p>
            <a:fld id="{D2D8002D-B5B0-4BAC-B1F6-782DDCCE6D9C}" type="slidenum">
              <a:rPr kumimoji="1" lang="ja-JP" altLang="en-US" sz="1600" smtClean="0"/>
              <a:t>14</a:t>
            </a:fld>
            <a:endParaRPr kumimoji="1" lang="ja-JP" altLang="en-US" sz="1600" dirty="0"/>
          </a:p>
        </p:txBody>
      </p:sp>
    </p:spTree>
    <p:extLst>
      <p:ext uri="{BB962C8B-B14F-4D97-AF65-F5344CB8AC3E}">
        <p14:creationId xmlns:p14="http://schemas.microsoft.com/office/powerpoint/2010/main" val="2186005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38500"/>
            <a:ext cx="9036496" cy="692696"/>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sp>
        <p:nvSpPr>
          <p:cNvPr id="6" name="テキスト ボックス 5"/>
          <p:cNvSpPr txBox="1"/>
          <p:nvPr/>
        </p:nvSpPr>
        <p:spPr>
          <a:xfrm>
            <a:off x="35496" y="466329"/>
            <a:ext cx="9108504" cy="646331"/>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介護予防教室等のカバー率は</a:t>
            </a:r>
            <a:r>
              <a:rPr lang="ja-JP" altLang="en-US" dirty="0" smtClean="0">
                <a:solidFill>
                  <a:srgbClr val="FF0000"/>
                </a:solidFill>
                <a:latin typeface="ＭＳ ゴシック" panose="020B0609070205080204" pitchFamily="49" charset="-128"/>
                <a:ea typeface="ＭＳ ゴシック" panose="020B0609070205080204" pitchFamily="49" charset="-128"/>
              </a:rPr>
              <a:t>３％以下</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表⑥</a:t>
            </a:r>
            <a:r>
              <a:rPr lang="en-US" altLang="ja-JP" dirty="0" smtClean="0">
                <a:latin typeface="ＭＳ ゴシック" panose="020B0609070205080204" pitchFamily="49" charset="-128"/>
                <a:ea typeface="ＭＳ ゴシック" panose="020B0609070205080204" pitchFamily="49" charset="-128"/>
              </a:rPr>
              <a:t>)</a:t>
            </a:r>
            <a:r>
              <a:rPr lang="ja-JP" altLang="en-US" dirty="0" err="1">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自主トレ高齢者は延べ</a:t>
            </a:r>
            <a:r>
              <a:rPr lang="en-US" altLang="ja-JP" dirty="0" smtClean="0">
                <a:solidFill>
                  <a:srgbClr val="FF0000"/>
                </a:solidFill>
                <a:latin typeface="ＭＳ ゴシック" panose="020B0609070205080204" pitchFamily="49" charset="-128"/>
                <a:ea typeface="ＭＳ ゴシック" panose="020B0609070205080204" pitchFamily="49" charset="-128"/>
              </a:rPr>
              <a:t>1</a:t>
            </a:r>
            <a:r>
              <a:rPr lang="ja-JP" altLang="en-US" dirty="0" smtClean="0">
                <a:solidFill>
                  <a:srgbClr val="FF0000"/>
                </a:solidFill>
                <a:latin typeface="ＭＳ ゴシック" panose="020B0609070205080204" pitchFamily="49" charset="-128"/>
                <a:ea typeface="ＭＳ ゴシック" panose="020B0609070205080204" pitchFamily="49" charset="-128"/>
              </a:rPr>
              <a:t>万人</a:t>
            </a:r>
            <a:r>
              <a:rPr lang="en-US" altLang="ja-JP" dirty="0" smtClean="0">
                <a:solidFill>
                  <a:srgbClr val="FF0000"/>
                </a:solidFill>
                <a:latin typeface="ＭＳ ゴシック" panose="020B0609070205080204" pitchFamily="49" charset="-128"/>
                <a:ea typeface="ＭＳ ゴシック" panose="020B0609070205080204" pitchFamily="49" charset="-128"/>
              </a:rPr>
              <a:t>/</a:t>
            </a:r>
            <a:r>
              <a:rPr lang="ja-JP" altLang="en-US" dirty="0" smtClean="0">
                <a:solidFill>
                  <a:srgbClr val="FF0000"/>
                </a:solidFill>
                <a:latin typeface="ＭＳ ゴシック" panose="020B0609070205080204" pitchFamily="49" charset="-128"/>
                <a:ea typeface="ＭＳ ゴシック" panose="020B0609070205080204" pitchFamily="49" charset="-128"/>
              </a:rPr>
              <a:t>年</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表⑦</a:t>
            </a:r>
            <a:r>
              <a:rPr lang="en-US" altLang="ja-JP"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●認定者割合の</a:t>
            </a:r>
            <a:r>
              <a:rPr lang="en-US" altLang="ja-JP" dirty="0" smtClean="0">
                <a:latin typeface="ＭＳ ゴシック" panose="020B0609070205080204" pitchFamily="49" charset="-128"/>
                <a:ea typeface="ＭＳ ゴシック" panose="020B0609070205080204" pitchFamily="49" charset="-128"/>
              </a:rPr>
              <a:t>3</a:t>
            </a:r>
            <a:r>
              <a:rPr lang="ja-JP" altLang="en-US" dirty="0" smtClean="0">
                <a:latin typeface="ＭＳ ゴシック" panose="020B0609070205080204" pitchFamily="49" charset="-128"/>
                <a:ea typeface="ＭＳ ゴシック" panose="020B0609070205080204" pitchFamily="49" charset="-128"/>
              </a:rPr>
              <a:t>ヶ年毎平均では、</a:t>
            </a:r>
            <a:r>
              <a:rPr lang="en-US" altLang="ja-JP" dirty="0" smtClean="0">
                <a:solidFill>
                  <a:srgbClr val="FF0000"/>
                </a:solidFill>
                <a:latin typeface="ＭＳ ゴシック" panose="020B0609070205080204" pitchFamily="49" charset="-128"/>
                <a:ea typeface="ＭＳ ゴシック" panose="020B0609070205080204" pitchFamily="49" charset="-128"/>
              </a:rPr>
              <a:t>12.2</a:t>
            </a:r>
            <a:r>
              <a:rPr lang="ja-JP" altLang="en-US" dirty="0" err="1" smtClean="0">
                <a:solidFill>
                  <a:srgbClr val="FF0000"/>
                </a:solidFill>
                <a:latin typeface="ＭＳ ゴシック" panose="020B0609070205080204" pitchFamily="49" charset="-128"/>
                <a:ea typeface="ＭＳ ゴシック" panose="020B0609070205080204" pitchFamily="49" charset="-128"/>
              </a:rPr>
              <a:t>、</a:t>
            </a:r>
            <a:r>
              <a:rPr lang="en-US" altLang="ja-JP" dirty="0" smtClean="0">
                <a:solidFill>
                  <a:srgbClr val="FF0000"/>
                </a:solidFill>
                <a:latin typeface="ＭＳ ゴシック" panose="020B0609070205080204" pitchFamily="49" charset="-128"/>
                <a:ea typeface="ＭＳ ゴシック" panose="020B0609070205080204" pitchFamily="49" charset="-128"/>
              </a:rPr>
              <a:t>11.2</a:t>
            </a:r>
            <a:r>
              <a:rPr lang="ja-JP" altLang="en-US" dirty="0" err="1" smtClean="0">
                <a:solidFill>
                  <a:srgbClr val="FF0000"/>
                </a:solidFill>
                <a:latin typeface="ＭＳ ゴシック" panose="020B0609070205080204" pitchFamily="49" charset="-128"/>
                <a:ea typeface="ＭＳ ゴシック" panose="020B0609070205080204" pitchFamily="49" charset="-128"/>
              </a:rPr>
              <a:t>、</a:t>
            </a:r>
            <a:r>
              <a:rPr lang="en-US" altLang="ja-JP" dirty="0" smtClean="0">
                <a:solidFill>
                  <a:srgbClr val="FF0000"/>
                </a:solidFill>
                <a:latin typeface="ＭＳ ゴシック" panose="020B0609070205080204" pitchFamily="49" charset="-128"/>
                <a:ea typeface="ＭＳ ゴシック" panose="020B0609070205080204" pitchFamily="49" charset="-128"/>
              </a:rPr>
              <a:t>10.4</a:t>
            </a:r>
            <a:r>
              <a:rPr lang="ja-JP" altLang="en-US" dirty="0" err="1" smtClean="0">
                <a:solidFill>
                  <a:srgbClr val="FF0000"/>
                </a:solidFill>
                <a:latin typeface="ＭＳ ゴシック" panose="020B0609070205080204" pitchFamily="49" charset="-128"/>
                <a:ea typeface="ＭＳ ゴシック" panose="020B0609070205080204" pitchFamily="49" charset="-128"/>
              </a:rPr>
              <a:t>、</a:t>
            </a:r>
            <a:r>
              <a:rPr lang="en-US" altLang="ja-JP" dirty="0" smtClean="0">
                <a:solidFill>
                  <a:srgbClr val="FF0000"/>
                </a:solidFill>
                <a:latin typeface="ＭＳ ゴシック" panose="020B0609070205080204" pitchFamily="49" charset="-128"/>
                <a:ea typeface="ＭＳ ゴシック" panose="020B0609070205080204" pitchFamily="49" charset="-128"/>
              </a:rPr>
              <a:t>10.3</a:t>
            </a:r>
            <a:r>
              <a:rPr lang="ja-JP" altLang="en-US" dirty="0" smtClean="0">
                <a:latin typeface="ＭＳ ゴシック" panose="020B0609070205080204" pitchFamily="49" charset="-128"/>
                <a:ea typeface="ＭＳ ゴシック" panose="020B0609070205080204" pitchFamily="49" charset="-128"/>
              </a:rPr>
              <a:t>と</a:t>
            </a:r>
            <a:r>
              <a:rPr lang="ja-JP" altLang="en-US" dirty="0" smtClean="0">
                <a:solidFill>
                  <a:srgbClr val="FF0000"/>
                </a:solidFill>
                <a:latin typeface="ＭＳ ゴシック" panose="020B0609070205080204" pitchFamily="49" charset="-128"/>
                <a:ea typeface="ＭＳ ゴシック" panose="020B0609070205080204" pitchFamily="49" charset="-128"/>
              </a:rPr>
              <a:t>減少傾向</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表⑧）</a:t>
            </a:r>
            <a:endParaRPr lang="en-US" altLang="ja-JP" dirty="0" smtClean="0">
              <a:latin typeface="ＭＳ ゴシック" panose="020B0609070205080204" pitchFamily="49" charset="-128"/>
              <a:ea typeface="ＭＳ ゴシック" panose="020B0609070205080204" pitchFamily="49" charset="-128"/>
            </a:endParaRP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61264346"/>
              </p:ext>
            </p:extLst>
          </p:nvPr>
        </p:nvGraphicFramePr>
        <p:xfrm>
          <a:off x="457199" y="5378567"/>
          <a:ext cx="8229593" cy="1483360"/>
        </p:xfrm>
        <a:graphic>
          <a:graphicData uri="http://schemas.openxmlformats.org/drawingml/2006/table">
            <a:tbl>
              <a:tblPr firstRow="1" bandRow="1">
                <a:tableStyleId>{7DF18680-E054-41AD-8BC1-D1AEF772440D}</a:tableStyleId>
              </a:tblPr>
              <a:tblGrid>
                <a:gridCol w="2530625"/>
                <a:gridCol w="949828"/>
                <a:gridCol w="949828"/>
                <a:gridCol w="949828"/>
                <a:gridCol w="949828"/>
                <a:gridCol w="949828"/>
                <a:gridCol w="949828"/>
              </a:tblGrid>
              <a:tr h="370840">
                <a:tc gridSpan="7">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表⑧　骨折、骨粗しょう症による要介護認定者の割合（％）　　　　　　</a:t>
                      </a: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長期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2009</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2010</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骨折、骨粗しょう症</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13.1</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11.6</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11.8</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10.2</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9.2</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11.4</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70840">
                <a:tc gridSpan="7">
                  <a:txBody>
                    <a:bodyPr/>
                    <a:lstStyle/>
                    <a:p>
                      <a:r>
                        <a:rPr kumimoji="1" lang="ja-JP" altLang="en-US" sz="1400" dirty="0" smtClean="0">
                          <a:latin typeface="ＭＳ ゴシック" panose="020B0609070205080204" pitchFamily="49" charset="-128"/>
                          <a:ea typeface="ＭＳ ゴシック" panose="020B0609070205080204" pitchFamily="49" charset="-128"/>
                        </a:rPr>
                        <a:t>出典：箕輪町地域包括支援センター</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10" name="コンテンツ プレースホルダー 6"/>
          <p:cNvGraphicFramePr>
            <a:graphicFrameLocks/>
          </p:cNvGraphicFramePr>
          <p:nvPr>
            <p:extLst>
              <p:ext uri="{D42A27DB-BD31-4B8C-83A1-F6EECF244321}">
                <p14:modId xmlns:p14="http://schemas.microsoft.com/office/powerpoint/2010/main" val="2163860379"/>
              </p:ext>
            </p:extLst>
          </p:nvPr>
        </p:nvGraphicFramePr>
        <p:xfrm>
          <a:off x="421230" y="1081923"/>
          <a:ext cx="8327234" cy="2880360"/>
        </p:xfrm>
        <a:graphic>
          <a:graphicData uri="http://schemas.openxmlformats.org/drawingml/2006/table">
            <a:tbl>
              <a:tblPr firstRow="1" bandRow="1">
                <a:tableStyleId>{7DF18680-E054-41AD-8BC1-D1AEF772440D}</a:tableStyleId>
              </a:tblPr>
              <a:tblGrid>
                <a:gridCol w="2710610"/>
                <a:gridCol w="1404156"/>
                <a:gridCol w="1404156"/>
                <a:gridCol w="1404156"/>
                <a:gridCol w="1404156"/>
              </a:tblGrid>
              <a:tr h="365760">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表⑥　介護予防教室等への延べ参加者数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6576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短期・中期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6576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いきいき塾</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r"/>
                      <a:r>
                        <a:rPr kumimoji="1" lang="en-US" altLang="ja-JP" dirty="0" smtClean="0">
                          <a:latin typeface="ＭＳ ゴシック" panose="020B0609070205080204" pitchFamily="49" charset="-128"/>
                          <a:ea typeface="ＭＳ ゴシック" panose="020B0609070205080204" pitchFamily="49" charset="-128"/>
                        </a:rPr>
                        <a:t>1,784</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r"/>
                      <a:r>
                        <a:rPr kumimoji="1" lang="en-US" altLang="ja-JP" dirty="0" smtClean="0">
                          <a:latin typeface="ＭＳ ゴシック" panose="020B0609070205080204" pitchFamily="49" charset="-128"/>
                          <a:ea typeface="ＭＳ ゴシック" panose="020B0609070205080204" pitchFamily="49" charset="-128"/>
                        </a:rPr>
                        <a:t>1,740</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r"/>
                      <a:r>
                        <a:rPr kumimoji="1" lang="en-US" altLang="ja-JP" dirty="0" smtClean="0">
                          <a:latin typeface="ＭＳ ゴシック" panose="020B0609070205080204" pitchFamily="49" charset="-128"/>
                          <a:ea typeface="ＭＳ ゴシック" panose="020B0609070205080204" pitchFamily="49" charset="-128"/>
                        </a:rPr>
                        <a:t>1,814</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r"/>
                      <a:r>
                        <a:rPr kumimoji="1" lang="en-US" altLang="ja-JP" dirty="0" smtClean="0">
                          <a:solidFill>
                            <a:schemeClr val="tx1"/>
                          </a:solidFill>
                          <a:latin typeface="ＭＳ ゴシック" panose="020B0609070205080204" pitchFamily="49" charset="-128"/>
                          <a:ea typeface="ＭＳ ゴシック" panose="020B0609070205080204" pitchFamily="49" charset="-128"/>
                        </a:rPr>
                        <a:t>2,093</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6576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膝と腰教室</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r"/>
                      <a:r>
                        <a:rPr kumimoji="1" lang="en-US" altLang="ja-JP" dirty="0" smtClean="0">
                          <a:latin typeface="ＭＳ ゴシック" panose="020B0609070205080204" pitchFamily="49" charset="-128"/>
                          <a:ea typeface="ＭＳ ゴシック" panose="020B0609070205080204" pitchFamily="49" charset="-128"/>
                        </a:rPr>
                        <a:t>141</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r"/>
                      <a:r>
                        <a:rPr kumimoji="1" lang="en-US" altLang="ja-JP" dirty="0" smtClean="0">
                          <a:latin typeface="ＭＳ ゴシック" panose="020B0609070205080204" pitchFamily="49" charset="-128"/>
                          <a:ea typeface="ＭＳ ゴシック" panose="020B0609070205080204" pitchFamily="49" charset="-128"/>
                        </a:rPr>
                        <a:t>280</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r"/>
                      <a:r>
                        <a:rPr kumimoji="1" lang="en-US" altLang="ja-JP" dirty="0" smtClean="0">
                          <a:latin typeface="ＭＳ ゴシック" panose="020B0609070205080204" pitchFamily="49" charset="-128"/>
                          <a:ea typeface="ＭＳ ゴシック" panose="020B0609070205080204" pitchFamily="49" charset="-128"/>
                        </a:rPr>
                        <a:t>267</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r"/>
                      <a:r>
                        <a:rPr kumimoji="1" lang="en-US" altLang="ja-JP" dirty="0" smtClean="0">
                          <a:solidFill>
                            <a:schemeClr val="tx1"/>
                          </a:solidFill>
                          <a:latin typeface="ＭＳ ゴシック" panose="020B0609070205080204" pitchFamily="49" charset="-128"/>
                          <a:ea typeface="ＭＳ ゴシック" panose="020B0609070205080204" pitchFamily="49" charset="-128"/>
                        </a:rPr>
                        <a:t>420</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6576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健康アカデミー</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r"/>
                      <a:r>
                        <a:rPr kumimoji="1" lang="en-US" altLang="ja-JP" dirty="0" smtClean="0">
                          <a:latin typeface="ＭＳ ゴシック" panose="020B0609070205080204" pitchFamily="49" charset="-128"/>
                          <a:ea typeface="ＭＳ ゴシック" panose="020B0609070205080204" pitchFamily="49" charset="-128"/>
                        </a:rPr>
                        <a:t>1,978</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r"/>
                      <a:r>
                        <a:rPr kumimoji="1" lang="en-US" altLang="ja-JP" dirty="0" smtClean="0">
                          <a:latin typeface="ＭＳ ゴシック" panose="020B0609070205080204" pitchFamily="49" charset="-128"/>
                          <a:ea typeface="ＭＳ ゴシック" panose="020B0609070205080204" pitchFamily="49" charset="-128"/>
                        </a:rPr>
                        <a:t>2,070</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r"/>
                      <a:r>
                        <a:rPr kumimoji="1" lang="en-US" altLang="ja-JP" dirty="0" smtClean="0">
                          <a:latin typeface="ＭＳ ゴシック" panose="020B0609070205080204" pitchFamily="49" charset="-128"/>
                          <a:ea typeface="ＭＳ ゴシック" panose="020B0609070205080204" pitchFamily="49" charset="-128"/>
                        </a:rPr>
                        <a:t>2,116</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r"/>
                      <a:r>
                        <a:rPr kumimoji="1" lang="en-US" altLang="ja-JP" dirty="0" smtClean="0">
                          <a:solidFill>
                            <a:schemeClr val="tx1"/>
                          </a:solidFill>
                          <a:latin typeface="ＭＳ ゴシック" panose="020B0609070205080204" pitchFamily="49" charset="-128"/>
                          <a:ea typeface="ＭＳ ゴシック" panose="020B0609070205080204" pitchFamily="49" charset="-128"/>
                        </a:rPr>
                        <a:t>1,610</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20040">
                <a:tc rowSpan="2">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カバー率</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実人数</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/65</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歳以上人口）</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r"/>
                      <a:r>
                        <a:rPr kumimoji="1" lang="en-US" altLang="ja-JP" sz="1800" dirty="0" smtClean="0">
                          <a:latin typeface="ＭＳ ゴシック" panose="020B0609070205080204" pitchFamily="49" charset="-128"/>
                          <a:ea typeface="ＭＳ ゴシック" panose="020B0609070205080204" pitchFamily="49" charset="-128"/>
                        </a:rPr>
                        <a:t>2.83</a:t>
                      </a:r>
                      <a:r>
                        <a:rPr kumimoji="1" lang="ja-JP" altLang="en-US" sz="1800" dirty="0" smtClean="0">
                          <a:latin typeface="ＭＳ ゴシック" panose="020B0609070205080204" pitchFamily="49" charset="-128"/>
                          <a:ea typeface="ＭＳ ゴシック" panose="020B0609070205080204" pitchFamily="49" charset="-128"/>
                        </a:rPr>
                        <a:t> ％</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800" dirty="0" smtClean="0">
                          <a:latin typeface="ＭＳ ゴシック" panose="020B0609070205080204" pitchFamily="49" charset="-128"/>
                          <a:ea typeface="ＭＳ ゴシック" panose="020B0609070205080204" pitchFamily="49" charset="-128"/>
                        </a:rPr>
                        <a:t>2.78</a:t>
                      </a:r>
                      <a:r>
                        <a:rPr kumimoji="1" lang="ja-JP" altLang="en-US" sz="1800" dirty="0" smtClean="0">
                          <a:latin typeface="ＭＳ ゴシック" panose="020B0609070205080204" pitchFamily="49" charset="-128"/>
                          <a:ea typeface="ＭＳ ゴシック" panose="020B0609070205080204" pitchFamily="49" charset="-128"/>
                        </a:rPr>
                        <a:t> ％</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800" dirty="0" smtClean="0">
                          <a:latin typeface="ＭＳ ゴシック" panose="020B0609070205080204" pitchFamily="49" charset="-128"/>
                          <a:ea typeface="ＭＳ ゴシック" panose="020B0609070205080204" pitchFamily="49" charset="-128"/>
                        </a:rPr>
                        <a:t>2.81</a:t>
                      </a:r>
                      <a:r>
                        <a:rPr kumimoji="1" lang="ja-JP" altLang="en-US" sz="1800" dirty="0" smtClean="0">
                          <a:latin typeface="ＭＳ ゴシック" panose="020B0609070205080204" pitchFamily="49" charset="-128"/>
                          <a:ea typeface="ＭＳ ゴシック" panose="020B0609070205080204" pitchFamily="49" charset="-128"/>
                        </a:rPr>
                        <a:t> ％</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2.79</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nchor="ctr"/>
                </a:tc>
              </a:tr>
              <a:tr h="320040">
                <a:tc vMerge="1">
                  <a:txBody>
                    <a:bodyPr/>
                    <a:lstStyle/>
                    <a:p>
                      <a:endParaRPr kumimoji="1" lang="ja-JP" altLang="en-US"/>
                    </a:p>
                  </a:txBody>
                  <a:tcPr/>
                </a:tc>
                <a:tc>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178/6,273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smtClean="0">
                          <a:latin typeface="ＭＳ ゴシック" panose="020B0609070205080204" pitchFamily="49" charset="-128"/>
                          <a:ea typeface="ＭＳ ゴシック" panose="020B0609070205080204" pitchFamily="49" charset="-128"/>
                        </a:rPr>
                        <a:t>(180/6,476</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smtClean="0">
                          <a:latin typeface="ＭＳ ゴシック" panose="020B0609070205080204" pitchFamily="49" charset="-128"/>
                          <a:ea typeface="ＭＳ ゴシック" panose="020B0609070205080204" pitchFamily="49" charset="-128"/>
                        </a:rPr>
                        <a:t>(188/6,697</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ja-JP" altLang="en-US" sz="1400" dirty="0"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192/6,874</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365760">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出典：福祉課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11" name="コンテンツ プレースホルダー 6"/>
          <p:cNvGraphicFramePr>
            <a:graphicFrameLocks/>
          </p:cNvGraphicFramePr>
          <p:nvPr>
            <p:extLst>
              <p:ext uri="{D42A27DB-BD31-4B8C-83A1-F6EECF244321}">
                <p14:modId xmlns:p14="http://schemas.microsoft.com/office/powerpoint/2010/main" val="3889329102"/>
              </p:ext>
            </p:extLst>
          </p:nvPr>
        </p:nvGraphicFramePr>
        <p:xfrm>
          <a:off x="438669" y="3646460"/>
          <a:ext cx="8327232" cy="1828800"/>
        </p:xfrm>
        <a:graphic>
          <a:graphicData uri="http://schemas.openxmlformats.org/drawingml/2006/table">
            <a:tbl>
              <a:tblPr firstRow="1" bandRow="1">
                <a:tableStyleId>{7DF18680-E054-41AD-8BC1-D1AEF772440D}</a:tableStyleId>
              </a:tblPr>
              <a:tblGrid>
                <a:gridCol w="2448272"/>
                <a:gridCol w="1175792"/>
                <a:gridCol w="1175792"/>
                <a:gridCol w="1175792"/>
                <a:gridCol w="1175792"/>
                <a:gridCol w="1175792"/>
              </a:tblGrid>
              <a:tr h="365760">
                <a:tc gridSpan="6">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表⑦　町トレーニング施設高齢者利用延べ人数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6576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短期・中期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6576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げんきセンター</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2,612</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3,509</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3,796</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4,316</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4,405</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tc>
              </a:tr>
              <a:tr h="36576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げんきセンター南部</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6,285</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5,031</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5,365</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5,989</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6,311</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tc>
              </a:tr>
              <a:tr h="365760">
                <a:tc gridSpan="6">
                  <a:txBody>
                    <a:bodyPr/>
                    <a:lstStyle/>
                    <a:p>
                      <a:r>
                        <a:rPr kumimoji="1" lang="ja-JP" altLang="en-US" sz="1400" dirty="0" smtClean="0">
                          <a:latin typeface="ＭＳ ゴシック" panose="020B0609070205080204" pitchFamily="49" charset="-128"/>
                          <a:ea typeface="ＭＳ ゴシック" panose="020B0609070205080204" pitchFamily="49" charset="-128"/>
                        </a:rPr>
                        <a:t>出典：健康推進課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251520" y="6356350"/>
            <a:ext cx="561975" cy="365125"/>
          </a:xfrm>
        </p:spPr>
        <p:txBody>
          <a:bodyPr/>
          <a:lstStyle/>
          <a:p>
            <a:fld id="{D2D8002D-B5B0-4BAC-B1F6-782DDCCE6D9C}" type="slidenum">
              <a:rPr kumimoji="1" lang="ja-JP" altLang="en-US" sz="1600" smtClean="0"/>
              <a:t>15</a:t>
            </a:fld>
            <a:endParaRPr kumimoji="1" lang="ja-JP" altLang="en-US" sz="1600" dirty="0"/>
          </a:p>
        </p:txBody>
      </p:sp>
    </p:spTree>
    <p:extLst>
      <p:ext uri="{BB962C8B-B14F-4D97-AF65-F5344CB8AC3E}">
        <p14:creationId xmlns:p14="http://schemas.microsoft.com/office/powerpoint/2010/main" val="209282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38500"/>
            <a:ext cx="8229600" cy="764704"/>
          </a:xfrm>
        </p:spPr>
        <p:txBody>
          <a:bodyPr/>
          <a:lstStyle/>
          <a:p>
            <a:r>
              <a:rPr lang="ja-JP" altLang="en-US" dirty="0">
                <a:solidFill>
                  <a:schemeClr val="tx1"/>
                </a:solidFill>
                <a:effectLst/>
              </a:rPr>
              <a:t>その他</a:t>
            </a:r>
            <a:endParaRPr kumimoji="1" lang="ja-JP" altLang="en-US" dirty="0">
              <a:solidFill>
                <a:schemeClr val="tx1"/>
              </a:solidFill>
              <a:effectLst/>
            </a:endParaRPr>
          </a:p>
        </p:txBody>
      </p:sp>
      <p:sp>
        <p:nvSpPr>
          <p:cNvPr id="5" name="タイトル 1"/>
          <p:cNvSpPr txBox="1">
            <a:spLocks/>
          </p:cNvSpPr>
          <p:nvPr/>
        </p:nvSpPr>
        <p:spPr>
          <a:xfrm>
            <a:off x="153852" y="638890"/>
            <a:ext cx="8784976" cy="7200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3400" dirty="0" smtClean="0">
                <a:solidFill>
                  <a:schemeClr val="tx1"/>
                </a:solidFill>
                <a:effectLst/>
              </a:rPr>
              <a:t>●認知症高齢者保護用靴かかと反射シール</a:t>
            </a:r>
            <a:endParaRPr lang="ja-JP" altLang="en-US" sz="3400" dirty="0">
              <a:solidFill>
                <a:schemeClr val="tx1"/>
              </a:solidFill>
              <a:effectLst/>
            </a:endParaRPr>
          </a:p>
        </p:txBody>
      </p:sp>
      <p:sp>
        <p:nvSpPr>
          <p:cNvPr id="7" name="テキスト ボックス 6"/>
          <p:cNvSpPr txBox="1"/>
          <p:nvPr/>
        </p:nvSpPr>
        <p:spPr>
          <a:xfrm>
            <a:off x="327525" y="1196752"/>
            <a:ext cx="8461785" cy="1569660"/>
          </a:xfrm>
          <a:prstGeom prst="rect">
            <a:avLst/>
          </a:prstGeom>
          <a:noFill/>
        </p:spPr>
        <p:txBody>
          <a:bodyPr wrap="square" rtlCol="0">
            <a:spAutoFit/>
          </a:bodyPr>
          <a:lstStyle/>
          <a:p>
            <a:r>
              <a:rPr lang="ja-JP" altLang="en-US" sz="2400" dirty="0" smtClean="0">
                <a:solidFill>
                  <a:srgbClr val="009900"/>
                </a:solidFill>
                <a:latin typeface="ＭＳ ゴシック" panose="020B0609070205080204" pitchFamily="49" charset="-128"/>
                <a:ea typeface="ＭＳ ゴシック" panose="020B0609070205080204" pitchFamily="49" charset="-128"/>
              </a:rPr>
              <a:t>認知症高齢者</a:t>
            </a:r>
            <a:r>
              <a:rPr lang="ja-JP" altLang="en-US" sz="2400" dirty="0">
                <a:solidFill>
                  <a:srgbClr val="009900"/>
                </a:solidFill>
                <a:latin typeface="ＭＳ ゴシック" panose="020B0609070205080204" pitchFamily="49" charset="-128"/>
                <a:ea typeface="ＭＳ ゴシック" panose="020B0609070205080204" pitchFamily="49" charset="-128"/>
              </a:rPr>
              <a:t>の増加</a:t>
            </a:r>
            <a:r>
              <a:rPr lang="ja-JP" altLang="en-US" sz="2400" dirty="0" smtClean="0">
                <a:solidFill>
                  <a:srgbClr val="009900"/>
                </a:solidFill>
                <a:latin typeface="ＭＳ ゴシック" panose="020B0609070205080204" pitchFamily="49" charset="-128"/>
                <a:ea typeface="ＭＳ ゴシック" panose="020B0609070205080204" pitchFamily="49" charset="-128"/>
              </a:rPr>
              <a:t>に伴い、行方不明事案が増えると予想される</a:t>
            </a:r>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表⑨）</a:t>
            </a:r>
            <a:r>
              <a:rPr lang="ja-JP" altLang="en-US" sz="2400" dirty="0" smtClean="0">
                <a:solidFill>
                  <a:srgbClr val="009900"/>
                </a:solidFill>
                <a:latin typeface="ＭＳ ゴシック" panose="020B0609070205080204" pitchFamily="49" charset="-128"/>
                <a:ea typeface="ＭＳ ゴシック" panose="020B0609070205080204" pitchFamily="49" charset="-128"/>
              </a:rPr>
              <a:t>。そこで反射シールを活用することにより、見守り環境の強化と事案発生時の安全で迅速な対応を目指し、本委員会の企画・検討・提案により本事業が導入された。</a:t>
            </a:r>
            <a:endParaRPr kumimoji="1" lang="ja-JP" altLang="en-US" sz="2400" dirty="0">
              <a:solidFill>
                <a:srgbClr val="009900"/>
              </a:solidFill>
              <a:latin typeface="ＭＳ ゴシック" panose="020B0609070205080204" pitchFamily="49" charset="-128"/>
              <a:ea typeface="ＭＳ ゴシック" panose="020B0609070205080204" pitchFamily="49" charset="-128"/>
            </a:endParaRPr>
          </a:p>
        </p:txBody>
      </p:sp>
      <p:pic>
        <p:nvPicPr>
          <p:cNvPr id="1026" name="Picture 2" descr="\\stg02\share\420_総務課\35セーフコミュニティ推進室\1_セーフコミュニティ\H28セーフコミュニティ（ＳＣ）\その他\認知症高齢者保護用靴踵反射シール\写真\IMG_05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30" y="3933056"/>
            <a:ext cx="3674065" cy="2755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tg02\share\420_総務課\35セーフコミュニティ推進室\1_セーフコミュニティ\H28セーフコミュニティ（ＳＣ）\その他\認知症高齢者保護用靴踵反射シール\写真\IMG_19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005064"/>
            <a:ext cx="3589555" cy="2692166"/>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p:cNvSpPr/>
          <p:nvPr/>
        </p:nvSpPr>
        <p:spPr>
          <a:xfrm>
            <a:off x="5070633" y="4709461"/>
            <a:ext cx="3888432" cy="15841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35496" y="6448251"/>
            <a:ext cx="561975" cy="365125"/>
          </a:xfrm>
        </p:spPr>
        <p:txBody>
          <a:bodyPr/>
          <a:lstStyle/>
          <a:p>
            <a:fld id="{D2D8002D-B5B0-4BAC-B1F6-782DDCCE6D9C}" type="slidenum">
              <a:rPr kumimoji="1" lang="ja-JP" altLang="en-US" sz="1600" smtClean="0"/>
              <a:t>16</a:t>
            </a:fld>
            <a:endParaRPr kumimoji="1" lang="ja-JP" altLang="en-US" sz="1600" dirty="0"/>
          </a:p>
        </p:txBody>
      </p:sp>
      <p:graphicFrame>
        <p:nvGraphicFramePr>
          <p:cNvPr id="6" name="表 5"/>
          <p:cNvGraphicFramePr>
            <a:graphicFrameLocks noGrp="1"/>
          </p:cNvGraphicFramePr>
          <p:nvPr>
            <p:extLst>
              <p:ext uri="{D42A27DB-BD31-4B8C-83A1-F6EECF244321}">
                <p14:modId xmlns:p14="http://schemas.microsoft.com/office/powerpoint/2010/main" val="3407618866"/>
              </p:ext>
            </p:extLst>
          </p:nvPr>
        </p:nvGraphicFramePr>
        <p:xfrm>
          <a:off x="251520" y="2768220"/>
          <a:ext cx="8558111" cy="1483360"/>
        </p:xfrm>
        <a:graphic>
          <a:graphicData uri="http://schemas.openxmlformats.org/drawingml/2006/table">
            <a:tbl>
              <a:tblPr firstRow="1" bandRow="1">
                <a:tableStyleId>{7DF18680-E054-41AD-8BC1-D1AEF772440D}</a:tableStyleId>
              </a:tblPr>
              <a:tblGrid>
                <a:gridCol w="1426351"/>
                <a:gridCol w="891470"/>
                <a:gridCol w="891470"/>
                <a:gridCol w="891470"/>
                <a:gridCol w="891470"/>
                <a:gridCol w="891470"/>
                <a:gridCol w="891470"/>
                <a:gridCol w="891470"/>
                <a:gridCol w="891470"/>
              </a:tblGrid>
              <a:tr h="370840">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表⑨　箕輪町における認知症</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b="0" smtClean="0">
                          <a:solidFill>
                            <a:schemeClr val="tx1"/>
                          </a:solidFill>
                          <a:latin typeface="ＭＳ ゴシック" panose="020B0609070205080204" pitchFamily="49" charset="-128"/>
                          <a:ea typeface="ＭＳ ゴシック" panose="020B0609070205080204" pitchFamily="49" charset="-128"/>
                        </a:rPr>
                        <a:t>主要因）に</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よる要介護認定者数の状況　　　　　　</a:t>
                      </a: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smtClean="0">
                        <a:solidFill>
                          <a:schemeClr val="tx1"/>
                        </a:solidFill>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p>
                  </a:txBody>
                  <a:tcPr>
                    <a:solidFill>
                      <a:schemeClr val="bg1"/>
                    </a:solidFill>
                  </a:tcPr>
                </a:tc>
                <a:tc hMerge="1">
                  <a:txBody>
                    <a:bodyPr/>
                    <a:lstStyle/>
                    <a:p>
                      <a:endParaRPr kumimoji="1" lang="ja-JP" altLang="en-US" dirty="0"/>
                    </a:p>
                  </a:txBody>
                  <a:tcPr>
                    <a:solidFill>
                      <a:schemeClr val="bg1"/>
                    </a:solidFill>
                  </a:tcPr>
                </a:tc>
                <a:tc hMerge="1">
                  <a:txBody>
                    <a:bodyPr/>
                    <a:lstStyle/>
                    <a:p>
                      <a:endParaRPr kumimoji="1" lang="ja-JP" altLang="en-US" dirty="0"/>
                    </a:p>
                  </a:txBody>
                  <a:tcPr>
                    <a:solidFill>
                      <a:schemeClr val="bg1"/>
                    </a:solidFill>
                  </a:tcPr>
                </a:tc>
                <a:tc hMerge="1">
                  <a:txBody>
                    <a:bodyPr/>
                    <a:lstStyle/>
                    <a:p>
                      <a:endParaRPr kumimoji="1" lang="ja-JP" altLang="en-US" dirty="0"/>
                    </a:p>
                  </a:txBody>
                  <a:tcPr>
                    <a:solidFill>
                      <a:schemeClr val="bg1"/>
                    </a:solidFill>
                  </a:tcPr>
                </a:tc>
                <a:tc hMerge="1">
                  <a:txBody>
                    <a:bodyPr/>
                    <a:lstStyle/>
                    <a:p>
                      <a:endParaRPr kumimoji="1" lang="ja-JP" altLang="en-US" dirty="0"/>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70840">
                <a:tc>
                  <a:txBody>
                    <a:bodyPr/>
                    <a:lstStyle/>
                    <a:p>
                      <a:endParaRPr kumimoji="1" lang="ja-JP" altLang="en-US" dirty="0"/>
                    </a:p>
                  </a:txBody>
                  <a:tcPr>
                    <a:solidFill>
                      <a:srgbClr val="8CC22C"/>
                    </a:solidFill>
                  </a:tcPr>
                </a:tc>
                <a:tc>
                  <a:txBody>
                    <a:bodyPr/>
                    <a:lstStyle/>
                    <a:p>
                      <a:pPr algn="ctr"/>
                      <a:r>
                        <a:rPr kumimoji="1" lang="en-US" altLang="ja-JP" dirty="0" smtClean="0">
                          <a:solidFill>
                            <a:schemeClr val="bg1"/>
                          </a:solidFill>
                        </a:rPr>
                        <a:t>2000</a:t>
                      </a:r>
                      <a:endParaRPr kumimoji="1" lang="ja-JP" altLang="en-US" dirty="0">
                        <a:solidFill>
                          <a:schemeClr val="bg1"/>
                        </a:solidFill>
                      </a:endParaRPr>
                    </a:p>
                  </a:txBody>
                  <a:tcPr anchor="ctr">
                    <a:solidFill>
                      <a:srgbClr val="8CC22C"/>
                    </a:solidFill>
                  </a:tcPr>
                </a:tc>
                <a:tc>
                  <a:txBody>
                    <a:bodyPr/>
                    <a:lstStyle/>
                    <a:p>
                      <a:pPr algn="ctr"/>
                      <a:r>
                        <a:rPr kumimoji="1" lang="en-US" altLang="ja-JP" dirty="0" smtClean="0">
                          <a:solidFill>
                            <a:schemeClr val="bg1"/>
                          </a:solidFill>
                        </a:rPr>
                        <a:t>2002</a:t>
                      </a:r>
                      <a:endParaRPr kumimoji="1" lang="ja-JP" altLang="en-US" dirty="0">
                        <a:solidFill>
                          <a:schemeClr val="bg1"/>
                        </a:solidFill>
                      </a:endParaRPr>
                    </a:p>
                  </a:txBody>
                  <a:tcPr anchor="ctr">
                    <a:solidFill>
                      <a:srgbClr val="8CC22C"/>
                    </a:solidFill>
                  </a:tcPr>
                </a:tc>
                <a:tc>
                  <a:txBody>
                    <a:bodyPr/>
                    <a:lstStyle/>
                    <a:p>
                      <a:pPr algn="ctr"/>
                      <a:r>
                        <a:rPr kumimoji="1" lang="en-US" altLang="ja-JP" dirty="0" smtClean="0">
                          <a:solidFill>
                            <a:schemeClr val="bg1"/>
                          </a:solidFill>
                        </a:rPr>
                        <a:t>2004</a:t>
                      </a:r>
                      <a:endParaRPr kumimoji="1" lang="ja-JP" altLang="en-US" dirty="0">
                        <a:solidFill>
                          <a:schemeClr val="bg1"/>
                        </a:solidFill>
                      </a:endParaRPr>
                    </a:p>
                  </a:txBody>
                  <a:tcPr anchor="ctr">
                    <a:solidFill>
                      <a:srgbClr val="8CC22C"/>
                    </a:solidFill>
                  </a:tcPr>
                </a:tc>
                <a:tc>
                  <a:txBody>
                    <a:bodyPr/>
                    <a:lstStyle/>
                    <a:p>
                      <a:pPr algn="ctr"/>
                      <a:r>
                        <a:rPr kumimoji="1" lang="en-US" altLang="ja-JP" dirty="0" smtClean="0">
                          <a:solidFill>
                            <a:schemeClr val="bg1"/>
                          </a:solidFill>
                        </a:rPr>
                        <a:t>2006</a:t>
                      </a:r>
                      <a:endParaRPr kumimoji="1" lang="ja-JP" altLang="en-US" dirty="0">
                        <a:solidFill>
                          <a:schemeClr val="bg1"/>
                        </a:solidFill>
                      </a:endParaRPr>
                    </a:p>
                  </a:txBody>
                  <a:tcPr anchor="ctr">
                    <a:solidFill>
                      <a:srgbClr val="8CC22C"/>
                    </a:solidFill>
                  </a:tcPr>
                </a:tc>
                <a:tc>
                  <a:txBody>
                    <a:bodyPr/>
                    <a:lstStyle/>
                    <a:p>
                      <a:pPr algn="ctr"/>
                      <a:r>
                        <a:rPr kumimoji="1" lang="en-US" altLang="ja-JP" dirty="0" smtClean="0">
                          <a:solidFill>
                            <a:schemeClr val="bg1"/>
                          </a:solidFill>
                        </a:rPr>
                        <a:t>2008</a:t>
                      </a:r>
                      <a:endParaRPr kumimoji="1" lang="ja-JP" altLang="en-US" dirty="0">
                        <a:solidFill>
                          <a:schemeClr val="bg1"/>
                        </a:solidFill>
                      </a:endParaRPr>
                    </a:p>
                  </a:txBody>
                  <a:tcPr anchor="ctr">
                    <a:solidFill>
                      <a:srgbClr val="8CC22C"/>
                    </a:solidFill>
                  </a:tcPr>
                </a:tc>
                <a:tc>
                  <a:txBody>
                    <a:bodyPr/>
                    <a:lstStyle/>
                    <a:p>
                      <a:pPr algn="ctr"/>
                      <a:r>
                        <a:rPr kumimoji="1" lang="en-US" altLang="ja-JP" dirty="0" smtClean="0">
                          <a:solidFill>
                            <a:schemeClr val="bg1"/>
                          </a:solidFill>
                        </a:rPr>
                        <a:t>2010</a:t>
                      </a:r>
                      <a:endParaRPr kumimoji="1" lang="ja-JP" altLang="en-US" dirty="0">
                        <a:solidFill>
                          <a:schemeClr val="bg1"/>
                        </a:solidFill>
                      </a:endParaRPr>
                    </a:p>
                  </a:txBody>
                  <a:tcPr anchor="ctr">
                    <a:solidFill>
                      <a:srgbClr val="8CC22C"/>
                    </a:solidFill>
                  </a:tcPr>
                </a:tc>
                <a:tc>
                  <a:txBody>
                    <a:bodyPr/>
                    <a:lstStyle/>
                    <a:p>
                      <a:pPr algn="ctr"/>
                      <a:r>
                        <a:rPr kumimoji="1" lang="en-US" altLang="ja-JP" dirty="0" smtClean="0">
                          <a:solidFill>
                            <a:schemeClr val="bg1"/>
                          </a:solidFill>
                        </a:rPr>
                        <a:t>2012</a:t>
                      </a:r>
                      <a:endParaRPr kumimoji="1" lang="ja-JP" altLang="en-US" dirty="0">
                        <a:solidFill>
                          <a:schemeClr val="bg1"/>
                        </a:solidFill>
                      </a:endParaRPr>
                    </a:p>
                  </a:txBody>
                  <a:tcPr anchor="ctr">
                    <a:solidFill>
                      <a:srgbClr val="8CC22C"/>
                    </a:solidFill>
                  </a:tcPr>
                </a:tc>
                <a:tc>
                  <a:txBody>
                    <a:bodyPr/>
                    <a:lstStyle/>
                    <a:p>
                      <a:pPr algn="ctr"/>
                      <a:r>
                        <a:rPr kumimoji="1" lang="en-US" altLang="ja-JP" dirty="0" smtClean="0">
                          <a:solidFill>
                            <a:schemeClr val="bg1"/>
                          </a:solidFill>
                        </a:rPr>
                        <a:t>2014</a:t>
                      </a:r>
                      <a:endParaRPr kumimoji="1" lang="ja-JP" altLang="en-US" dirty="0">
                        <a:solidFill>
                          <a:schemeClr val="bg1"/>
                        </a:solidFill>
                      </a:endParaRPr>
                    </a:p>
                  </a:txBody>
                  <a:tcPr anchor="ctr">
                    <a:solidFill>
                      <a:srgbClr val="8CC22C"/>
                    </a:solidFill>
                  </a:tcPr>
                </a:tc>
              </a:tr>
              <a:tr h="370840">
                <a:tc>
                  <a:txBody>
                    <a:bodyPr/>
                    <a:lstStyle/>
                    <a:p>
                      <a:pPr algn="ctr"/>
                      <a:r>
                        <a:rPr kumimoji="1" lang="ja-JP" altLang="en-US" dirty="0" smtClean="0"/>
                        <a:t>人数</a:t>
                      </a:r>
                      <a:endParaRPr kumimoji="1" lang="ja-JP" altLang="en-US" dirty="0"/>
                    </a:p>
                  </a:txBody>
                  <a:tcPr/>
                </a:tc>
                <a:tc>
                  <a:txBody>
                    <a:bodyPr/>
                    <a:lstStyle/>
                    <a:p>
                      <a:pPr algn="ctr"/>
                      <a:r>
                        <a:rPr kumimoji="1" lang="en-US" altLang="ja-JP" dirty="0" smtClean="0"/>
                        <a:t>65</a:t>
                      </a:r>
                      <a:endParaRPr kumimoji="1" lang="ja-JP" altLang="en-US" dirty="0"/>
                    </a:p>
                  </a:txBody>
                  <a:tcPr anchor="ctr"/>
                </a:tc>
                <a:tc>
                  <a:txBody>
                    <a:bodyPr/>
                    <a:lstStyle/>
                    <a:p>
                      <a:pPr algn="ctr"/>
                      <a:r>
                        <a:rPr kumimoji="1" lang="en-US" altLang="ja-JP" dirty="0" smtClean="0"/>
                        <a:t>107</a:t>
                      </a:r>
                      <a:endParaRPr kumimoji="1" lang="ja-JP" altLang="en-US" dirty="0"/>
                    </a:p>
                  </a:txBody>
                  <a:tcPr anchor="ctr"/>
                </a:tc>
                <a:tc>
                  <a:txBody>
                    <a:bodyPr/>
                    <a:lstStyle/>
                    <a:p>
                      <a:pPr algn="ctr"/>
                      <a:r>
                        <a:rPr kumimoji="1" lang="en-US" altLang="ja-JP" dirty="0" smtClean="0"/>
                        <a:t>147</a:t>
                      </a:r>
                      <a:endParaRPr kumimoji="1" lang="ja-JP" altLang="en-US" dirty="0"/>
                    </a:p>
                  </a:txBody>
                  <a:tcPr anchor="ctr"/>
                </a:tc>
                <a:tc>
                  <a:txBody>
                    <a:bodyPr/>
                    <a:lstStyle/>
                    <a:p>
                      <a:pPr algn="ctr"/>
                      <a:r>
                        <a:rPr kumimoji="1" lang="en-US" altLang="ja-JP" dirty="0" smtClean="0"/>
                        <a:t>134</a:t>
                      </a:r>
                      <a:endParaRPr kumimoji="1" lang="ja-JP" altLang="en-US" dirty="0"/>
                    </a:p>
                  </a:txBody>
                  <a:tcPr anchor="ctr"/>
                </a:tc>
                <a:tc>
                  <a:txBody>
                    <a:bodyPr/>
                    <a:lstStyle/>
                    <a:p>
                      <a:pPr algn="ctr"/>
                      <a:r>
                        <a:rPr kumimoji="1" lang="en-US" altLang="ja-JP" dirty="0" smtClean="0"/>
                        <a:t>189</a:t>
                      </a:r>
                      <a:endParaRPr kumimoji="1" lang="ja-JP" altLang="en-US" dirty="0"/>
                    </a:p>
                  </a:txBody>
                  <a:tcPr anchor="ctr"/>
                </a:tc>
                <a:tc>
                  <a:txBody>
                    <a:bodyPr/>
                    <a:lstStyle/>
                    <a:p>
                      <a:pPr algn="ctr"/>
                      <a:r>
                        <a:rPr kumimoji="1" lang="en-US" altLang="ja-JP" dirty="0" smtClean="0"/>
                        <a:t>223</a:t>
                      </a:r>
                      <a:endParaRPr kumimoji="1" lang="ja-JP" altLang="en-US" dirty="0"/>
                    </a:p>
                  </a:txBody>
                  <a:tcPr anchor="ctr"/>
                </a:tc>
                <a:tc>
                  <a:txBody>
                    <a:bodyPr/>
                    <a:lstStyle/>
                    <a:p>
                      <a:pPr algn="ctr"/>
                      <a:r>
                        <a:rPr kumimoji="1" lang="en-US" altLang="ja-JP" dirty="0" smtClean="0"/>
                        <a:t>210</a:t>
                      </a:r>
                      <a:endParaRPr kumimoji="1" lang="ja-JP" altLang="en-US" dirty="0"/>
                    </a:p>
                  </a:txBody>
                  <a:tcPr anchor="ctr"/>
                </a:tc>
                <a:tc>
                  <a:txBody>
                    <a:bodyPr/>
                    <a:lstStyle/>
                    <a:p>
                      <a:pPr algn="ctr"/>
                      <a:r>
                        <a:rPr kumimoji="1" lang="en-US" altLang="ja-JP" dirty="0" smtClean="0"/>
                        <a:t>228</a:t>
                      </a:r>
                      <a:endParaRPr kumimoji="1" lang="ja-JP" altLang="en-US" dirty="0"/>
                    </a:p>
                  </a:txBody>
                  <a:tcPr anchor="ctr"/>
                </a:tc>
              </a:tr>
              <a:tr h="370840">
                <a:tc gridSpan="9">
                  <a:txBody>
                    <a:bodyPr/>
                    <a:lstStyle/>
                    <a:p>
                      <a:r>
                        <a:rPr kumimoji="1" lang="ja-JP" altLang="en-US" dirty="0" smtClean="0"/>
                        <a:t>出典：福祉課調べ</a:t>
                      </a:r>
                      <a:endParaRPr kumimoji="1" lang="ja-JP" altLang="en-US" dirty="0"/>
                    </a:p>
                  </a:txBody>
                  <a:tcPr>
                    <a:solidFill>
                      <a:schemeClr val="bg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849795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199" y="0"/>
            <a:ext cx="8241759" cy="836712"/>
          </a:xfrm>
        </p:spPr>
        <p:txBody>
          <a:bodyPr/>
          <a:lstStyle/>
          <a:p>
            <a:r>
              <a:rPr lang="ja-JP" altLang="en-US" dirty="0" smtClean="0">
                <a:solidFill>
                  <a:schemeClr val="tx1"/>
                </a:solidFill>
                <a:effectLst/>
              </a:rPr>
              <a:t>気付きや変化</a:t>
            </a:r>
            <a:endParaRPr kumimoji="1" lang="ja-JP" altLang="en-US" dirty="0">
              <a:solidFill>
                <a:schemeClr val="tx1"/>
              </a:solidFill>
              <a:effectLst/>
            </a:endParaRPr>
          </a:p>
        </p:txBody>
      </p:sp>
      <p:sp>
        <p:nvSpPr>
          <p:cNvPr id="5" name="タイトル 1"/>
          <p:cNvSpPr txBox="1">
            <a:spLocks/>
          </p:cNvSpPr>
          <p:nvPr/>
        </p:nvSpPr>
        <p:spPr>
          <a:xfrm>
            <a:off x="251520" y="908720"/>
            <a:ext cx="8568951" cy="5760640"/>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ja-JP" altLang="en-US" sz="3600" dirty="0">
                <a:solidFill>
                  <a:schemeClr val="tx1"/>
                </a:solidFill>
                <a:effectLst/>
              </a:rPr>
              <a:t>　</a:t>
            </a:r>
            <a:r>
              <a:rPr lang="ja-JP" altLang="en-US" sz="3600" dirty="0" smtClean="0">
                <a:solidFill>
                  <a:schemeClr val="tx1"/>
                </a:solidFill>
                <a:effectLst/>
              </a:rPr>
              <a:t>①委員発の具体的な活動の場が少ない</a:t>
            </a:r>
            <a:endParaRPr lang="en-US" altLang="ja-JP" sz="3600" dirty="0" smtClean="0">
              <a:solidFill>
                <a:schemeClr val="tx1"/>
              </a:solidFill>
              <a:effectLst/>
            </a:endParaRPr>
          </a:p>
          <a:p>
            <a:pPr algn="l">
              <a:lnSpc>
                <a:spcPct val="100000"/>
              </a:lnSpc>
            </a:pPr>
            <a:r>
              <a:rPr lang="ja-JP" altLang="en-US" sz="3600" dirty="0">
                <a:solidFill>
                  <a:schemeClr val="tx1"/>
                </a:solidFill>
                <a:effectLst/>
              </a:rPr>
              <a:t>　</a:t>
            </a:r>
            <a:r>
              <a:rPr lang="ja-JP" altLang="en-US" sz="3600" dirty="0" smtClean="0">
                <a:solidFill>
                  <a:schemeClr val="tx1"/>
                </a:solidFill>
                <a:effectLst/>
              </a:rPr>
              <a:t>②高齢者による飲酒運転事案発生</a:t>
            </a:r>
            <a:endParaRPr lang="en-US" altLang="ja-JP" sz="3600" dirty="0" smtClean="0">
              <a:solidFill>
                <a:schemeClr val="tx1"/>
              </a:solidFill>
              <a:effectLst/>
            </a:endParaRPr>
          </a:p>
          <a:p>
            <a:pPr algn="l">
              <a:lnSpc>
                <a:spcPct val="100000"/>
              </a:lnSpc>
            </a:pPr>
            <a:endParaRPr lang="en-US" altLang="ja-JP" sz="3600" dirty="0" smtClean="0">
              <a:solidFill>
                <a:schemeClr val="tx1"/>
              </a:solidFill>
              <a:effectLst/>
            </a:endParaRPr>
          </a:p>
          <a:p>
            <a:pPr algn="l">
              <a:lnSpc>
                <a:spcPct val="100000"/>
              </a:lnSpc>
            </a:pPr>
            <a:r>
              <a:rPr lang="ja-JP" altLang="en-US" sz="3600" dirty="0" smtClean="0">
                <a:solidFill>
                  <a:schemeClr val="tx1"/>
                </a:solidFill>
                <a:effectLst/>
              </a:rPr>
              <a:t>以上のことから、交通安全対策委員会との共同プログラムとして</a:t>
            </a:r>
            <a:r>
              <a:rPr lang="ja-JP" altLang="en-US" sz="3600" dirty="0" smtClean="0">
                <a:solidFill>
                  <a:srgbClr val="FF0000"/>
                </a:solidFill>
                <a:effectLst/>
              </a:rPr>
              <a:t>「飲酒運転撲滅運動」</a:t>
            </a:r>
            <a:r>
              <a:rPr lang="ja-JP" altLang="en-US" sz="3600" dirty="0" smtClean="0">
                <a:solidFill>
                  <a:schemeClr val="tx1"/>
                </a:solidFill>
                <a:effectLst/>
              </a:rPr>
              <a:t>に取組み、</a:t>
            </a:r>
            <a:endParaRPr lang="en-US" altLang="ja-JP" sz="3600" dirty="0" smtClean="0">
              <a:solidFill>
                <a:schemeClr val="tx1"/>
              </a:solidFill>
              <a:effectLst/>
            </a:endParaRPr>
          </a:p>
          <a:p>
            <a:pPr algn="l">
              <a:lnSpc>
                <a:spcPct val="100000"/>
              </a:lnSpc>
            </a:pPr>
            <a:endParaRPr lang="en-US" altLang="ja-JP" sz="3600" dirty="0" smtClean="0">
              <a:solidFill>
                <a:schemeClr val="tx1"/>
              </a:solidFill>
              <a:effectLst/>
            </a:endParaRPr>
          </a:p>
          <a:p>
            <a:pPr algn="l">
              <a:lnSpc>
                <a:spcPct val="100000"/>
              </a:lnSpc>
            </a:pPr>
            <a:r>
              <a:rPr lang="ja-JP" altLang="en-US" sz="3600" dirty="0">
                <a:solidFill>
                  <a:schemeClr val="tx1"/>
                </a:solidFill>
                <a:effectLst/>
              </a:rPr>
              <a:t>　</a:t>
            </a:r>
            <a:r>
              <a:rPr lang="en-US" altLang="ja-JP" sz="3600" dirty="0" smtClean="0">
                <a:solidFill>
                  <a:schemeClr val="tx1"/>
                </a:solidFill>
                <a:effectLst/>
              </a:rPr>
              <a:t>Ⅰ</a:t>
            </a:r>
            <a:r>
              <a:rPr lang="ja-JP" altLang="en-US" sz="3600" dirty="0" smtClean="0">
                <a:solidFill>
                  <a:schemeClr val="tx1"/>
                </a:solidFill>
                <a:effectLst/>
              </a:rPr>
              <a:t>　飲酒運転撲滅店宣言への依頼</a:t>
            </a:r>
            <a:endParaRPr lang="en-US" altLang="ja-JP" sz="3600" dirty="0" smtClean="0">
              <a:solidFill>
                <a:schemeClr val="tx1"/>
              </a:solidFill>
              <a:effectLst/>
            </a:endParaRPr>
          </a:p>
          <a:p>
            <a:pPr algn="l">
              <a:lnSpc>
                <a:spcPct val="100000"/>
              </a:lnSpc>
            </a:pPr>
            <a:r>
              <a:rPr lang="ja-JP" altLang="en-US" sz="3600" dirty="0">
                <a:solidFill>
                  <a:schemeClr val="tx1"/>
                </a:solidFill>
                <a:effectLst/>
              </a:rPr>
              <a:t>　</a:t>
            </a:r>
            <a:r>
              <a:rPr lang="en-US" altLang="ja-JP" sz="3600" dirty="0" smtClean="0">
                <a:solidFill>
                  <a:schemeClr val="tx1"/>
                </a:solidFill>
                <a:effectLst/>
              </a:rPr>
              <a:t>Ⅱ</a:t>
            </a:r>
            <a:r>
              <a:rPr lang="ja-JP" altLang="en-US" sz="3600" dirty="0" smtClean="0">
                <a:solidFill>
                  <a:schemeClr val="tx1"/>
                </a:solidFill>
                <a:effectLst/>
              </a:rPr>
              <a:t>　大規模店舗での街頭啓発活動</a:t>
            </a:r>
            <a:endParaRPr lang="en-US" altLang="ja-JP" sz="3600" dirty="0" smtClean="0">
              <a:solidFill>
                <a:schemeClr val="tx1"/>
              </a:solidFill>
              <a:effectLst/>
            </a:endParaRPr>
          </a:p>
          <a:p>
            <a:pPr algn="l">
              <a:lnSpc>
                <a:spcPct val="100000"/>
              </a:lnSpc>
            </a:pPr>
            <a:r>
              <a:rPr lang="ja-JP" altLang="en-US" sz="3600" dirty="0" smtClean="0">
                <a:solidFill>
                  <a:schemeClr val="tx1"/>
                </a:solidFill>
                <a:effectLst/>
              </a:rPr>
              <a:t>を実施した。</a:t>
            </a:r>
            <a:endParaRPr lang="en-US" altLang="ja-JP" sz="3600" dirty="0" smtClean="0">
              <a:solidFill>
                <a:schemeClr val="tx1"/>
              </a:solidFill>
              <a:effectLst/>
            </a:endParaRPr>
          </a:p>
          <a:p>
            <a:pPr algn="l">
              <a:lnSpc>
                <a:spcPct val="100000"/>
              </a:lnSpc>
            </a:pPr>
            <a:endParaRPr lang="en-US" altLang="ja-JP" sz="3600" dirty="0" smtClean="0">
              <a:solidFill>
                <a:schemeClr val="tx1"/>
              </a:solidFill>
              <a:effectLst/>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17</a:t>
            </a:fld>
            <a:endParaRPr kumimoji="1" lang="ja-JP" altLang="en-US" sz="1600" dirty="0"/>
          </a:p>
        </p:txBody>
      </p:sp>
    </p:spTree>
    <p:extLst>
      <p:ext uri="{BB962C8B-B14F-4D97-AF65-F5344CB8AC3E}">
        <p14:creationId xmlns:p14="http://schemas.microsoft.com/office/powerpoint/2010/main" val="2804015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79" y="898077"/>
            <a:ext cx="5051724" cy="3788793"/>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924944"/>
            <a:ext cx="4387080" cy="3672407"/>
          </a:xfrm>
          <a:prstGeom prst="rect">
            <a:avLst/>
          </a:prstGeom>
        </p:spPr>
      </p:pic>
      <p:sp>
        <p:nvSpPr>
          <p:cNvPr id="7" name="上矢印吹き出し 6"/>
          <p:cNvSpPr/>
          <p:nvPr/>
        </p:nvSpPr>
        <p:spPr>
          <a:xfrm>
            <a:off x="410243" y="4739761"/>
            <a:ext cx="3672408" cy="1800200"/>
          </a:xfrm>
          <a:prstGeom prst="upArrowCallou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latin typeface="ＭＳ Ｐゴシック" panose="020B0600070205080204" pitchFamily="50" charset="-128"/>
                <a:ea typeface="ＭＳ Ｐゴシック" panose="020B0600070205080204" pitchFamily="50" charset="-128"/>
              </a:rPr>
              <a:t>飲酒運転撲滅</a:t>
            </a:r>
            <a:endParaRPr lang="en-US" altLang="ja-JP" sz="3200" dirty="0" smtClean="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3200" dirty="0" smtClean="0">
                <a:solidFill>
                  <a:srgbClr val="FF0000"/>
                </a:solidFill>
                <a:latin typeface="ＭＳ Ｐゴシック" panose="020B0600070205080204" pitchFamily="50" charset="-128"/>
                <a:ea typeface="ＭＳ Ｐゴシック" panose="020B0600070205080204" pitchFamily="50" charset="-128"/>
              </a:rPr>
              <a:t>街頭啓発</a:t>
            </a: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活動</a:t>
            </a:r>
          </a:p>
        </p:txBody>
      </p:sp>
      <p:sp>
        <p:nvSpPr>
          <p:cNvPr id="8" name="下矢印吹き出し 7"/>
          <p:cNvSpPr/>
          <p:nvPr/>
        </p:nvSpPr>
        <p:spPr>
          <a:xfrm>
            <a:off x="5508104" y="1124744"/>
            <a:ext cx="3168352" cy="1728192"/>
          </a:xfrm>
          <a:prstGeom prst="downArrowCallout">
            <a:avLst/>
          </a:prstGeom>
          <a:noFill/>
          <a:ln w="63500">
            <a:solidFill>
              <a:srgbClr val="1419E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dirty="0" smtClean="0">
                <a:solidFill>
                  <a:srgbClr val="1419EC"/>
                </a:solidFill>
                <a:latin typeface="ＭＳ Ｐゴシック" panose="020B0600070205080204" pitchFamily="50" charset="-128"/>
                <a:ea typeface="ＭＳ Ｐゴシック" panose="020B0600070205080204" pitchFamily="50" charset="-128"/>
              </a:rPr>
              <a:t>飲酒運転撲滅店宣言証</a:t>
            </a:r>
            <a:endParaRPr kumimoji="1" lang="en-US" altLang="ja-JP" sz="3200" dirty="0" smtClean="0">
              <a:solidFill>
                <a:srgbClr val="1419EC"/>
              </a:solidFill>
              <a:latin typeface="ＭＳ Ｐゴシック" panose="020B0600070205080204" pitchFamily="50" charset="-128"/>
              <a:ea typeface="ＭＳ Ｐゴシック" panose="020B0600070205080204" pitchFamily="50" charset="-128"/>
            </a:endParaRPr>
          </a:p>
          <a:p>
            <a:pPr algn="ctr"/>
            <a:endParaRPr kumimoji="1" lang="ja-JP" altLang="en-US" dirty="0">
              <a:solidFill>
                <a:srgbClr val="1419EC"/>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173879" y="116632"/>
            <a:ext cx="8785201" cy="707886"/>
          </a:xfrm>
          <a:prstGeom prst="rect">
            <a:avLst/>
          </a:prstGeom>
          <a:noFill/>
        </p:spPr>
        <p:txBody>
          <a:bodyPr wrap="square" rtlCol="0">
            <a:spAutoFit/>
          </a:bodyPr>
          <a:lstStyle/>
          <a:p>
            <a:pPr algn="ctr"/>
            <a:r>
              <a:rPr kumimoji="1" lang="ja-JP" altLang="en-US" sz="4000" dirty="0" smtClean="0">
                <a:latin typeface="+mj-ea"/>
                <a:ea typeface="+mj-ea"/>
              </a:rPr>
              <a:t>飲酒運転撲滅運動の取組み</a:t>
            </a:r>
            <a:endParaRPr kumimoji="1" lang="ja-JP" altLang="en-US" sz="4000" dirty="0">
              <a:latin typeface="+mj-ea"/>
              <a:ea typeface="+mj-ea"/>
            </a:endParaRPr>
          </a:p>
        </p:txBody>
      </p:sp>
      <p:sp>
        <p:nvSpPr>
          <p:cNvPr id="2" name="スライド番号プレースホルダー 1"/>
          <p:cNvSpPr>
            <a:spLocks noGrp="1"/>
          </p:cNvSpPr>
          <p:nvPr>
            <p:ph type="sldNum" sz="quarter" idx="12"/>
          </p:nvPr>
        </p:nvSpPr>
        <p:spPr>
          <a:xfrm>
            <a:off x="683568" y="6508163"/>
            <a:ext cx="561975" cy="365125"/>
          </a:xfrm>
        </p:spPr>
        <p:txBody>
          <a:bodyPr/>
          <a:lstStyle/>
          <a:p>
            <a:fld id="{D2D8002D-B5B0-4BAC-B1F6-782DDCCE6D9C}" type="slidenum">
              <a:rPr kumimoji="1" lang="ja-JP" altLang="en-US" sz="1600" smtClean="0"/>
              <a:t>18</a:t>
            </a:fld>
            <a:endParaRPr kumimoji="1" lang="ja-JP" altLang="en-US" sz="1600" dirty="0"/>
          </a:p>
        </p:txBody>
      </p:sp>
    </p:spTree>
    <p:extLst>
      <p:ext uri="{BB962C8B-B14F-4D97-AF65-F5344CB8AC3E}">
        <p14:creationId xmlns:p14="http://schemas.microsoft.com/office/powerpoint/2010/main" val="1888623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dirty="0">
                <a:solidFill>
                  <a:schemeClr val="tx1"/>
                </a:solidFill>
                <a:effectLst/>
              </a:rPr>
              <a:t>現在</a:t>
            </a:r>
            <a:r>
              <a:rPr lang="ja-JP" altLang="en-US" dirty="0" smtClean="0">
                <a:solidFill>
                  <a:schemeClr val="tx1"/>
                </a:solidFill>
                <a:effectLst/>
              </a:rPr>
              <a:t>の</a:t>
            </a:r>
            <a:r>
              <a:rPr lang="ja-JP" altLang="en-US" dirty="0">
                <a:solidFill>
                  <a:schemeClr val="tx1"/>
                </a:solidFill>
                <a:effectLst/>
              </a:rPr>
              <a:t>課題</a:t>
            </a:r>
            <a:endParaRPr kumimoji="1" lang="ja-JP" altLang="en-US" dirty="0">
              <a:solidFill>
                <a:schemeClr val="tx1"/>
              </a:solidFill>
              <a:effectLst/>
            </a:endParaRPr>
          </a:p>
        </p:txBody>
      </p:sp>
      <p:graphicFrame>
        <p:nvGraphicFramePr>
          <p:cNvPr id="3" name="グラフ 2"/>
          <p:cNvGraphicFramePr/>
          <p:nvPr>
            <p:extLst>
              <p:ext uri="{D42A27DB-BD31-4B8C-83A1-F6EECF244321}">
                <p14:modId xmlns:p14="http://schemas.microsoft.com/office/powerpoint/2010/main" val="2350020088"/>
              </p:ext>
            </p:extLst>
          </p:nvPr>
        </p:nvGraphicFramePr>
        <p:xfrm>
          <a:off x="467544" y="3654576"/>
          <a:ext cx="8229600" cy="2798760"/>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467544" y="3311656"/>
            <a:ext cx="8229600" cy="523220"/>
          </a:xfrm>
          <a:prstGeom prst="rect">
            <a:avLst/>
          </a:prstGeom>
          <a:noFill/>
        </p:spPr>
        <p:txBody>
          <a:bodyPr wrap="square" rtlCol="0">
            <a:spAutoFit/>
          </a:bodyPr>
          <a:lstStyle/>
          <a:p>
            <a:pPr algn="ctr"/>
            <a:r>
              <a:rPr kumimoji="1" lang="ja-JP" altLang="en-US" sz="2800" dirty="0" smtClean="0">
                <a:solidFill>
                  <a:srgbClr val="008000"/>
                </a:solidFill>
              </a:rPr>
              <a:t>高齢者の浴室での救急発生件数と死亡件数</a:t>
            </a:r>
            <a:endParaRPr kumimoji="1" lang="ja-JP" altLang="en-US" sz="2800" dirty="0">
              <a:solidFill>
                <a:srgbClr val="008000"/>
              </a:solidFill>
            </a:endParaRPr>
          </a:p>
        </p:txBody>
      </p:sp>
      <p:sp>
        <p:nvSpPr>
          <p:cNvPr id="7" name="テキスト ボックス 6"/>
          <p:cNvSpPr txBox="1"/>
          <p:nvPr/>
        </p:nvSpPr>
        <p:spPr>
          <a:xfrm>
            <a:off x="395536" y="764704"/>
            <a:ext cx="8301608" cy="2546952"/>
          </a:xfrm>
          <a:prstGeom prst="rect">
            <a:avLst/>
          </a:prstGeom>
        </p:spPr>
        <p:txBody>
          <a:bodyPr vert="horz" wrap="square" lIns="91440" tIns="45720" rIns="91440" bIns="45720" rtlCol="0" anchor="t">
            <a:noAutofit/>
          </a:bodyPr>
          <a:lstStyle/>
          <a:p>
            <a:pPr algn="l"/>
            <a:r>
              <a:rPr kumimoji="1" lang="ja-JP" altLang="en-US" sz="3200" dirty="0" smtClean="0">
                <a:solidFill>
                  <a:schemeClr val="tx1"/>
                </a:solidFill>
                <a:effectLst/>
                <a:latin typeface="ＭＳ Ｐゴシック" panose="020B0600070205080204" pitchFamily="50" charset="-128"/>
                <a:ea typeface="ＭＳ Ｐゴシック" panose="020B0600070205080204" pitchFamily="50" charset="-128"/>
              </a:rPr>
              <a:t>●　屋内での高齢者事故についての救急搬送データを分析する中で、浴室でのヒートショック等による救急搬送件数が多いことに着目。</a:t>
            </a:r>
            <a:endParaRPr kumimoji="1" lang="en-US" altLang="ja-JP" sz="3200" dirty="0" smtClean="0">
              <a:solidFill>
                <a:schemeClr val="tx1"/>
              </a:solidFill>
              <a:effectLst/>
              <a:latin typeface="ＭＳ Ｐゴシック" panose="020B0600070205080204" pitchFamily="50" charset="-128"/>
              <a:ea typeface="ＭＳ Ｐゴシック" panose="020B0600070205080204" pitchFamily="50" charset="-128"/>
            </a:endParaRPr>
          </a:p>
          <a:p>
            <a:pPr algn="l"/>
            <a:r>
              <a:rPr kumimoji="1" lang="ja-JP" altLang="en-US" sz="3200" dirty="0" smtClean="0">
                <a:solidFill>
                  <a:schemeClr val="tx1"/>
                </a:solidFill>
                <a:effectLst/>
                <a:latin typeface="ＭＳ Ｐゴシック" panose="020B0600070205080204" pitchFamily="50" charset="-128"/>
                <a:ea typeface="ＭＳ Ｐゴシック" panose="020B0600070205080204" pitchFamily="50" charset="-128"/>
              </a:rPr>
              <a:t>当委員会として今後、新たな課題として取りあげ、対応していく予定。</a:t>
            </a:r>
          </a:p>
        </p:txBody>
      </p:sp>
      <p:sp>
        <p:nvSpPr>
          <p:cNvPr id="8" name="テキスト ボックス 7"/>
          <p:cNvSpPr txBox="1"/>
          <p:nvPr/>
        </p:nvSpPr>
        <p:spPr>
          <a:xfrm>
            <a:off x="889769" y="6381328"/>
            <a:ext cx="4608512" cy="360040"/>
          </a:xfrm>
          <a:prstGeom prst="rect">
            <a:avLst/>
          </a:prstGeom>
        </p:spPr>
        <p:txBody>
          <a:bodyPr vert="horz" wrap="square" lIns="91440" tIns="45720" rIns="91440" bIns="45720" rtlCol="0" anchor="t">
            <a:noAutofit/>
          </a:bodyPr>
          <a:lstStyle/>
          <a:p>
            <a:pPr algn="l"/>
            <a:r>
              <a:rPr kumimoji="1" lang="ja-JP" altLang="en-US" dirty="0" smtClean="0">
                <a:solidFill>
                  <a:schemeClr val="tx1"/>
                </a:solidFill>
                <a:effectLst/>
              </a:rPr>
              <a:t>出典：箕輪消防署　救急搬送データ</a:t>
            </a:r>
          </a:p>
        </p:txBody>
      </p:sp>
      <p:sp>
        <p:nvSpPr>
          <p:cNvPr id="5" name="スライド番号プレースホルダー 4"/>
          <p:cNvSpPr>
            <a:spLocks noGrp="1"/>
          </p:cNvSpPr>
          <p:nvPr>
            <p:ph type="sldNum" sz="quarter" idx="12"/>
          </p:nvPr>
        </p:nvSpPr>
        <p:spPr>
          <a:xfrm>
            <a:off x="642556" y="6356350"/>
            <a:ext cx="561975" cy="365125"/>
          </a:xfrm>
        </p:spPr>
        <p:txBody>
          <a:bodyPr/>
          <a:lstStyle/>
          <a:p>
            <a:fld id="{D2D8002D-B5B0-4BAC-B1F6-782DDCCE6D9C}" type="slidenum">
              <a:rPr kumimoji="1" lang="ja-JP" altLang="en-US" sz="1600" smtClean="0"/>
              <a:t>19</a:t>
            </a:fld>
            <a:endParaRPr kumimoji="1" lang="ja-JP" altLang="en-US" sz="1600" dirty="0"/>
          </a:p>
        </p:txBody>
      </p:sp>
    </p:spTree>
    <p:extLst>
      <p:ext uri="{BB962C8B-B14F-4D97-AF65-F5344CB8AC3E}">
        <p14:creationId xmlns:p14="http://schemas.microsoft.com/office/powerpoint/2010/main" val="1164760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0" y="116632"/>
            <a:ext cx="9144000" cy="864096"/>
          </a:xfrm>
        </p:spPr>
        <p:txBody>
          <a:bodyPr/>
          <a:lstStyle/>
          <a:p>
            <a:r>
              <a:rPr lang="ja-JP" altLang="en-US" dirty="0" smtClean="0">
                <a:solidFill>
                  <a:schemeClr val="tx1"/>
                </a:solidFill>
                <a:effectLst>
                  <a:outerShdw blurRad="63500" dist="38100" dir="5400000" algn="t" rotWithShape="0">
                    <a:prstClr val="black">
                      <a:alpha val="0"/>
                    </a:prstClr>
                  </a:outerShdw>
                </a:effectLst>
              </a:rPr>
              <a:t>高齢者</a:t>
            </a:r>
            <a:r>
              <a:rPr lang="ja-JP" altLang="en-US" dirty="0">
                <a:solidFill>
                  <a:schemeClr val="tx1"/>
                </a:solidFill>
                <a:effectLst>
                  <a:outerShdw blurRad="63500" dist="38100" dir="5400000" algn="t" rotWithShape="0">
                    <a:prstClr val="black">
                      <a:alpha val="0"/>
                    </a:prstClr>
                  </a:outerShdw>
                </a:effectLst>
              </a:rPr>
              <a:t>の</a:t>
            </a:r>
            <a:r>
              <a:rPr kumimoji="1" lang="ja-JP" altLang="en-US" dirty="0" smtClean="0">
                <a:solidFill>
                  <a:schemeClr val="tx1"/>
                </a:solidFill>
                <a:effectLst>
                  <a:outerShdw blurRad="63500" dist="38100" dir="5400000" algn="t" rotWithShape="0">
                    <a:prstClr val="black">
                      <a:alpha val="0"/>
                    </a:prstClr>
                  </a:outerShdw>
                </a:effectLst>
              </a:rPr>
              <a:t>安全対策委員会名簿</a:t>
            </a:r>
            <a:endParaRPr kumimoji="1" lang="ja-JP" altLang="en-US" dirty="0">
              <a:solidFill>
                <a:schemeClr val="tx1"/>
              </a:solidFill>
              <a:effectLst>
                <a:outerShdw blurRad="63500" dist="38100" dir="5400000" algn="t" rotWithShape="0">
                  <a:prstClr val="black">
                    <a:alpha val="0"/>
                  </a:prst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507612249"/>
              </p:ext>
            </p:extLst>
          </p:nvPr>
        </p:nvGraphicFramePr>
        <p:xfrm>
          <a:off x="457200" y="1196758"/>
          <a:ext cx="8229599" cy="4822488"/>
        </p:xfrm>
        <a:graphic>
          <a:graphicData uri="http://schemas.openxmlformats.org/drawingml/2006/table">
            <a:tbl>
              <a:tblPr firstRow="1" bandRow="1">
                <a:tableStyleId>{7DF18680-E054-41AD-8BC1-D1AEF772440D}</a:tableStyleId>
              </a:tblPr>
              <a:tblGrid>
                <a:gridCol w="874440"/>
                <a:gridCol w="504056"/>
                <a:gridCol w="4032448"/>
                <a:gridCol w="1368152"/>
                <a:gridCol w="1450503"/>
              </a:tblGrid>
              <a:tr h="401874">
                <a:tc gridSpan="2">
                  <a:txBody>
                    <a:bodyPr/>
                    <a:lstStyle/>
                    <a:p>
                      <a:pPr algn="ctr"/>
                      <a:r>
                        <a:rPr kumimoji="1" lang="ja-JP" altLang="en-US" dirty="0" smtClean="0"/>
                        <a:t>区　分</a:t>
                      </a:r>
                      <a:endParaRPr kumimoji="1" lang="ja-JP" altLang="en-US" dirty="0"/>
                    </a:p>
                  </a:txBody>
                  <a:tcPr/>
                </a:tc>
                <a:tc hMerge="1">
                  <a:txBody>
                    <a:bodyPr/>
                    <a:lstStyle/>
                    <a:p>
                      <a:endParaRPr kumimoji="1" lang="ja-JP" altLang="en-US" dirty="0"/>
                    </a:p>
                  </a:txBody>
                  <a:tcPr/>
                </a:tc>
                <a:tc>
                  <a:txBody>
                    <a:bodyPr/>
                    <a:lstStyle/>
                    <a:p>
                      <a:pPr algn="ctr"/>
                      <a:r>
                        <a:rPr kumimoji="1" lang="ja-JP" altLang="en-US" dirty="0" smtClean="0"/>
                        <a:t>構　　成</a:t>
                      </a:r>
                      <a:endParaRPr kumimoji="1" lang="ja-JP" altLang="en-US" dirty="0"/>
                    </a:p>
                  </a:txBody>
                  <a:tcPr/>
                </a:tc>
                <a:tc>
                  <a:txBody>
                    <a:bodyPr/>
                    <a:lstStyle/>
                    <a:p>
                      <a:pPr algn="ctr"/>
                      <a:r>
                        <a:rPr kumimoji="1" lang="ja-JP" altLang="en-US" dirty="0" smtClean="0"/>
                        <a:t>役職</a:t>
                      </a:r>
                      <a:endParaRPr kumimoji="1" lang="ja-JP" altLang="en-US" dirty="0"/>
                    </a:p>
                  </a:txBody>
                  <a:tcPr/>
                </a:tc>
                <a:tc>
                  <a:txBody>
                    <a:bodyPr/>
                    <a:lstStyle/>
                    <a:p>
                      <a:pPr algn="ctr"/>
                      <a:r>
                        <a:rPr kumimoji="1" lang="ja-JP" altLang="en-US" dirty="0" smtClean="0"/>
                        <a:t>名前</a:t>
                      </a:r>
                      <a:endParaRPr kumimoji="1" lang="ja-JP" altLang="en-US" dirty="0"/>
                    </a:p>
                  </a:txBody>
                  <a:tcPr/>
                </a:tc>
              </a:tr>
              <a:tr h="401874">
                <a:tc rowSpan="4">
                  <a:txBody>
                    <a:bodyPr/>
                    <a:lstStyle/>
                    <a:p>
                      <a:pPr algn="ctr"/>
                      <a:r>
                        <a:rPr kumimoji="1" lang="ja-JP" altLang="en-US" dirty="0" smtClean="0"/>
                        <a:t>町民団体等</a:t>
                      </a:r>
                      <a:endParaRPr kumimoji="1" lang="ja-JP" altLang="en-US" dirty="0"/>
                    </a:p>
                  </a:txBody>
                  <a:tcPr anchor="ctr"/>
                </a:tc>
                <a:tc>
                  <a:txBody>
                    <a:bodyPr/>
                    <a:lstStyle/>
                    <a:p>
                      <a:pPr algn="ctr"/>
                      <a:r>
                        <a:rPr kumimoji="1" lang="ja-JP" altLang="en-US" dirty="0" smtClean="0"/>
                        <a:t>１</a:t>
                      </a:r>
                      <a:endParaRPr kumimoji="1" lang="ja-JP" altLang="en-US" dirty="0"/>
                    </a:p>
                  </a:txBody>
                  <a:tcPr/>
                </a:tc>
                <a:tc>
                  <a:txBody>
                    <a:bodyPr/>
                    <a:lstStyle/>
                    <a:p>
                      <a:r>
                        <a:rPr kumimoji="1" lang="ja-JP" altLang="en-US" dirty="0" smtClean="0"/>
                        <a:t>箕輪町長寿クラブ連合会</a:t>
                      </a:r>
                      <a:endParaRPr kumimoji="1" lang="ja-JP" altLang="en-US" dirty="0"/>
                    </a:p>
                  </a:txBody>
                  <a:tcPr/>
                </a:tc>
                <a:tc>
                  <a:txBody>
                    <a:bodyPr/>
                    <a:lstStyle/>
                    <a:p>
                      <a:pPr algn="ctr"/>
                      <a:r>
                        <a:rPr kumimoji="1" lang="ja-JP" altLang="en-US" dirty="0" smtClean="0"/>
                        <a:t>会　長</a:t>
                      </a:r>
                      <a:endParaRPr kumimoji="1" lang="ja-JP" altLang="en-US" dirty="0"/>
                    </a:p>
                  </a:txBody>
                  <a:tcPr/>
                </a:tc>
                <a:tc>
                  <a:txBody>
                    <a:bodyPr/>
                    <a:lstStyle/>
                    <a:p>
                      <a:pPr algn="ctr"/>
                      <a:r>
                        <a:rPr kumimoji="1" lang="ja-JP" altLang="en-US" dirty="0" smtClean="0"/>
                        <a:t>井上　彦七</a:t>
                      </a:r>
                      <a:endParaRPr kumimoji="1" lang="ja-JP" altLang="en-US" dirty="0"/>
                    </a:p>
                  </a:txBody>
                  <a:tcPr/>
                </a:tc>
              </a:tr>
              <a:tr h="401874">
                <a:tc vMerge="1">
                  <a:txBody>
                    <a:bodyPr/>
                    <a:lstStyle/>
                    <a:p>
                      <a:endParaRPr kumimoji="1" lang="ja-JP" altLang="en-US" dirty="0"/>
                    </a:p>
                  </a:txBody>
                  <a:tcPr/>
                </a:tc>
                <a:tc>
                  <a:txBody>
                    <a:bodyPr/>
                    <a:lstStyle/>
                    <a:p>
                      <a:pPr algn="ctr"/>
                      <a:r>
                        <a:rPr kumimoji="1" lang="ja-JP" altLang="en-US" dirty="0" smtClean="0"/>
                        <a:t>２</a:t>
                      </a:r>
                      <a:endParaRPr kumimoji="1" lang="ja-JP" altLang="en-US" dirty="0"/>
                    </a:p>
                  </a:txBody>
                  <a:tcPr/>
                </a:tc>
                <a:tc>
                  <a:txBody>
                    <a:bodyPr/>
                    <a:lstStyle/>
                    <a:p>
                      <a:r>
                        <a:rPr kumimoji="1" lang="ja-JP" altLang="en-US" dirty="0" smtClean="0"/>
                        <a:t>箕輪町長寿クラブ連合会</a:t>
                      </a:r>
                      <a:endParaRPr kumimoji="1" lang="ja-JP" altLang="en-US" dirty="0"/>
                    </a:p>
                  </a:txBody>
                  <a:tcPr/>
                </a:tc>
                <a:tc>
                  <a:txBody>
                    <a:bodyPr/>
                    <a:lstStyle/>
                    <a:p>
                      <a:pPr algn="ctr"/>
                      <a:r>
                        <a:rPr kumimoji="1" lang="ja-JP" altLang="en-US" dirty="0" smtClean="0"/>
                        <a:t>女性部長</a:t>
                      </a:r>
                      <a:endParaRPr kumimoji="1" lang="ja-JP" altLang="en-US" dirty="0"/>
                    </a:p>
                  </a:txBody>
                  <a:tcPr/>
                </a:tc>
                <a:tc>
                  <a:txBody>
                    <a:bodyPr/>
                    <a:lstStyle/>
                    <a:p>
                      <a:pPr algn="ctr"/>
                      <a:r>
                        <a:rPr kumimoji="1" lang="ja-JP" altLang="en-US" dirty="0" smtClean="0"/>
                        <a:t>春日富貴子</a:t>
                      </a:r>
                      <a:endParaRPr kumimoji="1" lang="ja-JP" altLang="en-US" dirty="0"/>
                    </a:p>
                  </a:txBody>
                  <a:tcPr/>
                </a:tc>
              </a:tr>
              <a:tr h="401874">
                <a:tc vMerge="1">
                  <a:txBody>
                    <a:bodyPr/>
                    <a:lstStyle/>
                    <a:p>
                      <a:endParaRPr kumimoji="1" lang="ja-JP" altLang="en-US" dirty="0"/>
                    </a:p>
                  </a:txBody>
                  <a:tcPr/>
                </a:tc>
                <a:tc>
                  <a:txBody>
                    <a:bodyPr/>
                    <a:lstStyle/>
                    <a:p>
                      <a:pPr algn="ctr"/>
                      <a:r>
                        <a:rPr kumimoji="1" lang="ja-JP" altLang="en-US" dirty="0" smtClean="0"/>
                        <a:t>３</a:t>
                      </a:r>
                      <a:endParaRPr kumimoji="1" lang="ja-JP" altLang="en-US" dirty="0"/>
                    </a:p>
                  </a:txBody>
                  <a:tcPr/>
                </a:tc>
                <a:tc>
                  <a:txBody>
                    <a:bodyPr/>
                    <a:lstStyle/>
                    <a:p>
                      <a:r>
                        <a:rPr kumimoji="1" lang="ja-JP" altLang="en-US" dirty="0" smtClean="0"/>
                        <a:t>宅老所</a:t>
                      </a:r>
                      <a:r>
                        <a:rPr kumimoji="1" lang="ja-JP" altLang="en-US" dirty="0" err="1" smtClean="0"/>
                        <a:t>しば</a:t>
                      </a:r>
                      <a:r>
                        <a:rPr kumimoji="1" lang="ja-JP" altLang="en-US" dirty="0" smtClean="0"/>
                        <a:t>みや</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丸山　統</a:t>
                      </a:r>
                      <a:endParaRPr kumimoji="1" lang="ja-JP" altLang="en-US" dirty="0"/>
                    </a:p>
                  </a:txBody>
                  <a:tcPr/>
                </a:tc>
              </a:tr>
              <a:tr h="401874">
                <a:tc vMerge="1">
                  <a:txBody>
                    <a:bodyPr/>
                    <a:lstStyle/>
                    <a:p>
                      <a:endParaRPr kumimoji="1" lang="ja-JP" altLang="en-US" dirty="0"/>
                    </a:p>
                  </a:txBody>
                  <a:tcPr/>
                </a:tc>
                <a:tc>
                  <a:txBody>
                    <a:bodyPr/>
                    <a:lstStyle/>
                    <a:p>
                      <a:pPr algn="ctr"/>
                      <a:r>
                        <a:rPr kumimoji="1" lang="ja-JP" altLang="en-US" dirty="0" smtClean="0"/>
                        <a:t>４</a:t>
                      </a:r>
                      <a:endParaRPr kumimoji="1" lang="ja-JP" altLang="en-US" dirty="0"/>
                    </a:p>
                  </a:txBody>
                  <a:tcPr/>
                </a:tc>
                <a:tc>
                  <a:txBody>
                    <a:bodyPr/>
                    <a:lstStyle/>
                    <a:p>
                      <a:r>
                        <a:rPr kumimoji="1" lang="ja-JP" altLang="en-US" dirty="0" smtClean="0"/>
                        <a:t>ふれあいサロンまつしま</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有賀　正信</a:t>
                      </a:r>
                      <a:endParaRPr kumimoji="1" lang="ja-JP" altLang="en-US" dirty="0"/>
                    </a:p>
                  </a:txBody>
                  <a:tcPr/>
                </a:tc>
              </a:tr>
              <a:tr h="401874">
                <a:tc rowSpan="3">
                  <a:txBody>
                    <a:bodyPr/>
                    <a:lstStyle/>
                    <a:p>
                      <a:pPr algn="ctr"/>
                      <a:r>
                        <a:rPr kumimoji="1" lang="ja-JP" altLang="en-US" dirty="0" smtClean="0"/>
                        <a:t>関係機関等</a:t>
                      </a:r>
                      <a:endParaRPr kumimoji="1" lang="ja-JP" altLang="en-US" dirty="0"/>
                    </a:p>
                  </a:txBody>
                  <a:tcPr anchor="ctr"/>
                </a:tc>
                <a:tc>
                  <a:txBody>
                    <a:bodyPr/>
                    <a:lstStyle/>
                    <a:p>
                      <a:pPr algn="ctr"/>
                      <a:r>
                        <a:rPr kumimoji="1" lang="ja-JP" altLang="en-US" dirty="0" smtClean="0"/>
                        <a:t>５</a:t>
                      </a:r>
                      <a:endParaRPr kumimoji="1" lang="ja-JP" altLang="en-US" dirty="0"/>
                    </a:p>
                  </a:txBody>
                  <a:tcPr/>
                </a:tc>
                <a:tc>
                  <a:txBody>
                    <a:bodyPr/>
                    <a:lstStyle/>
                    <a:p>
                      <a:r>
                        <a:rPr kumimoji="1" lang="ja-JP" altLang="en-US" dirty="0" smtClean="0"/>
                        <a:t>箕輪町民生児童委員協議会</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鈴木　誠</a:t>
                      </a:r>
                      <a:endParaRPr kumimoji="1" lang="ja-JP" altLang="en-US" dirty="0"/>
                    </a:p>
                  </a:txBody>
                  <a:tcPr/>
                </a:tc>
              </a:tr>
              <a:tr h="401874">
                <a:tc vMerge="1">
                  <a:txBody>
                    <a:bodyPr/>
                    <a:lstStyle/>
                    <a:p>
                      <a:endParaRPr kumimoji="1" lang="ja-JP" altLang="en-US"/>
                    </a:p>
                  </a:txBody>
                  <a:tcPr/>
                </a:tc>
                <a:tc>
                  <a:txBody>
                    <a:bodyPr/>
                    <a:lstStyle/>
                    <a:p>
                      <a:pPr algn="ctr"/>
                      <a:r>
                        <a:rPr kumimoji="1" lang="ja-JP" altLang="en-US" dirty="0" smtClean="0"/>
                        <a:t>６</a:t>
                      </a:r>
                      <a:endParaRPr kumimoji="1" lang="ja-JP" altLang="en-US" dirty="0"/>
                    </a:p>
                  </a:txBody>
                  <a:tcPr/>
                </a:tc>
                <a:tc>
                  <a:txBody>
                    <a:bodyPr/>
                    <a:lstStyle/>
                    <a:p>
                      <a:r>
                        <a:rPr kumimoji="1" lang="ja-JP" altLang="en-US" dirty="0" smtClean="0"/>
                        <a:t>箕輪町民生児童委員協議会</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井口　敏彦</a:t>
                      </a:r>
                      <a:endParaRPr kumimoji="1" lang="ja-JP" altLang="en-US" dirty="0"/>
                    </a:p>
                  </a:txBody>
                  <a:tcPr/>
                </a:tc>
              </a:tr>
              <a:tr h="401874">
                <a:tc vMerge="1">
                  <a:txBody>
                    <a:bodyPr/>
                    <a:lstStyle/>
                    <a:p>
                      <a:endParaRPr kumimoji="1" lang="ja-JP" altLang="en-US" dirty="0"/>
                    </a:p>
                  </a:txBody>
                  <a:tcPr/>
                </a:tc>
                <a:tc>
                  <a:txBody>
                    <a:bodyPr/>
                    <a:lstStyle/>
                    <a:p>
                      <a:pPr algn="ctr"/>
                      <a:r>
                        <a:rPr kumimoji="1" lang="ja-JP" altLang="en-US" dirty="0" smtClean="0"/>
                        <a:t>７</a:t>
                      </a:r>
                      <a:endParaRPr kumimoji="1" lang="ja-JP" altLang="en-US" dirty="0"/>
                    </a:p>
                  </a:txBody>
                  <a:tcPr/>
                </a:tc>
                <a:tc>
                  <a:txBody>
                    <a:bodyPr/>
                    <a:lstStyle/>
                    <a:p>
                      <a:r>
                        <a:rPr kumimoji="1" lang="ja-JP" altLang="en-US" dirty="0" smtClean="0"/>
                        <a:t>箕輪町公民館正副分館長会</a:t>
                      </a:r>
                      <a:endParaRPr kumimoji="1" lang="ja-JP" altLang="en-US" dirty="0"/>
                    </a:p>
                  </a:txBody>
                  <a:tcPr/>
                </a:tc>
                <a:tc>
                  <a:txBody>
                    <a:bodyPr/>
                    <a:lstStyle/>
                    <a:p>
                      <a:pPr algn="ctr"/>
                      <a:r>
                        <a:rPr kumimoji="1" lang="ja-JP" altLang="en-US" dirty="0" smtClean="0"/>
                        <a:t>会　長</a:t>
                      </a:r>
                      <a:endParaRPr kumimoji="1" lang="ja-JP" altLang="en-US" dirty="0"/>
                    </a:p>
                  </a:txBody>
                  <a:tcPr/>
                </a:tc>
                <a:tc>
                  <a:txBody>
                    <a:bodyPr/>
                    <a:lstStyle/>
                    <a:p>
                      <a:pPr algn="ctr"/>
                      <a:r>
                        <a:rPr kumimoji="1" lang="ja-JP" altLang="en-US" dirty="0" smtClean="0"/>
                        <a:t>丸山　澄雄</a:t>
                      </a:r>
                      <a:endParaRPr kumimoji="1" lang="ja-JP" altLang="en-US" dirty="0"/>
                    </a:p>
                  </a:txBody>
                  <a:tcPr/>
                </a:tc>
              </a:tr>
              <a:tr h="401874">
                <a:tc rowSpan="4">
                  <a:txBody>
                    <a:bodyPr/>
                    <a:lstStyle/>
                    <a:p>
                      <a:pPr algn="ctr"/>
                      <a:r>
                        <a:rPr kumimoji="1" lang="ja-JP" altLang="en-US" dirty="0" smtClean="0"/>
                        <a:t>行政関係</a:t>
                      </a:r>
                      <a:endParaRPr kumimoji="1" lang="ja-JP" altLang="en-US" dirty="0"/>
                    </a:p>
                  </a:txBody>
                  <a:tcPr anchor="ctr">
                    <a:solidFill>
                      <a:srgbClr val="DBECD4"/>
                    </a:solidFill>
                  </a:tcPr>
                </a:tc>
                <a:tc>
                  <a:txBody>
                    <a:bodyPr/>
                    <a:lstStyle/>
                    <a:p>
                      <a:pPr algn="ctr"/>
                      <a:r>
                        <a:rPr kumimoji="1" lang="ja-JP" altLang="en-US" dirty="0" smtClean="0"/>
                        <a:t>８</a:t>
                      </a:r>
                      <a:endParaRPr kumimoji="1" lang="ja-JP" altLang="en-US" dirty="0"/>
                    </a:p>
                  </a:txBody>
                  <a:tcPr/>
                </a:tc>
                <a:tc>
                  <a:txBody>
                    <a:bodyPr/>
                    <a:lstStyle/>
                    <a:p>
                      <a:r>
                        <a:rPr kumimoji="1" lang="ja-JP" altLang="en-US" dirty="0" smtClean="0"/>
                        <a:t>伊那警察署生活安全課</a:t>
                      </a:r>
                      <a:endParaRPr kumimoji="1" lang="ja-JP" altLang="en-US" dirty="0"/>
                    </a:p>
                  </a:txBody>
                  <a:tcPr/>
                </a:tc>
                <a:tc>
                  <a:txBody>
                    <a:bodyPr/>
                    <a:lstStyle/>
                    <a:p>
                      <a:pPr algn="ctr"/>
                      <a:r>
                        <a:rPr kumimoji="1" lang="ja-JP" altLang="en-US" dirty="0" smtClean="0"/>
                        <a:t>係　長</a:t>
                      </a:r>
                      <a:endParaRPr kumimoji="1" lang="ja-JP" altLang="en-US" dirty="0"/>
                    </a:p>
                  </a:txBody>
                  <a:tcPr/>
                </a:tc>
                <a:tc>
                  <a:txBody>
                    <a:bodyPr/>
                    <a:lstStyle/>
                    <a:p>
                      <a:pPr algn="ctr"/>
                      <a:r>
                        <a:rPr kumimoji="1" lang="ja-JP" altLang="en-US" dirty="0" smtClean="0"/>
                        <a:t>清水　裕介</a:t>
                      </a:r>
                      <a:endParaRPr kumimoji="1" lang="ja-JP" altLang="en-US" dirty="0"/>
                    </a:p>
                  </a:txBody>
                  <a:tcPr/>
                </a:tc>
              </a:tr>
              <a:tr h="401874">
                <a:tc vMerge="1">
                  <a:txBody>
                    <a:bodyPr/>
                    <a:lstStyle/>
                    <a:p>
                      <a:endParaRPr kumimoji="1" lang="ja-JP" altLang="en-US"/>
                    </a:p>
                  </a:txBody>
                  <a:tcPr/>
                </a:tc>
                <a:tc>
                  <a:txBody>
                    <a:bodyPr/>
                    <a:lstStyle/>
                    <a:p>
                      <a:pPr algn="ctr"/>
                      <a:r>
                        <a:rPr kumimoji="1" lang="ja-JP" altLang="en-US" dirty="0" smtClean="0"/>
                        <a:t>９</a:t>
                      </a:r>
                      <a:endParaRPr kumimoji="1" lang="ja-JP" altLang="en-US" dirty="0"/>
                    </a:p>
                  </a:txBody>
                  <a:tcPr/>
                </a:tc>
                <a:tc>
                  <a:txBody>
                    <a:bodyPr/>
                    <a:lstStyle/>
                    <a:p>
                      <a:r>
                        <a:rPr kumimoji="1" lang="ja-JP" altLang="en-US" dirty="0" smtClean="0"/>
                        <a:t>箕輪町社会福祉協議会</a:t>
                      </a:r>
                      <a:endParaRPr kumimoji="1" lang="ja-JP" altLang="en-US" dirty="0"/>
                    </a:p>
                  </a:txBody>
                  <a:tcPr/>
                </a:tc>
                <a:tc>
                  <a:txBody>
                    <a:bodyPr/>
                    <a:lstStyle/>
                    <a:p>
                      <a:pPr algn="ctr"/>
                      <a:r>
                        <a:rPr kumimoji="1" lang="ja-JP" altLang="en-US" dirty="0" smtClean="0"/>
                        <a:t>事務局長</a:t>
                      </a:r>
                      <a:endParaRPr kumimoji="1" lang="ja-JP" altLang="en-US" dirty="0"/>
                    </a:p>
                  </a:txBody>
                  <a:tcPr/>
                </a:tc>
                <a:tc>
                  <a:txBody>
                    <a:bodyPr/>
                    <a:lstStyle/>
                    <a:p>
                      <a:pPr algn="ctr"/>
                      <a:r>
                        <a:rPr kumimoji="1" lang="ja-JP" altLang="en-US" dirty="0" smtClean="0"/>
                        <a:t>遠藤　務</a:t>
                      </a:r>
                      <a:endParaRPr kumimoji="1" lang="ja-JP" altLang="en-US" dirty="0"/>
                    </a:p>
                  </a:txBody>
                  <a:tcPr/>
                </a:tc>
              </a:tr>
              <a:tr h="401874">
                <a:tc vMerge="1">
                  <a:txBody>
                    <a:bodyPr/>
                    <a:lstStyle/>
                    <a:p>
                      <a:endParaRPr kumimoji="1" lang="ja-JP" altLang="en-US" dirty="0"/>
                    </a:p>
                  </a:txBody>
                  <a:tcPr/>
                </a:tc>
                <a:tc>
                  <a:txBody>
                    <a:bodyPr/>
                    <a:lstStyle/>
                    <a:p>
                      <a:pPr algn="ctr"/>
                      <a:r>
                        <a:rPr kumimoji="1" lang="en-US" altLang="ja-JP" dirty="0" smtClean="0"/>
                        <a:t>10</a:t>
                      </a:r>
                      <a:endParaRPr kumimoji="1" lang="ja-JP" altLang="en-US" dirty="0"/>
                    </a:p>
                  </a:txBody>
                  <a:tcPr/>
                </a:tc>
                <a:tc>
                  <a:txBody>
                    <a:bodyPr/>
                    <a:lstStyle/>
                    <a:p>
                      <a:r>
                        <a:rPr kumimoji="1" lang="ja-JP" altLang="en-US" dirty="0" smtClean="0"/>
                        <a:t>箕輪町福祉課</a:t>
                      </a:r>
                      <a:endParaRPr kumimoji="1" lang="ja-JP" altLang="en-US" dirty="0"/>
                    </a:p>
                  </a:txBody>
                  <a:tcPr/>
                </a:tc>
                <a:tc>
                  <a:txBody>
                    <a:bodyPr/>
                    <a:lstStyle/>
                    <a:p>
                      <a:pPr algn="ctr"/>
                      <a:r>
                        <a:rPr kumimoji="1" lang="ja-JP" altLang="en-US" dirty="0" smtClean="0"/>
                        <a:t>課　長</a:t>
                      </a:r>
                      <a:endParaRPr kumimoji="1" lang="ja-JP" altLang="en-US" dirty="0"/>
                    </a:p>
                  </a:txBody>
                  <a:tcPr/>
                </a:tc>
                <a:tc>
                  <a:txBody>
                    <a:bodyPr/>
                    <a:lstStyle/>
                    <a:p>
                      <a:pPr algn="ctr"/>
                      <a:r>
                        <a:rPr kumimoji="1" lang="ja-JP" altLang="en-US" dirty="0" smtClean="0"/>
                        <a:t>安積　真人</a:t>
                      </a:r>
                      <a:endParaRPr kumimoji="1" lang="ja-JP" altLang="en-US" dirty="0"/>
                    </a:p>
                  </a:txBody>
                  <a:tcPr/>
                </a:tc>
              </a:tr>
              <a:tr h="401874">
                <a:tc vMerge="1">
                  <a:txBody>
                    <a:bodyPr/>
                    <a:lstStyle/>
                    <a:p>
                      <a:endParaRPr kumimoji="1" lang="ja-JP" altLang="en-US" dirty="0"/>
                    </a:p>
                  </a:txBody>
                  <a:tcPr/>
                </a:tc>
                <a:tc>
                  <a:txBody>
                    <a:bodyPr/>
                    <a:lstStyle/>
                    <a:p>
                      <a:pPr algn="ctr"/>
                      <a:r>
                        <a:rPr kumimoji="1" lang="en-US" altLang="ja-JP" dirty="0" smtClean="0"/>
                        <a:t>11</a:t>
                      </a:r>
                      <a:endParaRPr kumimoji="1" lang="ja-JP" altLang="en-US" dirty="0"/>
                    </a:p>
                  </a:txBody>
                  <a:tcPr/>
                </a:tc>
                <a:tc>
                  <a:txBody>
                    <a:bodyPr/>
                    <a:lstStyle/>
                    <a:p>
                      <a:r>
                        <a:rPr kumimoji="1" lang="ja-JP" altLang="en-US" dirty="0" smtClean="0"/>
                        <a:t>箕輪町教育委員会文化スポーツ課</a:t>
                      </a:r>
                      <a:endParaRPr kumimoji="1" lang="ja-JP" altLang="en-US" dirty="0"/>
                    </a:p>
                  </a:txBody>
                  <a:tcPr/>
                </a:tc>
                <a:tc>
                  <a:txBody>
                    <a:bodyPr/>
                    <a:lstStyle/>
                    <a:p>
                      <a:pPr algn="ctr"/>
                      <a:r>
                        <a:rPr kumimoji="1" lang="ja-JP" altLang="en-US" dirty="0" smtClean="0"/>
                        <a:t>課　長</a:t>
                      </a:r>
                      <a:endParaRPr kumimoji="1" lang="ja-JP" altLang="en-US" dirty="0"/>
                    </a:p>
                  </a:txBody>
                  <a:tcPr/>
                </a:tc>
                <a:tc>
                  <a:txBody>
                    <a:bodyPr/>
                    <a:lstStyle/>
                    <a:p>
                      <a:pPr algn="ctr"/>
                      <a:r>
                        <a:rPr kumimoji="1" lang="ja-JP" altLang="en-US" dirty="0" smtClean="0"/>
                        <a:t>唐澤　勝浩</a:t>
                      </a:r>
                      <a:endParaRPr kumimoji="1" lang="ja-JP" altLang="en-US" dirty="0"/>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a:t>
            </a:fld>
            <a:endParaRPr kumimoji="1" lang="ja-JP" altLang="en-US" sz="1600" dirty="0"/>
          </a:p>
        </p:txBody>
      </p:sp>
    </p:spTree>
    <p:extLst>
      <p:ext uri="{BB962C8B-B14F-4D97-AF65-F5344CB8AC3E}">
        <p14:creationId xmlns:p14="http://schemas.microsoft.com/office/powerpoint/2010/main" val="368488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dirty="0">
                <a:solidFill>
                  <a:schemeClr val="tx1"/>
                </a:solidFill>
                <a:effectLst/>
              </a:rPr>
              <a:t>今後</a:t>
            </a:r>
            <a:r>
              <a:rPr lang="ja-JP" altLang="en-US" dirty="0" smtClean="0">
                <a:solidFill>
                  <a:schemeClr val="tx1"/>
                </a:solidFill>
                <a:effectLst/>
              </a:rPr>
              <a:t>の</a:t>
            </a:r>
            <a:r>
              <a:rPr lang="ja-JP" altLang="en-US" dirty="0">
                <a:solidFill>
                  <a:schemeClr val="tx1"/>
                </a:solidFill>
                <a:effectLst/>
              </a:rPr>
              <a:t>計画</a:t>
            </a:r>
            <a:endParaRPr kumimoji="1" lang="ja-JP" altLang="en-US" dirty="0">
              <a:solidFill>
                <a:schemeClr val="tx1"/>
              </a:solidFill>
              <a:effectLst/>
            </a:endParaRPr>
          </a:p>
        </p:txBody>
      </p:sp>
      <p:sp>
        <p:nvSpPr>
          <p:cNvPr id="7" name="右矢印 6"/>
          <p:cNvSpPr/>
          <p:nvPr/>
        </p:nvSpPr>
        <p:spPr>
          <a:xfrm>
            <a:off x="899592" y="1801332"/>
            <a:ext cx="7704856" cy="504056"/>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7677" y="1586000"/>
            <a:ext cx="7776864"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2017</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2018</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2019</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2020</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2021</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2022</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a:off x="395536" y="917987"/>
            <a:ext cx="1296144" cy="504056"/>
          </a:xfrm>
          <a:prstGeom prst="wedgeRectCallout">
            <a:avLst>
              <a:gd name="adj1" fmla="val -8209"/>
              <a:gd name="adj2" fmla="val 89234"/>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0" name="四角形吹き出し 9"/>
          <p:cNvSpPr/>
          <p:nvPr/>
        </p:nvSpPr>
        <p:spPr>
          <a:xfrm>
            <a:off x="7092280" y="908362"/>
            <a:ext cx="1512168" cy="504056"/>
          </a:xfrm>
          <a:prstGeom prst="wedgeRectCallout">
            <a:avLst>
              <a:gd name="adj1" fmla="val -6299"/>
              <a:gd name="adj2" fmla="val 8159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ＳＣ再々認証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1" name="ストライプ矢印 10"/>
          <p:cNvSpPr/>
          <p:nvPr/>
        </p:nvSpPr>
        <p:spPr>
          <a:xfrm>
            <a:off x="755576" y="2261537"/>
            <a:ext cx="7848872" cy="1080120"/>
          </a:xfrm>
          <a:prstGeom prst="stripedRightArrow">
            <a:avLst>
              <a:gd name="adj1" fmla="val 82081"/>
              <a:gd name="adj2" fmla="val 50891"/>
            </a:avLst>
          </a:prstGeom>
          <a:solidFill>
            <a:srgbClr val="78A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プログラム①　</a:t>
            </a:r>
            <a:r>
              <a:rPr lang="ja-JP" altLang="en-US" sz="2000" dirty="0">
                <a:latin typeface="ＭＳ ゴシック" panose="020B0609070205080204" pitchFamily="49" charset="-128"/>
                <a:ea typeface="ＭＳ ゴシック" panose="020B0609070205080204" pitchFamily="49" charset="-128"/>
              </a:rPr>
              <a:t>拡大</a:t>
            </a:r>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知恵袋</a:t>
            </a:r>
            <a:r>
              <a:rPr lang="ja-JP" altLang="en-US" sz="2000" dirty="0" smtClean="0">
                <a:latin typeface="ＭＳ ゴシック" panose="020B0609070205080204" pitchFamily="49" charset="-128"/>
                <a:ea typeface="ＭＳ ゴシック" panose="020B0609070205080204" pitchFamily="49" charset="-128"/>
              </a:rPr>
              <a:t>の内容見直しと簡易版の作成</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2" name="ストライプ矢印 11"/>
          <p:cNvSpPr/>
          <p:nvPr/>
        </p:nvSpPr>
        <p:spPr>
          <a:xfrm>
            <a:off x="757392" y="3376843"/>
            <a:ext cx="7847056" cy="1080120"/>
          </a:xfrm>
          <a:prstGeom prst="stripedRightArrow">
            <a:avLst>
              <a:gd name="adj1" fmla="val 82081"/>
              <a:gd name="adj2" fmla="val 50891"/>
            </a:avLst>
          </a:prstGeom>
          <a:solidFill>
            <a:srgbClr val="8CC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プログラム②　</a:t>
            </a:r>
            <a:r>
              <a:rPr lang="ja-JP" altLang="en-US" sz="2000" dirty="0">
                <a:latin typeface="ＭＳ ゴシック" panose="020B0609070205080204" pitchFamily="49" charset="-128"/>
                <a:ea typeface="ＭＳ ゴシック" panose="020B0609070205080204" pitchFamily="49" charset="-128"/>
              </a:rPr>
              <a:t>拡大</a:t>
            </a:r>
            <a:r>
              <a:rPr kumimoji="1" lang="ja-JP" altLang="en-US" sz="2000" dirty="0" smtClean="0">
                <a:latin typeface="ＭＳ ゴシック" panose="020B0609070205080204" pitchFamily="49" charset="-128"/>
                <a:ea typeface="ＭＳ ゴシック" panose="020B0609070205080204" pitchFamily="49" charset="-128"/>
              </a:rPr>
              <a:t>　　</a:t>
            </a:r>
            <a:r>
              <a:rPr kumimoji="1" lang="ja-JP" altLang="en-US" sz="1900" dirty="0" smtClean="0">
                <a:latin typeface="ＭＳ ゴシック" panose="020B0609070205080204" pitchFamily="49" charset="-128"/>
                <a:ea typeface="ＭＳ ゴシック" panose="020B0609070205080204" pitchFamily="49" charset="-128"/>
              </a:rPr>
              <a:t>住民主体の介護予防体操へのサポート</a:t>
            </a:r>
            <a:r>
              <a:rPr kumimoji="1" lang="ja-JP" altLang="en-US" sz="2000" dirty="0" smtClean="0">
                <a:latin typeface="ＭＳ ゴシック" panose="020B0609070205080204" pitchFamily="49" charset="-128"/>
                <a:ea typeface="ＭＳ ゴシック" panose="020B0609070205080204" pitchFamily="49" charset="-128"/>
              </a:rPr>
              <a:t>　　</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4" name="ストライプ矢印 13"/>
          <p:cNvSpPr/>
          <p:nvPr/>
        </p:nvSpPr>
        <p:spPr>
          <a:xfrm>
            <a:off x="755575" y="4424323"/>
            <a:ext cx="7848873" cy="1080120"/>
          </a:xfrm>
          <a:prstGeom prst="stripedRightArrow">
            <a:avLst>
              <a:gd name="adj1" fmla="val 82081"/>
              <a:gd name="adj2" fmla="val 50891"/>
            </a:avLst>
          </a:prstGeom>
          <a:solidFill>
            <a:srgbClr val="9DD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bg1"/>
                </a:solidFill>
                <a:latin typeface="ＭＳ ゴシック" panose="020B0609070205080204" pitchFamily="49" charset="-128"/>
                <a:ea typeface="ＭＳ ゴシック" panose="020B0609070205080204" pitchFamily="49" charset="-128"/>
              </a:rPr>
              <a:t>認知症高齢者保護用靴かかと反射</a:t>
            </a:r>
            <a:r>
              <a:rPr lang="ja-JP" altLang="en-US" sz="2000" dirty="0">
                <a:solidFill>
                  <a:schemeClr val="bg1"/>
                </a:solidFill>
                <a:latin typeface="ＭＳ ゴシック" panose="020B0609070205080204" pitchFamily="49" charset="-128"/>
                <a:ea typeface="ＭＳ ゴシック" panose="020B0609070205080204" pitchFamily="49" charset="-128"/>
              </a:rPr>
              <a:t>ｼｰﾙ</a:t>
            </a:r>
            <a:r>
              <a:rPr lang="ja-JP" altLang="en-US" sz="2000" dirty="0" smtClean="0">
                <a:solidFill>
                  <a:schemeClr val="bg1"/>
                </a:solidFill>
                <a:latin typeface="ＭＳ ゴシック" panose="020B0609070205080204" pitchFamily="49" charset="-128"/>
                <a:ea typeface="ＭＳ ゴシック" panose="020B0609070205080204" pitchFamily="49" charset="-128"/>
              </a:rPr>
              <a:t>の</a:t>
            </a:r>
            <a:r>
              <a:rPr lang="ja-JP" altLang="en-US" sz="2000" dirty="0">
                <a:solidFill>
                  <a:schemeClr val="bg1"/>
                </a:solidFill>
                <a:latin typeface="ＭＳ ゴシック" panose="020B0609070205080204" pitchFamily="49" charset="-128"/>
                <a:ea typeface="ＭＳ ゴシック" panose="020B0609070205080204" pitchFamily="49" charset="-128"/>
              </a:rPr>
              <a:t>普及</a:t>
            </a:r>
            <a:r>
              <a:rPr lang="ja-JP" altLang="en-US" sz="2000" dirty="0" smtClean="0">
                <a:solidFill>
                  <a:schemeClr val="bg1"/>
                </a:solidFill>
                <a:latin typeface="ＭＳ ゴシック" panose="020B0609070205080204" pitchFamily="49" charset="-128"/>
                <a:ea typeface="ＭＳ ゴシック" panose="020B0609070205080204" pitchFamily="49" charset="-128"/>
              </a:rPr>
              <a:t>：対象　</a:t>
            </a:r>
            <a:r>
              <a:rPr lang="ja-JP" altLang="en-US" sz="2000" dirty="0">
                <a:solidFill>
                  <a:schemeClr val="bg1"/>
                </a:solidFill>
                <a:latin typeface="ＭＳ ゴシック" panose="020B0609070205080204" pitchFamily="49" charset="-128"/>
                <a:ea typeface="ＭＳ ゴシック" panose="020B0609070205080204" pitchFamily="49" charset="-128"/>
              </a:rPr>
              <a:t>高齢者</a:t>
            </a:r>
            <a:endParaRPr lang="en-US" altLang="ja-JP" sz="2000" dirty="0" smtClean="0">
              <a:solidFill>
                <a:schemeClr val="bg1"/>
              </a:solidFill>
              <a:latin typeface="ＭＳ ゴシック" panose="020B0609070205080204" pitchFamily="49" charset="-128"/>
              <a:ea typeface="ＭＳ ゴシック" panose="020B0609070205080204" pitchFamily="49" charset="-128"/>
            </a:endParaRPr>
          </a:p>
          <a:p>
            <a:pPr algn="r"/>
            <a:r>
              <a:rPr kumimoji="1" lang="ja-JP" altLang="en-US" sz="2000" dirty="0">
                <a:solidFill>
                  <a:schemeClr val="bg1"/>
                </a:solidFill>
                <a:latin typeface="ＭＳ ゴシック" panose="020B0609070205080204" pitchFamily="49" charset="-128"/>
                <a:ea typeface="ＭＳ ゴシック" panose="020B0609070205080204" pitchFamily="49" charset="-128"/>
              </a:rPr>
              <a:t>　</a:t>
            </a:r>
            <a:r>
              <a:rPr kumimoji="1" lang="ja-JP" altLang="en-US" sz="2000" dirty="0" smtClean="0">
                <a:solidFill>
                  <a:schemeClr val="bg1"/>
                </a:solidFill>
                <a:latin typeface="ＭＳ ゴシック" panose="020B0609070205080204" pitchFamily="49" charset="-128"/>
                <a:ea typeface="ＭＳ ゴシック" panose="020B0609070205080204" pitchFamily="49" charset="-128"/>
              </a:rPr>
              <a:t>　　　　</a:t>
            </a:r>
            <a:r>
              <a:rPr lang="ja-JP" altLang="en-US" sz="2000" dirty="0">
                <a:solidFill>
                  <a:schemeClr val="bg1"/>
                </a:solidFill>
                <a:latin typeface="ＭＳ ゴシック" panose="020B0609070205080204" pitchFamily="49" charset="-128"/>
                <a:ea typeface="ＭＳ ゴシック" panose="020B0609070205080204" pitchFamily="49" charset="-128"/>
              </a:rPr>
              <a:t>　</a:t>
            </a:r>
            <a:r>
              <a:rPr lang="ja-JP" altLang="en-US" sz="2000" dirty="0" smtClean="0">
                <a:solidFill>
                  <a:schemeClr val="bg1"/>
                </a:solidFill>
                <a:latin typeface="ＭＳ ゴシック" panose="020B0609070205080204" pitchFamily="49" charset="-128"/>
                <a:ea typeface="ＭＳ ゴシック" panose="020B0609070205080204" pitchFamily="49" charset="-128"/>
              </a:rPr>
              <a:t>　内容：広報やもみじチャンネルでのＰＲ</a:t>
            </a:r>
            <a:endParaRPr kumimoji="1" lang="ja-JP" altLang="en-US" sz="2000" dirty="0">
              <a:solidFill>
                <a:schemeClr val="bg1"/>
              </a:solidFill>
              <a:latin typeface="ＭＳ ゴシック" panose="020B0609070205080204" pitchFamily="49" charset="-128"/>
              <a:ea typeface="ＭＳ ゴシック" panose="020B0609070205080204" pitchFamily="49" charset="-128"/>
            </a:endParaRPr>
          </a:p>
        </p:txBody>
      </p:sp>
      <p:sp>
        <p:nvSpPr>
          <p:cNvPr id="15" name="ストライプ矢印 14"/>
          <p:cNvSpPr/>
          <p:nvPr/>
        </p:nvSpPr>
        <p:spPr>
          <a:xfrm>
            <a:off x="770647" y="5445224"/>
            <a:ext cx="7848873" cy="1080120"/>
          </a:xfrm>
          <a:prstGeom prst="stripedRightArrow">
            <a:avLst>
              <a:gd name="adj1" fmla="val 82081"/>
              <a:gd name="adj2" fmla="val 50891"/>
            </a:avLst>
          </a:prstGeom>
          <a:solidFill>
            <a:srgbClr val="9DD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新課題としてヒートショックを取り上げる</a:t>
            </a: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　対象：町民　　内容：国、県、他市町村と比較・分析して対策を検討する</a:t>
            </a:r>
            <a:r>
              <a:rPr lang="ja-JP" altLang="en-US" sz="2000" dirty="0" smtClean="0">
                <a:latin typeface="ＭＳ ゴシック" panose="020B0609070205080204" pitchFamily="49" charset="-128"/>
                <a:ea typeface="ＭＳ ゴシック" panose="020B0609070205080204" pitchFamily="49" charset="-128"/>
              </a:rPr>
              <a:t>　</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20</a:t>
            </a:fld>
            <a:endParaRPr kumimoji="1" lang="ja-JP" altLang="en-US" sz="1600" dirty="0"/>
          </a:p>
        </p:txBody>
      </p:sp>
    </p:spTree>
    <p:extLst>
      <p:ext uri="{BB962C8B-B14F-4D97-AF65-F5344CB8AC3E}">
        <p14:creationId xmlns:p14="http://schemas.microsoft.com/office/powerpoint/2010/main" val="85240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19592"/>
            <a:ext cx="1331640" cy="1119861"/>
          </a:xfrm>
          <a:prstGeom prst="rect">
            <a:avLst/>
          </a:prstGeom>
        </p:spPr>
      </p:pic>
      <p:sp>
        <p:nvSpPr>
          <p:cNvPr id="7" name="タイトル 3"/>
          <p:cNvSpPr txBox="1">
            <a:spLocks/>
          </p:cNvSpPr>
          <p:nvPr/>
        </p:nvSpPr>
        <p:spPr>
          <a:xfrm>
            <a:off x="179512" y="18864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委員会</a:t>
            </a:r>
            <a:r>
              <a:rPr lang="ja-JP" altLang="en-US" dirty="0"/>
              <a:t>設置</a:t>
            </a:r>
            <a:r>
              <a:rPr lang="ja-JP" altLang="en-US" dirty="0" smtClean="0"/>
              <a:t>の</a:t>
            </a:r>
            <a:r>
              <a:rPr lang="ja-JP" altLang="en-US" dirty="0"/>
              <a:t>目的</a:t>
            </a:r>
            <a:endParaRPr lang="ja-JP" altLang="en-US" dirty="0" smtClean="0"/>
          </a:p>
        </p:txBody>
      </p:sp>
      <p:sp>
        <p:nvSpPr>
          <p:cNvPr id="11" name="フローチャート : 結合子 10"/>
          <p:cNvSpPr/>
          <p:nvPr/>
        </p:nvSpPr>
        <p:spPr>
          <a:xfrm>
            <a:off x="539552" y="1036615"/>
            <a:ext cx="2952328" cy="2952328"/>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ＭＳ Ｐゴシック" panose="020B0600070205080204" pitchFamily="50" charset="-128"/>
                <a:ea typeface="ＭＳ Ｐゴシック" panose="020B0600070205080204" pitchFamily="50" charset="-128"/>
              </a:rPr>
              <a:t>高齢者</a:t>
            </a:r>
            <a:r>
              <a:rPr lang="ja-JP" altLang="en-US" sz="2400" dirty="0" smtClean="0">
                <a:solidFill>
                  <a:schemeClr val="bg1"/>
                </a:solidFill>
                <a:latin typeface="ＭＳ Ｐゴシック" panose="020B0600070205080204" pitchFamily="50" charset="-128"/>
                <a:ea typeface="ＭＳ Ｐゴシック" panose="020B0600070205080204" pitchFamily="50" charset="-128"/>
              </a:rPr>
              <a:t>の</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転倒事故</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en-US" altLang="ja-JP" sz="22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高齢者の転倒は</a:t>
            </a:r>
            <a:r>
              <a:rPr lang="en-US" altLang="ja-JP" dirty="0" smtClean="0">
                <a:solidFill>
                  <a:schemeClr val="bg1"/>
                </a:solidFill>
                <a:latin typeface="ＭＳ Ｐゴシック" panose="020B0600070205080204" pitchFamily="50" charset="-128"/>
                <a:ea typeface="ＭＳ Ｐゴシック" panose="020B0600070205080204" pitchFamily="50" charset="-128"/>
              </a:rPr>
              <a:t>6</a:t>
            </a:r>
            <a:r>
              <a:rPr lang="ja-JP" altLang="en-US" dirty="0" smtClean="0">
                <a:solidFill>
                  <a:schemeClr val="bg1"/>
                </a:solidFill>
                <a:latin typeface="ＭＳ Ｐゴシック" panose="020B0600070205080204" pitchFamily="50" charset="-128"/>
                <a:ea typeface="ＭＳ Ｐゴシック" panose="020B0600070205080204" pitchFamily="50" charset="-128"/>
              </a:rPr>
              <a:t>割が自宅発生</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フローチャート : 結合子 11"/>
          <p:cNvSpPr/>
          <p:nvPr/>
        </p:nvSpPr>
        <p:spPr>
          <a:xfrm>
            <a:off x="5502246" y="1026990"/>
            <a:ext cx="2952328" cy="2952328"/>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転倒・転落による骨折</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mtClean="0">
                <a:solidFill>
                  <a:schemeClr val="bg1"/>
                </a:solidFill>
                <a:latin typeface="ＭＳ Ｐゴシック" panose="020B0600070205080204" pitchFamily="50" charset="-128"/>
                <a:ea typeface="ＭＳ Ｐゴシック" panose="020B0600070205080204" pitchFamily="50" charset="-128"/>
              </a:rPr>
              <a:t>高齢者</a:t>
            </a:r>
            <a:r>
              <a:rPr lang="ja-JP" altLang="en-US" dirty="0" smtClean="0">
                <a:solidFill>
                  <a:schemeClr val="bg1"/>
                </a:solidFill>
                <a:latin typeface="ＭＳ Ｐゴシック" panose="020B0600070205080204" pitchFamily="50" charset="-128"/>
                <a:ea typeface="ＭＳ Ｐゴシック" panose="020B0600070205080204" pitchFamily="50" charset="-128"/>
              </a:rPr>
              <a:t>の骨折の</a:t>
            </a:r>
            <a:r>
              <a:rPr lang="en-US" altLang="ja-JP" dirty="0" smtClean="0">
                <a:solidFill>
                  <a:schemeClr val="bg1"/>
                </a:solidFill>
                <a:latin typeface="ＭＳ Ｐゴシック" panose="020B0600070205080204" pitchFamily="50" charset="-128"/>
                <a:ea typeface="ＭＳ Ｐゴシック" panose="020B0600070205080204" pitchFamily="50" charset="-128"/>
              </a:rPr>
              <a:t>8</a:t>
            </a:r>
            <a:r>
              <a:rPr lang="ja-JP" altLang="en-US" dirty="0" smtClean="0">
                <a:solidFill>
                  <a:schemeClr val="bg1"/>
                </a:solidFill>
                <a:latin typeface="ＭＳ Ｐゴシック" panose="020B0600070205080204" pitchFamily="50" charset="-128"/>
                <a:ea typeface="ＭＳ Ｐゴシック" panose="020B0600070205080204" pitchFamily="50" charset="-128"/>
              </a:rPr>
              <a:t>割が</a:t>
            </a:r>
            <a:r>
              <a:rPr lang="en-US" altLang="ja-JP" dirty="0" smtClean="0">
                <a:solidFill>
                  <a:schemeClr val="bg1"/>
                </a:solidFill>
                <a:latin typeface="ＭＳ Ｐゴシック" panose="020B0600070205080204" pitchFamily="50" charset="-128"/>
                <a:ea typeface="ＭＳ Ｐゴシック" panose="020B0600070205080204" pitchFamily="50" charset="-128"/>
              </a:rPr>
              <a:t>75</a:t>
            </a:r>
            <a:r>
              <a:rPr lang="ja-JP" altLang="en-US" dirty="0" smtClean="0">
                <a:solidFill>
                  <a:schemeClr val="bg1"/>
                </a:solidFill>
                <a:latin typeface="ＭＳ Ｐゴシック" panose="020B0600070205080204" pitchFamily="50" charset="-128"/>
                <a:ea typeface="ＭＳ Ｐゴシック" panose="020B0600070205080204" pitchFamily="50" charset="-128"/>
              </a:rPr>
              <a:t>歳以上</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フローチャート : 結合子 12"/>
          <p:cNvSpPr/>
          <p:nvPr/>
        </p:nvSpPr>
        <p:spPr>
          <a:xfrm>
            <a:off x="3028461" y="3717032"/>
            <a:ext cx="2952328" cy="2952328"/>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骨折・骨粗しょう症</a:t>
            </a:r>
            <a:r>
              <a:rPr lang="ja-JP" altLang="en-US" sz="2400" dirty="0">
                <a:solidFill>
                  <a:schemeClr val="bg1"/>
                </a:solidFill>
                <a:latin typeface="ＭＳ Ｐゴシック" panose="020B0600070205080204" pitchFamily="50" charset="-128"/>
                <a:ea typeface="ＭＳ Ｐゴシック" panose="020B0600070205080204" pitchFamily="50" charset="-128"/>
              </a:rPr>
              <a:t>予防</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要介護認定の１割が骨折・骨粗しょう症が要因</a:t>
            </a:r>
            <a:endParaRPr lang="en-US" altLang="ja-JP"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5" name="スライド番号プレースホルダー 14"/>
          <p:cNvSpPr>
            <a:spLocks noGrp="1"/>
          </p:cNvSpPr>
          <p:nvPr>
            <p:ph type="sldNum" sz="quarter" idx="11"/>
          </p:nvPr>
        </p:nvSpPr>
        <p:spPr>
          <a:xfrm>
            <a:off x="683568" y="6356350"/>
            <a:ext cx="561975" cy="365125"/>
          </a:xfrm>
        </p:spPr>
        <p:txBody>
          <a:bodyPr/>
          <a:lstStyle/>
          <a:p>
            <a:fld id="{D2D8002D-B5B0-4BAC-B1F6-782DDCCE6D9C}" type="slidenum">
              <a:rPr kumimoji="1" lang="ja-JP" altLang="en-US" sz="1600" smtClean="0"/>
              <a:t>3</a:t>
            </a:fld>
            <a:endParaRPr kumimoji="1" lang="ja-JP" altLang="en-US" sz="1600" dirty="0"/>
          </a:p>
        </p:txBody>
      </p:sp>
    </p:spTree>
    <p:extLst>
      <p:ext uri="{BB962C8B-B14F-4D97-AF65-F5344CB8AC3E}">
        <p14:creationId xmlns:p14="http://schemas.microsoft.com/office/powerpoint/2010/main" val="372426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28483" y="1052736"/>
            <a:ext cx="8856984" cy="836712"/>
          </a:xfrm>
        </p:spPr>
        <p:txBody>
          <a:bodyPr/>
          <a:lstStyle/>
          <a:p>
            <a:r>
              <a:rPr lang="ja-JP" altLang="en-US" sz="4600" dirty="0" smtClean="0">
                <a:solidFill>
                  <a:schemeClr val="tx1"/>
                </a:solidFill>
                <a:effectLst/>
              </a:rPr>
              <a:t>表①  高齢者</a:t>
            </a:r>
            <a:r>
              <a:rPr kumimoji="1" lang="ja-JP" altLang="en-US" sz="4600" dirty="0" smtClean="0">
                <a:solidFill>
                  <a:schemeClr val="tx1"/>
                </a:solidFill>
                <a:effectLst/>
              </a:rPr>
              <a:t>の転倒事故等の状況</a:t>
            </a:r>
            <a:endParaRPr kumimoji="1" lang="ja-JP" altLang="en-US" sz="4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77754996"/>
              </p:ext>
            </p:extLst>
          </p:nvPr>
        </p:nvGraphicFramePr>
        <p:xfrm>
          <a:off x="390364" y="2017356"/>
          <a:ext cx="8219256" cy="2459856"/>
        </p:xfrm>
        <a:graphic>
          <a:graphicData uri="http://schemas.openxmlformats.org/drawingml/2006/table">
            <a:tbl>
              <a:tblPr firstRow="1" bandRow="1">
                <a:tableStyleId>{7DF18680-E054-41AD-8BC1-D1AEF772440D}</a:tableStyleId>
              </a:tblPr>
              <a:tblGrid>
                <a:gridCol w="1738536"/>
                <a:gridCol w="1080120"/>
                <a:gridCol w="1080120"/>
                <a:gridCol w="1080120"/>
                <a:gridCol w="1080120"/>
                <a:gridCol w="1080120"/>
                <a:gridCol w="1080120"/>
              </a:tblGrid>
              <a:tr h="504056">
                <a:tc gridSpan="7">
                  <a:txBody>
                    <a:bodyPr/>
                    <a:lstStyle/>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高齢者の転倒事故の発生場所別救急搬送者数の状況（件）　　　　　　</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a:txBody>
                  <a:tcPr>
                    <a:noFill/>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r>
              <a:tr h="370840">
                <a:tc>
                  <a:txBody>
                    <a:bodyPr/>
                    <a:lstStyle/>
                    <a:p>
                      <a:pPr algn="ctr"/>
                      <a:r>
                        <a:rPr kumimoji="1" lang="ja-JP" altLang="en-US" dirty="0" smtClean="0">
                          <a:solidFill>
                            <a:schemeClr val="bg1"/>
                          </a:solidFill>
                        </a:rPr>
                        <a:t>区分</a:t>
                      </a:r>
                      <a:endParaRPr kumimoji="1" lang="ja-JP" altLang="en-US"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2010</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2011</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2012</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2013</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2014</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2015</a:t>
                      </a:r>
                      <a:endParaRPr kumimoji="1" lang="ja-JP" altLang="en-US" sz="2000" dirty="0">
                        <a:solidFill>
                          <a:schemeClr val="bg1"/>
                        </a:solidFill>
                      </a:endParaRPr>
                    </a:p>
                  </a:txBody>
                  <a:tcPr>
                    <a:solidFill>
                      <a:srgbClr val="78A626"/>
                    </a:solidFill>
                  </a:tcPr>
                </a:tc>
              </a:tr>
              <a:tr h="370840">
                <a:tc>
                  <a:txBody>
                    <a:bodyPr/>
                    <a:lstStyle/>
                    <a:p>
                      <a:pPr algn="ctr"/>
                      <a:r>
                        <a:rPr kumimoji="1" lang="ja-JP" altLang="en-US" dirty="0" smtClean="0">
                          <a:solidFill>
                            <a:schemeClr val="bg1"/>
                          </a:solidFill>
                        </a:rPr>
                        <a:t>自宅</a:t>
                      </a:r>
                      <a:endParaRPr kumimoji="1" lang="ja-JP" altLang="en-US" dirty="0">
                        <a:solidFill>
                          <a:schemeClr val="bg1"/>
                        </a:solidFill>
                      </a:endParaRPr>
                    </a:p>
                  </a:txBody>
                  <a:tcPr>
                    <a:solidFill>
                      <a:srgbClr val="78A626"/>
                    </a:solidFill>
                  </a:tcPr>
                </a:tc>
                <a:tc>
                  <a:txBody>
                    <a:bodyPr/>
                    <a:lstStyle/>
                    <a:p>
                      <a:pPr algn="ctr"/>
                      <a:r>
                        <a:rPr kumimoji="1" lang="en-US" altLang="ja-JP" sz="2000" b="1" dirty="0" smtClean="0">
                          <a:solidFill>
                            <a:srgbClr val="FF0000"/>
                          </a:solidFill>
                        </a:rPr>
                        <a:t>49</a:t>
                      </a:r>
                      <a:endParaRPr kumimoji="1" lang="ja-JP" altLang="en-US" sz="2000" b="1" dirty="0">
                        <a:solidFill>
                          <a:srgbClr val="FF0000"/>
                        </a:solidFill>
                      </a:endParaRPr>
                    </a:p>
                  </a:txBody>
                  <a:tcPr/>
                </a:tc>
                <a:tc>
                  <a:txBody>
                    <a:bodyPr/>
                    <a:lstStyle/>
                    <a:p>
                      <a:pPr algn="ctr"/>
                      <a:r>
                        <a:rPr kumimoji="1" lang="en-US" altLang="ja-JP" sz="2000" b="1" dirty="0" smtClean="0">
                          <a:solidFill>
                            <a:srgbClr val="FF0000"/>
                          </a:solidFill>
                        </a:rPr>
                        <a:t>39</a:t>
                      </a:r>
                      <a:endParaRPr kumimoji="1" lang="ja-JP" altLang="en-US" sz="2000" b="1" dirty="0">
                        <a:solidFill>
                          <a:srgbClr val="FF0000"/>
                        </a:solidFill>
                      </a:endParaRPr>
                    </a:p>
                  </a:txBody>
                  <a:tcPr/>
                </a:tc>
                <a:tc>
                  <a:txBody>
                    <a:bodyPr/>
                    <a:lstStyle/>
                    <a:p>
                      <a:pPr algn="ctr"/>
                      <a:r>
                        <a:rPr kumimoji="1" lang="en-US" altLang="ja-JP" sz="2000" dirty="0" smtClean="0"/>
                        <a:t>34</a:t>
                      </a:r>
                      <a:endParaRPr kumimoji="1" lang="ja-JP" altLang="en-US" sz="2000" dirty="0"/>
                    </a:p>
                  </a:txBody>
                  <a:tcPr/>
                </a:tc>
                <a:tc>
                  <a:txBody>
                    <a:bodyPr/>
                    <a:lstStyle/>
                    <a:p>
                      <a:pPr algn="ctr"/>
                      <a:r>
                        <a:rPr kumimoji="1" lang="en-US" altLang="ja-JP" sz="2000" dirty="0" smtClean="0"/>
                        <a:t>37</a:t>
                      </a:r>
                      <a:endParaRPr kumimoji="1" lang="ja-JP" altLang="en-US" sz="2000" dirty="0"/>
                    </a:p>
                  </a:txBody>
                  <a:tcPr/>
                </a:tc>
                <a:tc>
                  <a:txBody>
                    <a:bodyPr/>
                    <a:lstStyle/>
                    <a:p>
                      <a:pPr algn="ctr"/>
                      <a:r>
                        <a:rPr kumimoji="1" lang="en-US" altLang="ja-JP" sz="2000" dirty="0" smtClean="0"/>
                        <a:t>25</a:t>
                      </a:r>
                      <a:endParaRPr kumimoji="1" lang="ja-JP" altLang="en-US" sz="2000" dirty="0"/>
                    </a:p>
                  </a:txBody>
                  <a:tcPr/>
                </a:tc>
                <a:tc>
                  <a:txBody>
                    <a:bodyPr/>
                    <a:lstStyle/>
                    <a:p>
                      <a:pPr algn="ctr"/>
                      <a:r>
                        <a:rPr kumimoji="1" lang="en-US" altLang="ja-JP" sz="2000" dirty="0" smtClean="0"/>
                        <a:t>39</a:t>
                      </a:r>
                      <a:endParaRPr kumimoji="1" lang="ja-JP" altLang="en-US" sz="2000" dirty="0"/>
                    </a:p>
                  </a:txBody>
                  <a:tcPr/>
                </a:tc>
              </a:tr>
              <a:tr h="370840">
                <a:tc>
                  <a:txBody>
                    <a:bodyPr/>
                    <a:lstStyle/>
                    <a:p>
                      <a:pPr algn="ctr"/>
                      <a:r>
                        <a:rPr kumimoji="1" lang="ja-JP" altLang="en-US" dirty="0" smtClean="0">
                          <a:solidFill>
                            <a:schemeClr val="bg1"/>
                          </a:solidFill>
                        </a:rPr>
                        <a:t>道路等</a:t>
                      </a:r>
                      <a:endParaRPr kumimoji="1" lang="ja-JP" altLang="en-US" dirty="0">
                        <a:solidFill>
                          <a:schemeClr val="bg1"/>
                        </a:solidFill>
                      </a:endParaRPr>
                    </a:p>
                  </a:txBody>
                  <a:tcPr>
                    <a:solidFill>
                      <a:srgbClr val="78A626"/>
                    </a:solidFill>
                  </a:tcPr>
                </a:tc>
                <a:tc>
                  <a:txBody>
                    <a:bodyPr/>
                    <a:lstStyle/>
                    <a:p>
                      <a:pPr algn="ctr"/>
                      <a:r>
                        <a:rPr kumimoji="1" lang="en-US" altLang="ja-JP" sz="2000" dirty="0" smtClean="0"/>
                        <a:t>13</a:t>
                      </a:r>
                      <a:endParaRPr kumimoji="1" lang="ja-JP" altLang="en-US" sz="2000" dirty="0"/>
                    </a:p>
                  </a:txBody>
                  <a:tcPr/>
                </a:tc>
                <a:tc>
                  <a:txBody>
                    <a:bodyPr/>
                    <a:lstStyle/>
                    <a:p>
                      <a:pPr algn="ctr"/>
                      <a:r>
                        <a:rPr kumimoji="1" lang="en-US" altLang="ja-JP" sz="2000" dirty="0" smtClean="0"/>
                        <a:t>6</a:t>
                      </a:r>
                      <a:endParaRPr kumimoji="1" lang="ja-JP" altLang="en-US" sz="2000" dirty="0"/>
                    </a:p>
                  </a:txBody>
                  <a:tcPr/>
                </a:tc>
                <a:tc>
                  <a:txBody>
                    <a:bodyPr/>
                    <a:lstStyle/>
                    <a:p>
                      <a:pPr algn="ctr"/>
                      <a:r>
                        <a:rPr kumimoji="1" lang="en-US" altLang="ja-JP" sz="2000" dirty="0" smtClean="0"/>
                        <a:t>6</a:t>
                      </a:r>
                      <a:endParaRPr kumimoji="1" lang="ja-JP" altLang="en-US" sz="2000" dirty="0"/>
                    </a:p>
                  </a:txBody>
                  <a:tcPr/>
                </a:tc>
                <a:tc>
                  <a:txBody>
                    <a:bodyPr/>
                    <a:lstStyle/>
                    <a:p>
                      <a:pPr algn="ctr"/>
                      <a:r>
                        <a:rPr kumimoji="1" lang="en-US" altLang="ja-JP" sz="2000" dirty="0" smtClean="0"/>
                        <a:t>8</a:t>
                      </a:r>
                      <a:endParaRPr kumimoji="1" lang="ja-JP" altLang="en-US" sz="2000" dirty="0"/>
                    </a:p>
                  </a:txBody>
                  <a:tcPr/>
                </a:tc>
                <a:tc>
                  <a:txBody>
                    <a:bodyPr/>
                    <a:lstStyle/>
                    <a:p>
                      <a:pPr algn="ctr"/>
                      <a:r>
                        <a:rPr kumimoji="1" lang="en-US" altLang="ja-JP" sz="2000" dirty="0" smtClean="0"/>
                        <a:t>1</a:t>
                      </a:r>
                      <a:endParaRPr kumimoji="1" lang="ja-JP" altLang="en-US" sz="2000" dirty="0"/>
                    </a:p>
                  </a:txBody>
                  <a:tcPr/>
                </a:tc>
                <a:tc>
                  <a:txBody>
                    <a:bodyPr/>
                    <a:lstStyle/>
                    <a:p>
                      <a:pPr algn="ctr"/>
                      <a:r>
                        <a:rPr kumimoji="1" lang="en-US" altLang="ja-JP" sz="2000" dirty="0" smtClean="0"/>
                        <a:t>4</a:t>
                      </a:r>
                      <a:endParaRPr kumimoji="1" lang="ja-JP" altLang="en-US" sz="2000" dirty="0"/>
                    </a:p>
                  </a:txBody>
                  <a:tcPr/>
                </a:tc>
              </a:tr>
              <a:tr h="370840">
                <a:tc>
                  <a:txBody>
                    <a:bodyPr/>
                    <a:lstStyle/>
                    <a:p>
                      <a:pPr algn="ctr"/>
                      <a:r>
                        <a:rPr kumimoji="1" lang="ja-JP" altLang="en-US" dirty="0" smtClean="0">
                          <a:solidFill>
                            <a:schemeClr val="bg1"/>
                          </a:solidFill>
                        </a:rPr>
                        <a:t>その他</a:t>
                      </a:r>
                      <a:endParaRPr kumimoji="1" lang="ja-JP" altLang="en-US" dirty="0">
                        <a:solidFill>
                          <a:schemeClr val="bg1"/>
                        </a:solidFill>
                      </a:endParaRPr>
                    </a:p>
                  </a:txBody>
                  <a:tcPr>
                    <a:solidFill>
                      <a:srgbClr val="78A626"/>
                    </a:solidFill>
                  </a:tcPr>
                </a:tc>
                <a:tc>
                  <a:txBody>
                    <a:bodyPr/>
                    <a:lstStyle/>
                    <a:p>
                      <a:pPr algn="ctr"/>
                      <a:r>
                        <a:rPr kumimoji="1" lang="en-US" altLang="ja-JP" sz="2000" dirty="0" smtClean="0"/>
                        <a:t>11</a:t>
                      </a:r>
                      <a:endParaRPr kumimoji="1" lang="ja-JP" altLang="en-US" sz="2000" dirty="0"/>
                    </a:p>
                  </a:txBody>
                  <a:tcPr/>
                </a:tc>
                <a:tc>
                  <a:txBody>
                    <a:bodyPr/>
                    <a:lstStyle/>
                    <a:p>
                      <a:pPr algn="ctr"/>
                      <a:r>
                        <a:rPr kumimoji="1" lang="en-US" altLang="ja-JP" sz="2000" dirty="0" smtClean="0"/>
                        <a:t>13</a:t>
                      </a:r>
                      <a:endParaRPr kumimoji="1" lang="ja-JP" altLang="en-US" sz="2000" dirty="0"/>
                    </a:p>
                  </a:txBody>
                  <a:tcPr/>
                </a:tc>
                <a:tc>
                  <a:txBody>
                    <a:bodyPr/>
                    <a:lstStyle/>
                    <a:p>
                      <a:pPr algn="ctr"/>
                      <a:r>
                        <a:rPr kumimoji="1" lang="en-US" altLang="ja-JP" sz="2000" dirty="0" smtClean="0"/>
                        <a:t>15</a:t>
                      </a:r>
                      <a:endParaRPr kumimoji="1" lang="ja-JP" altLang="en-US" sz="2000" dirty="0"/>
                    </a:p>
                  </a:txBody>
                  <a:tcPr/>
                </a:tc>
                <a:tc>
                  <a:txBody>
                    <a:bodyPr/>
                    <a:lstStyle/>
                    <a:p>
                      <a:pPr algn="ctr"/>
                      <a:r>
                        <a:rPr kumimoji="1" lang="en-US" altLang="ja-JP" sz="2000" dirty="0" smtClean="0"/>
                        <a:t>30</a:t>
                      </a:r>
                      <a:endParaRPr kumimoji="1" lang="ja-JP" altLang="en-US" sz="2000" dirty="0"/>
                    </a:p>
                  </a:txBody>
                  <a:tcPr/>
                </a:tc>
                <a:tc>
                  <a:txBody>
                    <a:bodyPr/>
                    <a:lstStyle/>
                    <a:p>
                      <a:pPr algn="ctr"/>
                      <a:r>
                        <a:rPr kumimoji="1" lang="en-US" altLang="ja-JP" sz="2000" dirty="0" smtClean="0"/>
                        <a:t>6</a:t>
                      </a:r>
                      <a:endParaRPr kumimoji="1" lang="ja-JP" altLang="en-US" sz="2000" dirty="0"/>
                    </a:p>
                  </a:txBody>
                  <a:tcPr/>
                </a:tc>
                <a:tc>
                  <a:txBody>
                    <a:bodyPr/>
                    <a:lstStyle/>
                    <a:p>
                      <a:pPr algn="ctr"/>
                      <a:r>
                        <a:rPr kumimoji="1" lang="en-US" altLang="ja-JP" sz="2000" dirty="0" smtClean="0"/>
                        <a:t>11</a:t>
                      </a:r>
                      <a:endParaRPr kumimoji="1" lang="ja-JP" altLang="en-US" sz="2000" dirty="0"/>
                    </a:p>
                  </a:txBody>
                  <a:tcPr/>
                </a:tc>
              </a:tr>
              <a:tr h="370840">
                <a:tc gridSpan="7">
                  <a:txBody>
                    <a:bodyPr/>
                    <a:lstStyle/>
                    <a:p>
                      <a:pPr algn="l"/>
                      <a:r>
                        <a:rPr kumimoji="1" lang="ja-JP" altLang="en-US" dirty="0" smtClean="0"/>
                        <a:t>出典：箕輪消防署　救急搬送データ　　　　　</a:t>
                      </a: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r>
            </a:tbl>
          </a:graphicData>
        </a:graphic>
      </p:graphicFrame>
      <p:sp>
        <p:nvSpPr>
          <p:cNvPr id="5" name="タイトル 1"/>
          <p:cNvSpPr txBox="1">
            <a:spLocks/>
          </p:cNvSpPr>
          <p:nvPr/>
        </p:nvSpPr>
        <p:spPr>
          <a:xfrm>
            <a:off x="153816" y="31326"/>
            <a:ext cx="8784976" cy="10801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altLang="ja-JP" sz="3300" dirty="0" smtClean="0">
                <a:solidFill>
                  <a:srgbClr val="FF0000"/>
                </a:solidFill>
                <a:effectLst/>
              </a:rPr>
              <a:t>【</a:t>
            </a:r>
            <a:r>
              <a:rPr lang="ja-JP" altLang="en-US" sz="3300" dirty="0" smtClean="0">
                <a:solidFill>
                  <a:srgbClr val="FF0000"/>
                </a:solidFill>
                <a:effectLst/>
              </a:rPr>
              <a:t>課題</a:t>
            </a:r>
            <a:r>
              <a:rPr lang="en-US" altLang="ja-JP" sz="3300" dirty="0" smtClean="0">
                <a:solidFill>
                  <a:srgbClr val="FF0000"/>
                </a:solidFill>
                <a:effectLst/>
              </a:rPr>
              <a:t>】</a:t>
            </a:r>
            <a:r>
              <a:rPr lang="ja-JP" altLang="en-US" sz="3300" dirty="0" smtClean="0">
                <a:solidFill>
                  <a:srgbClr val="FF0000"/>
                </a:solidFill>
                <a:effectLst/>
              </a:rPr>
              <a:t>屋内</a:t>
            </a:r>
            <a:r>
              <a:rPr lang="ja-JP" altLang="en-US" sz="3300" dirty="0">
                <a:solidFill>
                  <a:srgbClr val="FF0000"/>
                </a:solidFill>
                <a:effectLst/>
              </a:rPr>
              <a:t>で</a:t>
            </a:r>
            <a:r>
              <a:rPr lang="ja-JP" altLang="en-US" sz="3300" dirty="0" smtClean="0">
                <a:solidFill>
                  <a:srgbClr val="FF0000"/>
                </a:solidFill>
                <a:effectLst/>
              </a:rPr>
              <a:t>の高齢者の転倒事故と</a:t>
            </a:r>
            <a:r>
              <a:rPr lang="en-US" altLang="ja-JP" sz="3300" dirty="0" smtClean="0">
                <a:solidFill>
                  <a:srgbClr val="FF0000"/>
                </a:solidFill>
                <a:effectLst/>
              </a:rPr>
              <a:t>75</a:t>
            </a:r>
            <a:r>
              <a:rPr lang="ja-JP" altLang="en-US" sz="3300" dirty="0" smtClean="0">
                <a:solidFill>
                  <a:srgbClr val="FF0000"/>
                </a:solidFill>
                <a:effectLst/>
              </a:rPr>
              <a:t>歳以上の高齢者の骨折が</a:t>
            </a:r>
            <a:r>
              <a:rPr lang="ja-JP" altLang="en-US" sz="3300" dirty="0">
                <a:solidFill>
                  <a:srgbClr val="FF0000"/>
                </a:solidFill>
                <a:effectLst/>
              </a:rPr>
              <a:t>多い</a:t>
            </a: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916543396"/>
              </p:ext>
            </p:extLst>
          </p:nvPr>
        </p:nvGraphicFramePr>
        <p:xfrm>
          <a:off x="390364" y="4739999"/>
          <a:ext cx="8219256" cy="2063616"/>
        </p:xfrm>
        <a:graphic>
          <a:graphicData uri="http://schemas.openxmlformats.org/drawingml/2006/table">
            <a:tbl>
              <a:tblPr firstRow="1" bandRow="1">
                <a:tableStyleId>{7DF18680-E054-41AD-8BC1-D1AEF772440D}</a:tableStyleId>
              </a:tblPr>
              <a:tblGrid>
                <a:gridCol w="1738536"/>
                <a:gridCol w="1080120"/>
                <a:gridCol w="1080120"/>
                <a:gridCol w="1080120"/>
                <a:gridCol w="1080120"/>
                <a:gridCol w="1080120"/>
                <a:gridCol w="1080120"/>
              </a:tblGrid>
              <a:tr h="504056">
                <a:tc gridSpan="7">
                  <a:txBody>
                    <a:bodyPr/>
                    <a:lstStyle/>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高齢者の転倒・転落による骨折者の状況（件）　　　　　　</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a:txBody>
                  <a:tcPr>
                    <a:noFill/>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r>
              <a:tr h="370840">
                <a:tc>
                  <a:txBody>
                    <a:bodyPr/>
                    <a:lstStyle/>
                    <a:p>
                      <a:pPr algn="ctr"/>
                      <a:r>
                        <a:rPr kumimoji="1" lang="ja-JP" altLang="en-US" dirty="0" smtClean="0">
                          <a:solidFill>
                            <a:schemeClr val="bg1"/>
                          </a:solidFill>
                        </a:rPr>
                        <a:t>区分</a:t>
                      </a:r>
                      <a:endParaRPr kumimoji="1" lang="ja-JP" altLang="en-US"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2010</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2011</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2012</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2013</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2014</a:t>
                      </a:r>
                      <a:endParaRPr kumimoji="1" lang="ja-JP" altLang="en-US" sz="2000" dirty="0">
                        <a:solidFill>
                          <a:schemeClr val="bg1"/>
                        </a:solidFill>
                      </a:endParaRPr>
                    </a:p>
                  </a:txBody>
                  <a:tcPr>
                    <a:solidFill>
                      <a:srgbClr val="78A626"/>
                    </a:solidFill>
                  </a:tcPr>
                </a:tc>
                <a:tc>
                  <a:txBody>
                    <a:bodyPr/>
                    <a:lstStyle/>
                    <a:p>
                      <a:pPr algn="ctr"/>
                      <a:r>
                        <a:rPr kumimoji="1" lang="en-US" altLang="ja-JP" sz="2000" dirty="0" smtClean="0">
                          <a:solidFill>
                            <a:schemeClr val="bg1"/>
                          </a:solidFill>
                        </a:rPr>
                        <a:t>2015</a:t>
                      </a:r>
                      <a:endParaRPr kumimoji="1" lang="ja-JP" altLang="en-US" sz="2000" dirty="0">
                        <a:solidFill>
                          <a:schemeClr val="bg1"/>
                        </a:solidFill>
                      </a:endParaRPr>
                    </a:p>
                  </a:txBody>
                  <a:tcPr>
                    <a:solidFill>
                      <a:srgbClr val="78A626"/>
                    </a:solidFill>
                  </a:tcPr>
                </a:tc>
              </a:tr>
              <a:tr h="370840">
                <a:tc>
                  <a:txBody>
                    <a:bodyPr/>
                    <a:lstStyle/>
                    <a:p>
                      <a:pPr algn="ctr"/>
                      <a:r>
                        <a:rPr kumimoji="1" lang="en-US" altLang="ja-JP" dirty="0" smtClean="0">
                          <a:solidFill>
                            <a:schemeClr val="bg1"/>
                          </a:solidFill>
                        </a:rPr>
                        <a:t>75</a:t>
                      </a:r>
                      <a:r>
                        <a:rPr kumimoji="1" lang="ja-JP" altLang="en-US" dirty="0" smtClean="0">
                          <a:solidFill>
                            <a:schemeClr val="bg1"/>
                          </a:solidFill>
                        </a:rPr>
                        <a:t>歳以上</a:t>
                      </a:r>
                      <a:endParaRPr kumimoji="1" lang="ja-JP" altLang="en-US" dirty="0">
                        <a:solidFill>
                          <a:schemeClr val="bg1"/>
                        </a:solidFill>
                      </a:endParaRPr>
                    </a:p>
                  </a:txBody>
                  <a:tcPr>
                    <a:solidFill>
                      <a:srgbClr val="78A626"/>
                    </a:solidFill>
                  </a:tcPr>
                </a:tc>
                <a:tc>
                  <a:txBody>
                    <a:bodyPr/>
                    <a:lstStyle/>
                    <a:p>
                      <a:pPr algn="ctr"/>
                      <a:r>
                        <a:rPr kumimoji="1" lang="en-US" altLang="ja-JP" sz="2000" b="1" dirty="0" smtClean="0">
                          <a:solidFill>
                            <a:srgbClr val="FF0000"/>
                          </a:solidFill>
                        </a:rPr>
                        <a:t>33</a:t>
                      </a:r>
                      <a:endParaRPr kumimoji="1" lang="ja-JP" altLang="en-US" sz="2000" b="1" dirty="0">
                        <a:solidFill>
                          <a:srgbClr val="FF0000"/>
                        </a:solidFill>
                      </a:endParaRPr>
                    </a:p>
                  </a:txBody>
                  <a:tcPr/>
                </a:tc>
                <a:tc>
                  <a:txBody>
                    <a:bodyPr/>
                    <a:lstStyle/>
                    <a:p>
                      <a:pPr algn="ctr"/>
                      <a:r>
                        <a:rPr kumimoji="1" lang="en-US" altLang="ja-JP" sz="2000" b="1" dirty="0" smtClean="0">
                          <a:solidFill>
                            <a:srgbClr val="FF0000"/>
                          </a:solidFill>
                        </a:rPr>
                        <a:t>23</a:t>
                      </a:r>
                      <a:endParaRPr kumimoji="1" lang="ja-JP" altLang="en-US" sz="2000" b="1" dirty="0">
                        <a:solidFill>
                          <a:srgbClr val="FF0000"/>
                        </a:solidFill>
                      </a:endParaRPr>
                    </a:p>
                  </a:txBody>
                  <a:tcPr/>
                </a:tc>
                <a:tc>
                  <a:txBody>
                    <a:bodyPr/>
                    <a:lstStyle/>
                    <a:p>
                      <a:pPr algn="ctr"/>
                      <a:r>
                        <a:rPr kumimoji="1" lang="en-US" altLang="ja-JP" sz="2000" dirty="0" smtClean="0"/>
                        <a:t>15</a:t>
                      </a:r>
                      <a:endParaRPr kumimoji="1" lang="ja-JP" altLang="en-US" sz="2000" dirty="0"/>
                    </a:p>
                  </a:txBody>
                  <a:tcPr/>
                </a:tc>
                <a:tc>
                  <a:txBody>
                    <a:bodyPr/>
                    <a:lstStyle/>
                    <a:p>
                      <a:pPr algn="ctr"/>
                      <a:r>
                        <a:rPr kumimoji="1" lang="en-US" altLang="ja-JP" sz="2000" dirty="0" smtClean="0"/>
                        <a:t>27</a:t>
                      </a:r>
                      <a:endParaRPr kumimoji="1" lang="ja-JP" altLang="en-US" sz="2000" dirty="0"/>
                    </a:p>
                  </a:txBody>
                  <a:tcPr/>
                </a:tc>
                <a:tc>
                  <a:txBody>
                    <a:bodyPr/>
                    <a:lstStyle/>
                    <a:p>
                      <a:pPr algn="ctr"/>
                      <a:r>
                        <a:rPr kumimoji="1" lang="en-US" altLang="ja-JP" sz="2000" dirty="0" smtClean="0"/>
                        <a:t>26</a:t>
                      </a:r>
                      <a:endParaRPr kumimoji="1" lang="ja-JP" altLang="en-US" sz="2000" dirty="0"/>
                    </a:p>
                  </a:txBody>
                  <a:tcPr/>
                </a:tc>
                <a:tc>
                  <a:txBody>
                    <a:bodyPr/>
                    <a:lstStyle/>
                    <a:p>
                      <a:pPr algn="ctr"/>
                      <a:r>
                        <a:rPr kumimoji="1" lang="en-US" altLang="ja-JP" sz="2000" dirty="0" smtClean="0"/>
                        <a:t>19</a:t>
                      </a:r>
                      <a:endParaRPr kumimoji="1" lang="ja-JP" altLang="en-US" sz="2000" dirty="0"/>
                    </a:p>
                  </a:txBody>
                  <a:tcPr/>
                </a:tc>
              </a:tr>
              <a:tr h="370840">
                <a:tc>
                  <a:txBody>
                    <a:bodyPr/>
                    <a:lstStyle/>
                    <a:p>
                      <a:pPr algn="ctr"/>
                      <a:r>
                        <a:rPr kumimoji="1" lang="en-US" altLang="ja-JP" dirty="0" smtClean="0">
                          <a:solidFill>
                            <a:schemeClr val="bg1"/>
                          </a:solidFill>
                        </a:rPr>
                        <a:t>65</a:t>
                      </a:r>
                      <a:r>
                        <a:rPr kumimoji="1" lang="ja-JP" altLang="en-US" dirty="0" smtClean="0">
                          <a:solidFill>
                            <a:schemeClr val="bg1"/>
                          </a:solidFill>
                        </a:rPr>
                        <a:t>～</a:t>
                      </a:r>
                      <a:r>
                        <a:rPr kumimoji="1" lang="en-US" altLang="ja-JP" dirty="0" smtClean="0">
                          <a:solidFill>
                            <a:schemeClr val="bg1"/>
                          </a:solidFill>
                        </a:rPr>
                        <a:t>74</a:t>
                      </a:r>
                      <a:r>
                        <a:rPr kumimoji="1" lang="ja-JP" altLang="en-US" dirty="0" smtClean="0">
                          <a:solidFill>
                            <a:schemeClr val="bg1"/>
                          </a:solidFill>
                        </a:rPr>
                        <a:t>歳</a:t>
                      </a:r>
                      <a:endParaRPr kumimoji="1" lang="ja-JP" altLang="en-US" dirty="0">
                        <a:solidFill>
                          <a:schemeClr val="bg1"/>
                        </a:solidFill>
                      </a:endParaRPr>
                    </a:p>
                  </a:txBody>
                  <a:tcPr>
                    <a:solidFill>
                      <a:srgbClr val="78A626"/>
                    </a:solidFill>
                  </a:tcPr>
                </a:tc>
                <a:tc>
                  <a:txBody>
                    <a:bodyPr/>
                    <a:lstStyle/>
                    <a:p>
                      <a:pPr algn="ctr"/>
                      <a:r>
                        <a:rPr kumimoji="1" lang="en-US" altLang="ja-JP" sz="2000" dirty="0" smtClean="0"/>
                        <a:t>3</a:t>
                      </a:r>
                      <a:endParaRPr kumimoji="1" lang="ja-JP" altLang="en-US" sz="2000" dirty="0"/>
                    </a:p>
                  </a:txBody>
                  <a:tcPr/>
                </a:tc>
                <a:tc>
                  <a:txBody>
                    <a:bodyPr/>
                    <a:lstStyle/>
                    <a:p>
                      <a:pPr algn="ctr"/>
                      <a:r>
                        <a:rPr kumimoji="1" lang="en-US" altLang="ja-JP" sz="2000" dirty="0" smtClean="0"/>
                        <a:t>2</a:t>
                      </a:r>
                      <a:endParaRPr kumimoji="1" lang="ja-JP" altLang="en-US" sz="2000" dirty="0"/>
                    </a:p>
                  </a:txBody>
                  <a:tcPr/>
                </a:tc>
                <a:tc>
                  <a:txBody>
                    <a:bodyPr/>
                    <a:lstStyle/>
                    <a:p>
                      <a:pPr algn="ctr"/>
                      <a:r>
                        <a:rPr kumimoji="1" lang="en-US" altLang="ja-JP" sz="2000" dirty="0" smtClean="0"/>
                        <a:t>3</a:t>
                      </a:r>
                      <a:endParaRPr kumimoji="1" lang="ja-JP" altLang="en-US" sz="2000" dirty="0"/>
                    </a:p>
                  </a:txBody>
                  <a:tcPr/>
                </a:tc>
                <a:tc>
                  <a:txBody>
                    <a:bodyPr/>
                    <a:lstStyle/>
                    <a:p>
                      <a:pPr algn="ctr"/>
                      <a:r>
                        <a:rPr kumimoji="1" lang="en-US" altLang="ja-JP" sz="2000" dirty="0" smtClean="0"/>
                        <a:t>2</a:t>
                      </a:r>
                      <a:endParaRPr kumimoji="1" lang="ja-JP" altLang="en-US" sz="2000" dirty="0"/>
                    </a:p>
                  </a:txBody>
                  <a:tcPr/>
                </a:tc>
                <a:tc>
                  <a:txBody>
                    <a:bodyPr/>
                    <a:lstStyle/>
                    <a:p>
                      <a:pPr algn="ctr"/>
                      <a:r>
                        <a:rPr kumimoji="1" lang="en-US" altLang="ja-JP" sz="2000" dirty="0" smtClean="0"/>
                        <a:t>5</a:t>
                      </a:r>
                      <a:endParaRPr kumimoji="1" lang="ja-JP" altLang="en-US" sz="2000" dirty="0"/>
                    </a:p>
                  </a:txBody>
                  <a:tcPr/>
                </a:tc>
                <a:tc>
                  <a:txBody>
                    <a:bodyPr/>
                    <a:lstStyle/>
                    <a:p>
                      <a:pPr algn="ctr"/>
                      <a:r>
                        <a:rPr kumimoji="1" lang="en-US" altLang="ja-JP" sz="2000" dirty="0" smtClean="0"/>
                        <a:t>2</a:t>
                      </a:r>
                      <a:endParaRPr kumimoji="1" lang="ja-JP" altLang="en-US" sz="2000" dirty="0"/>
                    </a:p>
                  </a:txBody>
                  <a:tcPr/>
                </a:tc>
              </a:tr>
              <a:tr h="370840">
                <a:tc gridSpan="7">
                  <a:txBody>
                    <a:bodyPr/>
                    <a:lstStyle/>
                    <a:p>
                      <a:pPr algn="l"/>
                      <a:r>
                        <a:rPr kumimoji="1" lang="ja-JP" altLang="en-US" dirty="0" smtClean="0"/>
                        <a:t>出典：箕輪消防署　救急搬送データ　　　　　</a:t>
                      </a: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c hMerge="1">
                  <a:txBody>
                    <a:bodyPr/>
                    <a:lstStyle/>
                    <a:p>
                      <a:pPr algn="ctr"/>
                      <a:endParaRPr kumimoji="1" lang="ja-JP" altLang="en-US" dirty="0"/>
                    </a:p>
                  </a:txBody>
                  <a:tcPr>
                    <a:solidFill>
                      <a:schemeClr val="bg1"/>
                    </a:solidFill>
                  </a:tcPr>
                </a:tc>
              </a:tr>
            </a:tbl>
          </a:graphicData>
        </a:graphic>
      </p:graphicFrame>
      <p:sp>
        <p:nvSpPr>
          <p:cNvPr id="3" name="円/楕円 2"/>
          <p:cNvSpPr/>
          <p:nvPr/>
        </p:nvSpPr>
        <p:spPr>
          <a:xfrm>
            <a:off x="539552" y="2912823"/>
            <a:ext cx="3744416" cy="39604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95536" y="5618115"/>
            <a:ext cx="3888432" cy="43204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吹き出し 9"/>
          <p:cNvSpPr/>
          <p:nvPr/>
        </p:nvSpPr>
        <p:spPr>
          <a:xfrm>
            <a:off x="4283968" y="4110580"/>
            <a:ext cx="4320480" cy="318264"/>
          </a:xfrm>
          <a:prstGeom prst="rightArrowCallout">
            <a:avLst>
              <a:gd name="adj1" fmla="val 25000"/>
              <a:gd name="adj2" fmla="val 25000"/>
              <a:gd name="adj3" fmla="val 25000"/>
              <a:gd name="adj4" fmla="val 2672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右矢印吹き出し 10"/>
          <p:cNvSpPr/>
          <p:nvPr/>
        </p:nvSpPr>
        <p:spPr>
          <a:xfrm>
            <a:off x="4292142" y="6437631"/>
            <a:ext cx="4320480" cy="318264"/>
          </a:xfrm>
          <a:prstGeom prst="rightArrowCallout">
            <a:avLst>
              <a:gd name="adj1" fmla="val 25000"/>
              <a:gd name="adj2" fmla="val 25000"/>
              <a:gd name="adj3" fmla="val 25000"/>
              <a:gd name="adj4" fmla="val 2672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251520" y="6356350"/>
            <a:ext cx="561975" cy="365125"/>
          </a:xfrm>
        </p:spPr>
        <p:txBody>
          <a:bodyPr/>
          <a:lstStyle/>
          <a:p>
            <a:fld id="{D2D8002D-B5B0-4BAC-B1F6-782DDCCE6D9C}" type="slidenum">
              <a:rPr kumimoji="1" lang="ja-JP" altLang="en-US" sz="1600" smtClean="0"/>
              <a:t>4</a:t>
            </a:fld>
            <a:endParaRPr kumimoji="1" lang="ja-JP" altLang="en-US" sz="1600" dirty="0"/>
          </a:p>
        </p:txBody>
      </p:sp>
    </p:spTree>
    <p:extLst>
      <p:ext uri="{BB962C8B-B14F-4D97-AF65-F5344CB8AC3E}">
        <p14:creationId xmlns:p14="http://schemas.microsoft.com/office/powerpoint/2010/main" val="256671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0" y="548680"/>
            <a:ext cx="9144000" cy="1080120"/>
          </a:xfrm>
        </p:spPr>
        <p:txBody>
          <a:bodyPr/>
          <a:lstStyle/>
          <a:p>
            <a:pPr>
              <a:lnSpc>
                <a:spcPct val="100000"/>
              </a:lnSpc>
            </a:pPr>
            <a:r>
              <a:rPr lang="ja-JP" altLang="en-US" sz="3600" dirty="0" smtClean="0">
                <a:solidFill>
                  <a:schemeClr val="tx1"/>
                </a:solidFill>
                <a:effectLst/>
              </a:rPr>
              <a:t>表②  骨折、骨粗しょう症による</a:t>
            </a:r>
            <a:r>
              <a:rPr lang="en-US" altLang="ja-JP" sz="3600" dirty="0" smtClean="0">
                <a:solidFill>
                  <a:schemeClr val="tx1"/>
                </a:solidFill>
                <a:effectLst/>
              </a:rPr>
              <a:t/>
            </a:r>
            <a:br>
              <a:rPr lang="en-US" altLang="ja-JP" sz="3600" dirty="0" smtClean="0">
                <a:solidFill>
                  <a:schemeClr val="tx1"/>
                </a:solidFill>
                <a:effectLst/>
              </a:rPr>
            </a:br>
            <a:r>
              <a:rPr lang="ja-JP" altLang="en-US" sz="3600" dirty="0" smtClean="0">
                <a:solidFill>
                  <a:schemeClr val="tx1"/>
                </a:solidFill>
                <a:effectLst/>
              </a:rPr>
              <a:t>要介護認定者</a:t>
            </a:r>
            <a:r>
              <a:rPr kumimoji="1" lang="ja-JP" altLang="en-US" sz="3600" dirty="0" smtClean="0">
                <a:solidFill>
                  <a:schemeClr val="tx1"/>
                </a:solidFill>
                <a:effectLst/>
              </a:rPr>
              <a:t>の状況</a:t>
            </a:r>
            <a:endParaRPr kumimoji="1" lang="ja-JP" altLang="en-US" sz="36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08419474"/>
              </p:ext>
            </p:extLst>
          </p:nvPr>
        </p:nvGraphicFramePr>
        <p:xfrm>
          <a:off x="435088" y="1829142"/>
          <a:ext cx="8385383" cy="4464495"/>
        </p:xfrm>
        <a:graphic>
          <a:graphicData uri="http://schemas.openxmlformats.org/drawingml/2006/chart">
            <c:chart xmlns:c="http://schemas.openxmlformats.org/drawingml/2006/chart" xmlns:r="http://schemas.openxmlformats.org/officeDocument/2006/relationships" r:id="rId4"/>
          </a:graphicData>
        </a:graphic>
      </p:graphicFrame>
      <p:sp>
        <p:nvSpPr>
          <p:cNvPr id="5" name="タイトル 1"/>
          <p:cNvSpPr txBox="1">
            <a:spLocks/>
          </p:cNvSpPr>
          <p:nvPr/>
        </p:nvSpPr>
        <p:spPr>
          <a:xfrm>
            <a:off x="0" y="36367"/>
            <a:ext cx="9028787" cy="5760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altLang="ja-JP" sz="2100" dirty="0" smtClean="0">
                <a:solidFill>
                  <a:srgbClr val="FF0000"/>
                </a:solidFill>
                <a:effectLst/>
              </a:rPr>
              <a:t>【</a:t>
            </a:r>
            <a:r>
              <a:rPr lang="ja-JP" altLang="en-US" sz="2100" dirty="0" smtClean="0">
                <a:solidFill>
                  <a:srgbClr val="FF0000"/>
                </a:solidFill>
                <a:effectLst/>
              </a:rPr>
              <a:t>課題</a:t>
            </a:r>
            <a:r>
              <a:rPr lang="en-US" altLang="ja-JP" sz="2100" dirty="0" smtClean="0">
                <a:solidFill>
                  <a:srgbClr val="FF0000"/>
                </a:solidFill>
                <a:effectLst/>
              </a:rPr>
              <a:t>】</a:t>
            </a:r>
            <a:r>
              <a:rPr lang="ja-JP" altLang="en-US" sz="2100" dirty="0" smtClean="0">
                <a:solidFill>
                  <a:srgbClr val="FF0000"/>
                </a:solidFill>
                <a:effectLst/>
              </a:rPr>
              <a:t>骨折、骨粗しょう症による要介護認定者の割合の伸び率が大きい</a:t>
            </a:r>
            <a:endParaRPr lang="ja-JP" altLang="en-US" sz="2100" dirty="0">
              <a:solidFill>
                <a:srgbClr val="FF0000"/>
              </a:solidFill>
              <a:effectLst/>
            </a:endParaRPr>
          </a:p>
        </p:txBody>
      </p:sp>
      <p:sp>
        <p:nvSpPr>
          <p:cNvPr id="3" name="テキスト ボックス 2"/>
          <p:cNvSpPr txBox="1"/>
          <p:nvPr/>
        </p:nvSpPr>
        <p:spPr>
          <a:xfrm>
            <a:off x="1259632" y="6419828"/>
            <a:ext cx="4608512" cy="360040"/>
          </a:xfrm>
          <a:prstGeom prst="rect">
            <a:avLst/>
          </a:prstGeom>
        </p:spPr>
        <p:txBody>
          <a:bodyPr vert="horz" wrap="square" lIns="91440" tIns="45720" rIns="91440" bIns="45720" rtlCol="0" anchor="t">
            <a:noAutofit/>
          </a:bodyPr>
          <a:lstStyle/>
          <a:p>
            <a:pPr algn="l"/>
            <a:r>
              <a:rPr kumimoji="1" lang="ja-JP" altLang="en-US" dirty="0" smtClean="0">
                <a:solidFill>
                  <a:schemeClr val="tx1"/>
                </a:solidFill>
                <a:effectLst/>
              </a:rPr>
              <a:t>出典：箕輪町地域包括支援センター</a:t>
            </a:r>
          </a:p>
        </p:txBody>
      </p:sp>
      <p:sp>
        <p:nvSpPr>
          <p:cNvPr id="7" name="右矢印吹き出し 6"/>
          <p:cNvSpPr/>
          <p:nvPr/>
        </p:nvSpPr>
        <p:spPr>
          <a:xfrm>
            <a:off x="3179965" y="6134505"/>
            <a:ext cx="2808312" cy="318264"/>
          </a:xfrm>
          <a:prstGeom prst="rightArrowCallout">
            <a:avLst>
              <a:gd name="adj1" fmla="val 25000"/>
              <a:gd name="adj2" fmla="val 25000"/>
              <a:gd name="adj3" fmla="val 25000"/>
              <a:gd name="adj4" fmla="val 4075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8" name="スライド番号プレースホルダー 7"/>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5</a:t>
            </a:fld>
            <a:endParaRPr kumimoji="1" lang="ja-JP" altLang="en-US" sz="1600" dirty="0"/>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データから見える現状等</a:t>
            </a:r>
            <a:endParaRPr kumimoji="1" lang="ja-JP" altLang="en-US" sz="44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690083215"/>
              </p:ext>
            </p:extLst>
          </p:nvPr>
        </p:nvGraphicFramePr>
        <p:xfrm>
          <a:off x="457200" y="1124740"/>
          <a:ext cx="8229600" cy="5168896"/>
        </p:xfrm>
        <a:graphic>
          <a:graphicData uri="http://schemas.openxmlformats.org/drawingml/2006/table">
            <a:tbl>
              <a:tblPr firstRow="1" bandRow="1">
                <a:tableStyleId>{7DF18680-E054-41AD-8BC1-D1AEF772440D}</a:tableStyleId>
              </a:tblPr>
              <a:tblGrid>
                <a:gridCol w="4690864"/>
                <a:gridCol w="1064097"/>
                <a:gridCol w="2474639"/>
              </a:tblGrid>
              <a:tr h="920218">
                <a:tc>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課題・現状</a:t>
                      </a:r>
                      <a:endParaRPr kumimoji="1" lang="ja-JP" altLang="en-US" sz="2800" b="0" dirty="0">
                        <a:latin typeface="HGPｺﾞｼｯｸE" panose="020B0900000000000000" pitchFamily="50" charset="-128"/>
                        <a:ea typeface="HGPｺﾞｼｯｸE" panose="020B0900000000000000" pitchFamily="50" charset="-128"/>
                      </a:endParaRPr>
                    </a:p>
                  </a:txBody>
                  <a:tcPr anchor="ctr"/>
                </a:tc>
                <a:tc>
                  <a:txBody>
                    <a:bodyPr/>
                    <a:lstStyle/>
                    <a:p>
                      <a:pPr algn="ctr"/>
                      <a:endParaRPr kumimoji="1" lang="ja-JP" altLang="en-US" sz="2800" b="0" dirty="0">
                        <a:latin typeface="HGPｺﾞｼｯｸE" panose="020B0900000000000000" pitchFamily="50" charset="-128"/>
                        <a:ea typeface="HGPｺﾞｼｯｸE" panose="020B0900000000000000" pitchFamily="50" charset="-128"/>
                      </a:endParaRPr>
                    </a:p>
                  </a:txBody>
                  <a:tcPr anchor="ctr">
                    <a:solidFill>
                      <a:schemeClr val="bg1"/>
                    </a:solidFill>
                  </a:tcPr>
                </a:tc>
                <a:tc>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対策</a:t>
                      </a:r>
                      <a:endParaRPr kumimoji="1" lang="ja-JP" altLang="en-US" sz="2800" b="0" dirty="0">
                        <a:latin typeface="HGPｺﾞｼｯｸE" panose="020B0900000000000000" pitchFamily="50" charset="-128"/>
                        <a:ea typeface="HGPｺﾞｼｯｸE" panose="020B0900000000000000" pitchFamily="50" charset="-128"/>
                      </a:endParaRPr>
                    </a:p>
                  </a:txBody>
                  <a:tcPr anchor="ctr"/>
                </a:tc>
              </a:tr>
              <a:tr h="2301112">
                <a:tc>
                  <a:txBody>
                    <a:bodyPr/>
                    <a:lstStyle/>
                    <a:p>
                      <a:r>
                        <a:rPr lang="ja-JP" altLang="en-US" sz="2800" dirty="0" smtClean="0">
                          <a:solidFill>
                            <a:schemeClr val="tx1"/>
                          </a:solidFill>
                          <a:effectLst/>
                          <a:latin typeface="HGPｺﾞｼｯｸE" panose="020B0900000000000000" pitchFamily="50" charset="-128"/>
                          <a:ea typeface="HGPｺﾞｼｯｸE" panose="020B0900000000000000" pitchFamily="50" charset="-128"/>
                        </a:rPr>
                        <a:t>屋内での高齢者の転倒事故と</a:t>
                      </a:r>
                      <a:r>
                        <a:rPr lang="en-US" altLang="ja-JP" sz="2800" dirty="0" smtClean="0">
                          <a:solidFill>
                            <a:schemeClr val="tx1"/>
                          </a:solidFill>
                          <a:effectLst/>
                          <a:latin typeface="HGPｺﾞｼｯｸE" panose="020B0900000000000000" pitchFamily="50" charset="-128"/>
                          <a:ea typeface="HGPｺﾞｼｯｸE" panose="020B0900000000000000" pitchFamily="50" charset="-128"/>
                        </a:rPr>
                        <a:t>75</a:t>
                      </a:r>
                      <a:r>
                        <a:rPr lang="ja-JP" altLang="en-US" sz="2800" dirty="0" smtClean="0">
                          <a:solidFill>
                            <a:schemeClr val="tx1"/>
                          </a:solidFill>
                          <a:effectLst/>
                          <a:latin typeface="HGPｺﾞｼｯｸE" panose="020B0900000000000000" pitchFamily="50" charset="-128"/>
                          <a:ea typeface="HGPｺﾞｼｯｸE" panose="020B0900000000000000" pitchFamily="50" charset="-128"/>
                        </a:rPr>
                        <a:t>歳以上の高齢者の骨折が多い⇒</a:t>
                      </a:r>
                      <a:r>
                        <a:rPr lang="ja-JP" altLang="en-US" sz="2800" dirty="0" smtClean="0">
                          <a:solidFill>
                            <a:srgbClr val="FF0000"/>
                          </a:solidFill>
                          <a:effectLst/>
                          <a:latin typeface="HGPｺﾞｼｯｸE" panose="020B0900000000000000" pitchFamily="50" charset="-128"/>
                          <a:ea typeface="HGPｺﾞｼｯｸE" panose="020B0900000000000000" pitchFamily="50" charset="-128"/>
                        </a:rPr>
                        <a:t>減少傾向</a:t>
                      </a:r>
                      <a:r>
                        <a:rPr lang="ja-JP" altLang="en-US" sz="2800" dirty="0" smtClean="0">
                          <a:solidFill>
                            <a:schemeClr val="tx1"/>
                          </a:solidFill>
                          <a:effectLst/>
                          <a:latin typeface="HGPｺﾞｼｯｸE" panose="020B0900000000000000" pitchFamily="50" charset="-128"/>
                          <a:ea typeface="HGPｺﾞｼｯｸE" panose="020B0900000000000000" pitchFamily="50" charset="-128"/>
                        </a:rPr>
                        <a:t>（表①）</a:t>
                      </a:r>
                      <a:endParaRPr kumimoji="1" lang="ja-JP" altLang="en-US" sz="2800" dirty="0">
                        <a:solidFill>
                          <a:schemeClr val="tx1"/>
                        </a:solidFill>
                        <a:latin typeface="HGPｺﾞｼｯｸE" panose="020B0900000000000000" pitchFamily="50" charset="-128"/>
                        <a:ea typeface="HGPｺﾞｼｯｸE" panose="020B0900000000000000" pitchFamily="50" charset="-128"/>
                      </a:endParaRP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①　安全・安心の知恵袋推進プログラム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r h="1947566">
                <a:tc>
                  <a:txBody>
                    <a:bodyPr/>
                    <a:lstStyle/>
                    <a:p>
                      <a:r>
                        <a:rPr lang="ja-JP" altLang="en-US" sz="2800" dirty="0" smtClean="0">
                          <a:solidFill>
                            <a:schemeClr val="tx1"/>
                          </a:solidFill>
                          <a:effectLst/>
                          <a:latin typeface="HGPｺﾞｼｯｸE" panose="020B0900000000000000" pitchFamily="50" charset="-128"/>
                          <a:ea typeface="HGPｺﾞｼｯｸE" panose="020B0900000000000000" pitchFamily="50" charset="-128"/>
                        </a:rPr>
                        <a:t>骨折、骨粗しょう症による要介護認定者の割合の伸び率が大きい⇒</a:t>
                      </a:r>
                      <a:r>
                        <a:rPr lang="ja-JP" altLang="en-US" sz="2800" dirty="0" smtClean="0">
                          <a:solidFill>
                            <a:srgbClr val="FF0000"/>
                          </a:solidFill>
                          <a:effectLst/>
                          <a:latin typeface="HGPｺﾞｼｯｸE" panose="020B0900000000000000" pitchFamily="50" charset="-128"/>
                          <a:ea typeface="HGPｺﾞｼｯｸE" panose="020B0900000000000000" pitchFamily="50" charset="-128"/>
                        </a:rPr>
                        <a:t>減少傾向</a:t>
                      </a:r>
                      <a:r>
                        <a:rPr lang="ja-JP" altLang="en-US" sz="2800" dirty="0" smtClean="0">
                          <a:solidFill>
                            <a:schemeClr val="tx1"/>
                          </a:solidFill>
                          <a:effectLst/>
                          <a:latin typeface="HGPｺﾞｼｯｸE" panose="020B0900000000000000" pitchFamily="50" charset="-128"/>
                          <a:ea typeface="HGPｺﾞｼｯｸE" panose="020B0900000000000000" pitchFamily="50" charset="-128"/>
                        </a:rPr>
                        <a:t>（表②）</a:t>
                      </a:r>
                      <a:endParaRPr kumimoji="1" lang="ja-JP" altLang="en-US" sz="2800" dirty="0">
                        <a:solidFill>
                          <a:schemeClr val="tx1"/>
                        </a:solidFill>
                        <a:latin typeface="HGPｺﾞｼｯｸE" panose="020B0900000000000000" pitchFamily="50" charset="-128"/>
                        <a:ea typeface="HGPｺﾞｼｯｸE" panose="020B0900000000000000" pitchFamily="50" charset="-128"/>
                      </a:endParaRP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②　転倒予防対策推進プログラム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6</a:t>
            </a:fld>
            <a:endParaRPr kumimoji="1" lang="ja-JP" altLang="en-US" sz="1600" dirty="0"/>
          </a:p>
        </p:txBody>
      </p:sp>
      <p:sp>
        <p:nvSpPr>
          <p:cNvPr id="5" name="右矢印 4"/>
          <p:cNvSpPr/>
          <p:nvPr/>
        </p:nvSpPr>
        <p:spPr>
          <a:xfrm>
            <a:off x="5114364" y="3068960"/>
            <a:ext cx="1041811" cy="504056"/>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5220072" y="5157192"/>
            <a:ext cx="936104" cy="504056"/>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7572258">
            <a:off x="4771146" y="4227381"/>
            <a:ext cx="1882522" cy="504056"/>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3301752">
            <a:off x="4819742" y="3819424"/>
            <a:ext cx="1654827" cy="504056"/>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dirty="0">
                <a:solidFill>
                  <a:schemeClr val="tx1"/>
                </a:solidFill>
                <a:effectLst/>
              </a:rPr>
              <a:t>課題</a:t>
            </a:r>
            <a:r>
              <a:rPr lang="ja-JP" altLang="en-US" dirty="0" smtClean="0">
                <a:solidFill>
                  <a:schemeClr val="tx1"/>
                </a:solidFill>
                <a:effectLst/>
              </a:rPr>
              <a:t>と対策（レベル別）</a:t>
            </a:r>
            <a:endParaRPr kumimoji="1" lang="ja-JP" altLang="en-US"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656278666"/>
              </p:ext>
            </p:extLst>
          </p:nvPr>
        </p:nvGraphicFramePr>
        <p:xfrm>
          <a:off x="248580" y="764704"/>
          <a:ext cx="8571890" cy="5937800"/>
        </p:xfrm>
        <a:graphic>
          <a:graphicData uri="http://schemas.openxmlformats.org/drawingml/2006/table">
            <a:tbl>
              <a:tblPr firstRow="1" bandRow="1">
                <a:tableStyleId>{7DF18680-E054-41AD-8BC1-D1AEF772440D}</a:tableStyleId>
              </a:tblPr>
              <a:tblGrid>
                <a:gridCol w="1238595"/>
                <a:gridCol w="1212617"/>
                <a:gridCol w="1800200"/>
                <a:gridCol w="1512168"/>
                <a:gridCol w="1440160"/>
                <a:gridCol w="1368150"/>
              </a:tblGrid>
              <a:tr h="288032">
                <a:tc rowSpan="2">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課題</a:t>
                      </a:r>
                      <a:endParaRPr kumimoji="1" lang="ja-JP" altLang="en-US" sz="2800" b="0" dirty="0">
                        <a:latin typeface="HGPｺﾞｼｯｸE" panose="020B0900000000000000" pitchFamily="50" charset="-128"/>
                        <a:ea typeface="HGPｺﾞｼｯｸE" panose="020B0900000000000000" pitchFamily="50" charset="-128"/>
                      </a:endParaRPr>
                    </a:p>
                  </a:txBody>
                  <a:tcPr anchor="ctr">
                    <a:solidFill>
                      <a:srgbClr val="669900"/>
                    </a:solidFill>
                  </a:tcPr>
                </a:tc>
                <a:tc gridSpan="5">
                  <a:txBody>
                    <a:bodyPr/>
                    <a:lstStyle/>
                    <a:p>
                      <a:pPr algn="ctr"/>
                      <a:r>
                        <a:rPr kumimoji="1" lang="ja-JP" altLang="en-US" sz="2400" b="0" dirty="0" smtClean="0">
                          <a:latin typeface="HGPｺﾞｼｯｸE" panose="020B0900000000000000" pitchFamily="50" charset="-128"/>
                          <a:ea typeface="HGPｺﾞｼｯｸE" panose="020B0900000000000000" pitchFamily="50" charset="-128"/>
                        </a:rPr>
                        <a:t>対　　策</a:t>
                      </a:r>
                      <a:endParaRPr kumimoji="1" lang="ja-JP" altLang="en-US" sz="2400" b="0" dirty="0">
                        <a:latin typeface="HGPｺﾞｼｯｸE" panose="020B0900000000000000" pitchFamily="50" charset="-128"/>
                        <a:ea typeface="HGPｺﾞｼｯｸE" panose="020B0900000000000000" pitchFamily="50" charset="-128"/>
                      </a:endParaRPr>
                    </a:p>
                  </a:txBody>
                  <a:tcPr anchor="ctr">
                    <a:solidFill>
                      <a:srgbClr val="669900"/>
                    </a:solidFill>
                  </a:tcPr>
                </a:tc>
                <a:tc hMerge="1">
                  <a:txBody>
                    <a:bodyPr/>
                    <a:lstStyle/>
                    <a:p>
                      <a:pPr algn="ctr"/>
                      <a:endParaRPr kumimoji="1" lang="ja-JP" altLang="en-US" sz="2400" b="0" dirty="0">
                        <a:latin typeface="HGPｺﾞｼｯｸE" panose="020B0900000000000000" pitchFamily="50" charset="-128"/>
                        <a:ea typeface="HGPｺﾞｼｯｸE" panose="020B0900000000000000" pitchFamily="50" charset="-128"/>
                      </a:endParaRPr>
                    </a:p>
                  </a:txBody>
                  <a:tcPr anchor="ctr">
                    <a:solidFill>
                      <a:srgbClr val="669900"/>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r>
              <a:tr h="345936">
                <a:tc vMerge="1">
                  <a:txBody>
                    <a:bodyPr/>
                    <a:lstStyle/>
                    <a:p>
                      <a:endParaRPr kumimoji="1" lang="ja-JP" altLang="en-US" dirty="0"/>
                    </a:p>
                  </a:txBody>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方向性</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2000" b="0" dirty="0" smtClean="0">
                          <a:solidFill>
                            <a:schemeClr val="bg1"/>
                          </a:solidFill>
                          <a:latin typeface="HGPｺﾞｼｯｸE" panose="020B0900000000000000" pitchFamily="50" charset="-128"/>
                          <a:ea typeface="HGPｺﾞｼｯｸE" panose="020B0900000000000000" pitchFamily="50" charset="-128"/>
                        </a:rPr>
                        <a:t>国レベル</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2000" b="0" dirty="0" smtClean="0">
                          <a:solidFill>
                            <a:schemeClr val="bg1"/>
                          </a:solidFill>
                          <a:latin typeface="HGPｺﾞｼｯｸE" panose="020B0900000000000000" pitchFamily="50" charset="-128"/>
                          <a:ea typeface="HGPｺﾞｼｯｸE" panose="020B0900000000000000" pitchFamily="50" charset="-128"/>
                        </a:rPr>
                        <a:t>県レベル</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2000" b="0" dirty="0" smtClean="0">
                          <a:solidFill>
                            <a:schemeClr val="bg1"/>
                          </a:solidFill>
                          <a:latin typeface="HGPｺﾞｼｯｸE" panose="020B0900000000000000" pitchFamily="50" charset="-128"/>
                          <a:ea typeface="HGPｺﾞｼｯｸE" panose="020B0900000000000000" pitchFamily="50" charset="-128"/>
                        </a:rPr>
                        <a:t>町レベル</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地域レベル</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r>
              <a:tr h="131784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solidFill>
                            <a:schemeClr val="tx1"/>
                          </a:solidFill>
                          <a:effectLst/>
                          <a:latin typeface="HGPｺﾞｼｯｸE" panose="020B0900000000000000" pitchFamily="50" charset="-128"/>
                          <a:ea typeface="HGPｺﾞｼｯｸE" panose="020B0900000000000000" pitchFamily="50" charset="-128"/>
                        </a:rPr>
                        <a:t>屋内での高齢者の転倒事故と</a:t>
                      </a:r>
                      <a:r>
                        <a:rPr lang="en-US" altLang="ja-JP" sz="1800" dirty="0" smtClean="0">
                          <a:solidFill>
                            <a:schemeClr val="tx1"/>
                          </a:solidFill>
                          <a:effectLst/>
                          <a:latin typeface="HGPｺﾞｼｯｸE" panose="020B0900000000000000" pitchFamily="50" charset="-128"/>
                          <a:ea typeface="HGPｺﾞｼｯｸE" panose="020B0900000000000000" pitchFamily="50" charset="-128"/>
                        </a:rPr>
                        <a:t>75</a:t>
                      </a:r>
                      <a:r>
                        <a:rPr lang="ja-JP" altLang="en-US" sz="1800" dirty="0" smtClean="0">
                          <a:solidFill>
                            <a:schemeClr val="tx1"/>
                          </a:solidFill>
                          <a:effectLst/>
                          <a:latin typeface="HGPｺﾞｼｯｸE" panose="020B0900000000000000" pitchFamily="50" charset="-128"/>
                          <a:ea typeface="HGPｺﾞｼｯｸE" panose="020B0900000000000000" pitchFamily="50" charset="-128"/>
                        </a:rPr>
                        <a:t>歳以上の高齢者の骨折が多い</a:t>
                      </a:r>
                      <a:endParaRPr kumimoji="1" lang="ja-JP" altLang="en-US" sz="1800" dirty="0" smtClean="0">
                        <a:solidFill>
                          <a:schemeClr val="tx1"/>
                        </a:solidFill>
                        <a:latin typeface="HGPｺﾞｼｯｸE" panose="020B0900000000000000" pitchFamily="50" charset="-128"/>
                        <a:ea typeface="HGPｺﾞｼｯｸE" panose="020B0900000000000000" pitchFamily="50" charset="-128"/>
                      </a:endParaRPr>
                    </a:p>
                  </a:txBody>
                  <a:tcPr/>
                </a:tc>
                <a:tc>
                  <a:txBody>
                    <a:bodyPr/>
                    <a:lstStyle/>
                    <a:p>
                      <a:r>
                        <a:rPr kumimoji="1" lang="ja-JP" altLang="en-US" dirty="0" smtClean="0">
                          <a:solidFill>
                            <a:schemeClr val="tx1"/>
                          </a:solidFill>
                        </a:rPr>
                        <a:t>教育・啓発</a:t>
                      </a:r>
                      <a:endParaRPr kumimoji="1" lang="ja-JP" altLang="en-US" dirty="0">
                        <a:solidFill>
                          <a:schemeClr val="tx1"/>
                        </a:solidFill>
                      </a:endParaRPr>
                    </a:p>
                  </a:txBody>
                  <a:tcPr/>
                </a:tc>
                <a:tc>
                  <a:txBody>
                    <a:bodyPr/>
                    <a:lstStyle/>
                    <a:p>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長野県高齢者プラン</a:t>
                      </a:r>
                      <a:endParaRPr kumimoji="1" lang="en-US" altLang="ja-JP" sz="1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信州保健医療総合計画</a:t>
                      </a:r>
                    </a:p>
                  </a:txBody>
                  <a:tcPr/>
                </a:tc>
                <a:tc>
                  <a:txBody>
                    <a:bodyPr/>
                    <a:lstStyle/>
                    <a:p>
                      <a:r>
                        <a:rPr kumimoji="1" lang="ja-JP" altLang="en-US" sz="1600" dirty="0" smtClean="0">
                          <a:solidFill>
                            <a:schemeClr val="tx1"/>
                          </a:solidFill>
                        </a:rPr>
                        <a:t>介護予防教室</a:t>
                      </a:r>
                      <a:endParaRPr kumimoji="1" lang="en-US" altLang="ja-JP" sz="1600" dirty="0" smtClean="0">
                        <a:solidFill>
                          <a:schemeClr val="tx1"/>
                        </a:solidFill>
                      </a:endParaRPr>
                    </a:p>
                    <a:p>
                      <a:r>
                        <a:rPr kumimoji="1" lang="ja-JP" altLang="en-US" sz="1600" dirty="0" smtClean="0">
                          <a:solidFill>
                            <a:schemeClr val="tx1"/>
                          </a:solidFill>
                        </a:rPr>
                        <a:t>介護保険事業計画</a:t>
                      </a:r>
                      <a:endParaRPr kumimoji="1" lang="en-US" altLang="ja-JP" sz="1600" dirty="0" smtClean="0">
                        <a:solidFill>
                          <a:schemeClr val="tx1"/>
                        </a:solidFill>
                      </a:endParaRPr>
                    </a:p>
                    <a:p>
                      <a:r>
                        <a:rPr kumimoji="1" lang="ja-JP" altLang="en-US" sz="1600" dirty="0" smtClean="0">
                          <a:solidFill>
                            <a:schemeClr val="tx1"/>
                          </a:solidFill>
                        </a:rPr>
                        <a:t>老人福祉計画</a:t>
                      </a:r>
                      <a:endParaRPr kumimoji="1" lang="en-US" altLang="ja-JP" sz="1600" dirty="0" smtClean="0">
                        <a:solidFill>
                          <a:schemeClr val="tx1"/>
                        </a:solidFill>
                      </a:endParaRPr>
                    </a:p>
                    <a:p>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健康づくりの集い</a:t>
                      </a:r>
                      <a:endParaRPr kumimoji="1" lang="en-US" altLang="ja-JP" sz="1600" dirty="0" smtClean="0">
                        <a:solidFill>
                          <a:schemeClr val="tx1"/>
                        </a:solidFill>
                      </a:endParaRPr>
                    </a:p>
                    <a:p>
                      <a:endParaRPr kumimoji="1" lang="ja-JP" altLang="en-US" sz="1600" dirty="0">
                        <a:solidFill>
                          <a:schemeClr val="tx1"/>
                        </a:solidFill>
                      </a:endParaRPr>
                    </a:p>
                  </a:txBody>
                  <a:tcPr/>
                </a:tc>
              </a:tr>
              <a:tr h="295240">
                <a:tc vMerge="1">
                  <a:txBody>
                    <a:bodyPr/>
                    <a:lstStyle/>
                    <a:p>
                      <a:endParaRPr kumimoji="1" lang="ja-JP" altLang="en-US"/>
                    </a:p>
                  </a:txBody>
                  <a:tcPr/>
                </a:tc>
                <a:tc>
                  <a:txBody>
                    <a:bodyPr/>
                    <a:lstStyle/>
                    <a:p>
                      <a:r>
                        <a:rPr kumimoji="1" lang="ja-JP" altLang="en-US" dirty="0" smtClean="0">
                          <a:solidFill>
                            <a:schemeClr val="tx1"/>
                          </a:solidFill>
                        </a:rPr>
                        <a:t>規制</a:t>
                      </a:r>
                      <a:endParaRPr kumimoji="1" lang="ja-JP" altLang="en-US" dirty="0">
                        <a:solidFill>
                          <a:schemeClr val="tx1"/>
                        </a:solidFill>
                      </a:endParaRPr>
                    </a:p>
                  </a:txBody>
                  <a:tcPr/>
                </a:tc>
                <a:tc>
                  <a:txBody>
                    <a:bodyPr/>
                    <a:lstStyle/>
                    <a:p>
                      <a:r>
                        <a:rPr kumimoji="1" lang="ja-JP" altLang="en-US" sz="1400" dirty="0" smtClean="0">
                          <a:solidFill>
                            <a:schemeClr val="tx1"/>
                          </a:solidFill>
                        </a:rPr>
                        <a:t>介護保険法</a:t>
                      </a:r>
                      <a:endParaRPr kumimoji="1" lang="en-US" altLang="ja-JP" sz="1400" dirty="0" smtClean="0">
                        <a:solidFill>
                          <a:schemeClr val="tx1"/>
                        </a:solidFill>
                      </a:endParaRPr>
                    </a:p>
                    <a:p>
                      <a:r>
                        <a:rPr kumimoji="1" lang="ja-JP" altLang="en-US" sz="1400" dirty="0" smtClean="0">
                          <a:solidFill>
                            <a:schemeClr val="tx1"/>
                          </a:solidFill>
                        </a:rPr>
                        <a:t>老人福祉法</a:t>
                      </a:r>
                      <a:endParaRPr kumimoji="1" lang="en-US" altLang="ja-JP" sz="1400" dirty="0" smtClean="0">
                        <a:solidFill>
                          <a:schemeClr val="tx1"/>
                        </a:solidFill>
                      </a:endParaRPr>
                    </a:p>
                    <a:p>
                      <a:r>
                        <a:rPr kumimoji="1" lang="ja-JP" altLang="en-US" sz="1400" dirty="0" smtClean="0">
                          <a:solidFill>
                            <a:schemeClr val="tx1"/>
                          </a:solidFill>
                        </a:rPr>
                        <a:t>健康増進法</a:t>
                      </a: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r h="257160">
                <a:tc vMerge="1">
                  <a:txBody>
                    <a:bodyPr/>
                    <a:lstStyle/>
                    <a:p>
                      <a:endParaRPr kumimoji="1" lang="ja-JP" altLang="en-US"/>
                    </a:p>
                  </a:txBody>
                  <a:tcPr/>
                </a:tc>
                <a:tc>
                  <a:txBody>
                    <a:bodyPr/>
                    <a:lstStyle/>
                    <a:p>
                      <a:r>
                        <a:rPr kumimoji="1" lang="ja-JP" altLang="en-US" dirty="0" smtClean="0">
                          <a:solidFill>
                            <a:schemeClr val="tx1"/>
                          </a:solidFill>
                        </a:rPr>
                        <a:t>環境整備</a:t>
                      </a:r>
                      <a:endParaRPr kumimoji="1" lang="ja-JP" altLang="en-US" dirty="0">
                        <a:solidFill>
                          <a:schemeClr val="tx1"/>
                        </a:solidFill>
                      </a:endParaRPr>
                    </a:p>
                  </a:txBody>
                  <a:tcPr/>
                </a:tc>
                <a:tc gridSpan="3">
                  <a:txBody>
                    <a:bodyPr/>
                    <a:lstStyle/>
                    <a:p>
                      <a:r>
                        <a:rPr kumimoji="1" lang="ja-JP" altLang="en-US" sz="1600" dirty="0" smtClean="0">
                          <a:solidFill>
                            <a:schemeClr val="tx1"/>
                          </a:solidFill>
                        </a:rPr>
                        <a:t>介護保険法（住宅改修・福祉用具）</a:t>
                      </a:r>
                      <a:endParaRPr kumimoji="1" lang="ja-JP" altLang="en-US" sz="1600" dirty="0">
                        <a:solidFill>
                          <a:schemeClr val="tx1"/>
                        </a:solidFill>
                      </a:endParaRPr>
                    </a:p>
                  </a:txBody>
                  <a:tcPr/>
                </a:tc>
                <a:tc hMerge="1">
                  <a:txBody>
                    <a:bodyPr/>
                    <a:lstStyle/>
                    <a:p>
                      <a:endParaRPr kumimoji="1" lang="en-US" altLang="ja-JP" sz="1600" dirty="0" smtClean="0">
                        <a:solidFill>
                          <a:schemeClr val="tx1"/>
                        </a:solidFill>
                      </a:endParaRPr>
                    </a:p>
                  </a:txBody>
                  <a:tcPr/>
                </a:tc>
                <a:tc hMerge="1">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r h="71098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solidFill>
                            <a:schemeClr val="tx1"/>
                          </a:solidFill>
                          <a:effectLst/>
                          <a:latin typeface="HGPｺﾞｼｯｸE" panose="020B0900000000000000" pitchFamily="50" charset="-128"/>
                          <a:ea typeface="HGPｺﾞｼｯｸE" panose="020B0900000000000000" pitchFamily="50" charset="-128"/>
                        </a:rPr>
                        <a:t>骨折、骨粗しょう症による要介護認定者の割合の伸び率が大きい</a:t>
                      </a:r>
                      <a:endParaRPr kumimoji="1" lang="ja-JP" altLang="en-US" sz="1800" dirty="0" smtClean="0">
                        <a:latin typeface="HGPｺﾞｼｯｸE" panose="020B0900000000000000" pitchFamily="50" charset="-128"/>
                        <a:ea typeface="HGPｺﾞｼｯｸE" panose="020B0900000000000000" pitchFamily="50" charset="-128"/>
                      </a:endParaRPr>
                    </a:p>
                    <a:p>
                      <a:endParaRPr kumimoji="1" lang="ja-JP" altLang="en-US" dirty="0">
                        <a:solidFill>
                          <a:schemeClr val="tx1"/>
                        </a:solidFill>
                      </a:endParaRPr>
                    </a:p>
                  </a:txBody>
                  <a:tcPr/>
                </a:tc>
                <a:tc>
                  <a:txBody>
                    <a:bodyPr/>
                    <a:lstStyle/>
                    <a:p>
                      <a:r>
                        <a:rPr kumimoji="1" lang="ja-JP" altLang="en-US" dirty="0" smtClean="0">
                          <a:solidFill>
                            <a:schemeClr val="tx1"/>
                          </a:solidFill>
                        </a:rPr>
                        <a:t>教育・啓発</a:t>
                      </a:r>
                      <a:endParaRPr kumimoji="1" lang="ja-JP" altLang="en-US" dirty="0">
                        <a:solidFill>
                          <a:schemeClr val="tx1"/>
                        </a:solidFill>
                      </a:endParaRPr>
                    </a:p>
                  </a:txBody>
                  <a:tcPr/>
                </a:tc>
                <a:tc>
                  <a:txBody>
                    <a:bodyPr/>
                    <a:lstStyle/>
                    <a:p>
                      <a:endParaRPr kumimoji="1" lang="ja-JP" altLang="en-US" sz="1600" dirty="0">
                        <a:solidFill>
                          <a:schemeClr val="tx1"/>
                        </a:solidFill>
                      </a:endParaRPr>
                    </a:p>
                  </a:txBody>
                  <a:tcPr/>
                </a:tc>
                <a:tc>
                  <a:txBody>
                    <a:bodyPr/>
                    <a:lstStyle/>
                    <a:p>
                      <a:r>
                        <a:rPr kumimoji="1" lang="ja-JP" altLang="en-US" sz="1600" dirty="0" smtClean="0">
                          <a:solidFill>
                            <a:schemeClr val="tx1"/>
                          </a:solidFill>
                        </a:rPr>
                        <a:t>長野県高齢者プラン</a:t>
                      </a:r>
                      <a:endParaRPr kumimoji="1" lang="en-US" altLang="ja-JP" sz="1600" dirty="0" smtClean="0">
                        <a:solidFill>
                          <a:schemeClr val="tx1"/>
                        </a:solidFill>
                      </a:endParaRPr>
                    </a:p>
                    <a:p>
                      <a:endParaRPr kumimoji="1" lang="en-US" altLang="ja-JP" sz="1600" dirty="0" smtClean="0">
                        <a:solidFill>
                          <a:schemeClr val="tx1"/>
                        </a:solidFill>
                      </a:endParaRPr>
                    </a:p>
                    <a:p>
                      <a:r>
                        <a:rPr kumimoji="1" lang="ja-JP" altLang="en-US" sz="1600" dirty="0" smtClean="0">
                          <a:solidFill>
                            <a:schemeClr val="tx1"/>
                          </a:solidFill>
                        </a:rPr>
                        <a:t>信州保健医療総合計画</a:t>
                      </a:r>
                    </a:p>
                  </a:txBody>
                  <a:tcPr/>
                </a:tc>
                <a:tc>
                  <a:txBody>
                    <a:bodyPr/>
                    <a:lstStyle/>
                    <a:p>
                      <a:r>
                        <a:rPr kumimoji="1" lang="ja-JP" altLang="en-US" sz="1600" dirty="0" smtClean="0">
                          <a:solidFill>
                            <a:schemeClr val="tx1"/>
                          </a:solidFill>
                        </a:rPr>
                        <a:t>介護予防教室</a:t>
                      </a:r>
                      <a:endParaRPr kumimoji="1" lang="en-US" altLang="ja-JP" sz="1600" dirty="0" smtClean="0">
                        <a:solidFill>
                          <a:schemeClr val="tx1"/>
                        </a:solidFill>
                      </a:endParaRPr>
                    </a:p>
                    <a:p>
                      <a:r>
                        <a:rPr kumimoji="1" lang="ja-JP" altLang="en-US" sz="1600" dirty="0" smtClean="0">
                          <a:solidFill>
                            <a:schemeClr val="tx1"/>
                          </a:solidFill>
                        </a:rPr>
                        <a:t>介護保険事業計画</a:t>
                      </a:r>
                      <a:endParaRPr kumimoji="1" lang="en-US" altLang="ja-JP" sz="1600" dirty="0" smtClean="0">
                        <a:solidFill>
                          <a:schemeClr val="tx1"/>
                        </a:solidFill>
                      </a:endParaRPr>
                    </a:p>
                    <a:p>
                      <a:r>
                        <a:rPr kumimoji="1" lang="ja-JP" altLang="en-US" sz="1600" dirty="0" smtClean="0">
                          <a:solidFill>
                            <a:schemeClr val="tx1"/>
                          </a:solidFill>
                        </a:rPr>
                        <a:t>老人福祉計画</a:t>
                      </a:r>
                      <a:endParaRPr kumimoji="1" lang="en-US" altLang="ja-JP" sz="1600" dirty="0" smtClean="0">
                        <a:solidFill>
                          <a:schemeClr val="tx1"/>
                        </a:solidFill>
                      </a:endParaRPr>
                    </a:p>
                    <a:p>
                      <a:r>
                        <a:rPr kumimoji="1" lang="ja-JP" altLang="en-US" sz="1600" dirty="0" smtClean="0">
                          <a:solidFill>
                            <a:schemeClr val="tx1"/>
                          </a:solidFill>
                        </a:rPr>
                        <a:t>健康増進計画</a:t>
                      </a:r>
                      <a:endParaRPr kumimoji="1" lang="en-US" altLang="ja-JP" sz="1600" dirty="0" smtClean="0">
                        <a:solidFill>
                          <a:schemeClr val="tx1"/>
                        </a:solidFill>
                      </a:endParaRPr>
                    </a:p>
                    <a:p>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健康づくりの集い</a:t>
                      </a:r>
                      <a:endParaRPr kumimoji="1" lang="en-US" altLang="ja-JP" sz="1600" dirty="0" smtClean="0">
                        <a:solidFill>
                          <a:schemeClr val="tx1"/>
                        </a:solidFill>
                      </a:endParaRPr>
                    </a:p>
                    <a:p>
                      <a:endParaRPr kumimoji="1" lang="ja-JP" altLang="en-US" sz="1600" dirty="0">
                        <a:solidFill>
                          <a:schemeClr val="tx1"/>
                        </a:solidFill>
                      </a:endParaRPr>
                    </a:p>
                  </a:txBody>
                  <a:tcPr/>
                </a:tc>
              </a:tr>
              <a:tr h="363580">
                <a:tc vMerge="1">
                  <a:txBody>
                    <a:bodyPr/>
                    <a:lstStyle/>
                    <a:p>
                      <a:endParaRPr kumimoji="1" lang="ja-JP" altLang="en-US"/>
                    </a:p>
                  </a:txBody>
                  <a:tcPr/>
                </a:tc>
                <a:tc>
                  <a:txBody>
                    <a:bodyPr/>
                    <a:lstStyle/>
                    <a:p>
                      <a:r>
                        <a:rPr kumimoji="1" lang="ja-JP" altLang="en-US" dirty="0" smtClean="0">
                          <a:solidFill>
                            <a:schemeClr val="tx1"/>
                          </a:solidFill>
                        </a:rPr>
                        <a:t>規制</a:t>
                      </a:r>
                      <a:endParaRPr kumimoji="1" lang="ja-JP" altLang="en-US" dirty="0">
                        <a:solidFill>
                          <a:schemeClr val="tx1"/>
                        </a:solidFill>
                      </a:endParaRPr>
                    </a:p>
                  </a:txBody>
                  <a:tcPr/>
                </a:tc>
                <a:tc>
                  <a:txBody>
                    <a:bodyPr/>
                    <a:lstStyle/>
                    <a:p>
                      <a:r>
                        <a:rPr kumimoji="1" lang="ja-JP" altLang="en-US" sz="1400" dirty="0" smtClean="0">
                          <a:solidFill>
                            <a:schemeClr val="tx1"/>
                          </a:solidFill>
                        </a:rPr>
                        <a:t>介護保険法</a:t>
                      </a:r>
                      <a:endParaRPr kumimoji="1" lang="en-US" altLang="ja-JP" sz="1400" dirty="0" smtClean="0">
                        <a:solidFill>
                          <a:schemeClr val="tx1"/>
                        </a:solidFill>
                      </a:endParaRPr>
                    </a:p>
                    <a:p>
                      <a:r>
                        <a:rPr kumimoji="1" lang="ja-JP" altLang="en-US" sz="1400" dirty="0" smtClean="0">
                          <a:solidFill>
                            <a:schemeClr val="tx1"/>
                          </a:solidFill>
                        </a:rPr>
                        <a:t>老人福祉法</a:t>
                      </a:r>
                      <a:endParaRPr kumimoji="1" lang="en-US" altLang="ja-JP" sz="1400" dirty="0" smtClean="0">
                        <a:solidFill>
                          <a:schemeClr val="tx1"/>
                        </a:solidFill>
                      </a:endParaRPr>
                    </a:p>
                    <a:p>
                      <a:r>
                        <a:rPr kumimoji="1" lang="ja-JP" altLang="en-US" sz="1400" dirty="0" smtClean="0">
                          <a:solidFill>
                            <a:schemeClr val="tx1"/>
                          </a:solidFill>
                        </a:rPr>
                        <a:t>健康増進法</a:t>
                      </a: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r h="383232">
                <a:tc vMerge="1">
                  <a:txBody>
                    <a:bodyPr/>
                    <a:lstStyle/>
                    <a:p>
                      <a:endParaRPr kumimoji="1" lang="ja-JP" altLang="en-US"/>
                    </a:p>
                  </a:txBody>
                  <a:tcPr/>
                </a:tc>
                <a:tc>
                  <a:txBody>
                    <a:bodyPr/>
                    <a:lstStyle/>
                    <a:p>
                      <a:r>
                        <a:rPr kumimoji="1" lang="ja-JP" altLang="en-US" dirty="0" smtClean="0">
                          <a:solidFill>
                            <a:schemeClr val="tx1"/>
                          </a:solidFill>
                        </a:rPr>
                        <a:t>環境整備</a:t>
                      </a:r>
                      <a:endParaRPr kumimoji="1" lang="ja-JP" altLang="en-US" dirty="0">
                        <a:solidFill>
                          <a:schemeClr val="tx1"/>
                        </a:solidFill>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介護保険法（住宅改修・福祉用具）</a:t>
                      </a:r>
                    </a:p>
                  </a:txBody>
                  <a:tcPr/>
                </a:tc>
                <a:tc hMerge="1">
                  <a:txBody>
                    <a:bodyPr/>
                    <a:lstStyle/>
                    <a:p>
                      <a:endParaRPr kumimoji="1" lang="ja-JP" altLang="en-US" sz="1600" dirty="0">
                        <a:solidFill>
                          <a:schemeClr val="tx1"/>
                        </a:solidFill>
                      </a:endParaRPr>
                    </a:p>
                  </a:txBody>
                  <a:tcPr/>
                </a:tc>
                <a:tc hMerge="1">
                  <a:txBody>
                    <a:bodyPr/>
                    <a:lstStyle/>
                    <a:p>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r>
            </a:tbl>
          </a:graphicData>
        </a:graphic>
      </p:graphicFrame>
      <p:sp>
        <p:nvSpPr>
          <p:cNvPr id="7" name="テキスト ボックス 6"/>
          <p:cNvSpPr txBox="1"/>
          <p:nvPr/>
        </p:nvSpPr>
        <p:spPr>
          <a:xfrm>
            <a:off x="6018314" y="2656084"/>
            <a:ext cx="2862065"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安全・安心の知恵袋　</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697657" y="6376243"/>
            <a:ext cx="561975" cy="365125"/>
          </a:xfrm>
        </p:spPr>
        <p:txBody>
          <a:bodyPr/>
          <a:lstStyle/>
          <a:p>
            <a:fld id="{D2D8002D-B5B0-4BAC-B1F6-782DDCCE6D9C}" type="slidenum">
              <a:rPr kumimoji="1" lang="ja-JP" altLang="en-US" sz="1600" smtClean="0"/>
              <a:t>7</a:t>
            </a:fld>
            <a:endParaRPr kumimoji="1" lang="ja-JP" altLang="en-US" sz="1600" dirty="0"/>
          </a:p>
        </p:txBody>
      </p:sp>
      <p:sp>
        <p:nvSpPr>
          <p:cNvPr id="10" name="テキスト ボックス 9"/>
          <p:cNvSpPr txBox="1"/>
          <p:nvPr/>
        </p:nvSpPr>
        <p:spPr>
          <a:xfrm>
            <a:off x="6041809" y="5324196"/>
            <a:ext cx="2831512"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転倒</a:t>
            </a:r>
            <a:r>
              <a:rPr lang="ja-JP" altLang="en-US" sz="1600" dirty="0">
                <a:latin typeface="HGPｺﾞｼｯｸE" panose="020B0900000000000000" pitchFamily="50" charset="-128"/>
                <a:ea typeface="HGPｺﾞｼｯｸE" panose="020B0900000000000000" pitchFamily="50" charset="-128"/>
              </a:rPr>
              <a:t>予防</a:t>
            </a:r>
            <a:r>
              <a:rPr lang="ja-JP" altLang="en-US" sz="1600" dirty="0" smtClean="0">
                <a:latin typeface="HGPｺﾞｼｯｸE" panose="020B0900000000000000" pitchFamily="50" charset="-128"/>
                <a:ea typeface="HGPｺﾞｼｯｸE" panose="020B0900000000000000" pitchFamily="50" charset="-128"/>
              </a:rPr>
              <a:t>対策推進　</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11" name="テキスト ボックス 10"/>
          <p:cNvSpPr txBox="1"/>
          <p:nvPr/>
        </p:nvSpPr>
        <p:spPr>
          <a:xfrm>
            <a:off x="6018314" y="3737937"/>
            <a:ext cx="2862065"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安全・安心の知恵袋　</a:t>
            </a:r>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38064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0" y="0"/>
            <a:ext cx="9144000" cy="836712"/>
          </a:xfrm>
        </p:spPr>
        <p:txBody>
          <a:bodyPr/>
          <a:lstStyle/>
          <a:p>
            <a:r>
              <a:rPr lang="ja-JP" altLang="en-US" sz="4000" dirty="0" smtClean="0">
                <a:solidFill>
                  <a:schemeClr val="tx1"/>
                </a:solidFill>
                <a:effectLst/>
              </a:rPr>
              <a:t>①安全・安心の知恵袋推進プログラム</a:t>
            </a:r>
            <a:endParaRPr kumimoji="1" lang="ja-JP" altLang="en-US" sz="40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597224346"/>
              </p:ext>
            </p:extLst>
          </p:nvPr>
        </p:nvGraphicFramePr>
        <p:xfrm>
          <a:off x="323528" y="836712"/>
          <a:ext cx="8568951" cy="5580647"/>
        </p:xfrm>
        <a:graphic>
          <a:graphicData uri="http://schemas.openxmlformats.org/drawingml/2006/table">
            <a:tbl>
              <a:tblPr firstRow="1" bandRow="1">
                <a:tableStyleId>{7DF18680-E054-41AD-8BC1-D1AEF772440D}</a:tableStyleId>
              </a:tblPr>
              <a:tblGrid>
                <a:gridCol w="2110134"/>
                <a:gridCol w="974705"/>
                <a:gridCol w="2624205"/>
                <a:gridCol w="2859907"/>
              </a:tblGrid>
              <a:tr h="504279">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b="0" dirty="0" smtClean="0">
                          <a:solidFill>
                            <a:schemeClr val="bg1"/>
                          </a:solidFill>
                          <a:latin typeface="ＭＳ ゴシック" panose="020B0609070205080204" pitchFamily="49" charset="-128"/>
                          <a:ea typeface="ＭＳ ゴシック" panose="020B0609070205080204" pitchFamily="49" charset="-128"/>
                        </a:rPr>
                        <a:t>屋内での高齢者の転倒事故と</a:t>
                      </a:r>
                      <a:r>
                        <a:rPr kumimoji="1" lang="en-US" altLang="ja-JP" b="0" dirty="0" smtClean="0">
                          <a:solidFill>
                            <a:schemeClr val="bg1"/>
                          </a:solidFill>
                          <a:latin typeface="ＭＳ ゴシック" panose="020B0609070205080204" pitchFamily="49" charset="-128"/>
                          <a:ea typeface="ＭＳ ゴシック" panose="020B0609070205080204" pitchFamily="49" charset="-128"/>
                        </a:rPr>
                        <a:t>75</a:t>
                      </a:r>
                      <a:r>
                        <a:rPr kumimoji="1" lang="ja-JP" altLang="en-US" b="0" dirty="0" smtClean="0">
                          <a:solidFill>
                            <a:schemeClr val="bg1"/>
                          </a:solidFill>
                          <a:latin typeface="ＭＳ ゴシック" panose="020B0609070205080204" pitchFamily="49" charset="-128"/>
                          <a:ea typeface="ＭＳ ゴシック" panose="020B0609070205080204" pitchFamily="49" charset="-128"/>
                        </a:rPr>
                        <a:t>歳以上の高齢者の骨折が多い</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3204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高齢者の転倒事故件数を減らす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rowSpan="5">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安全・安心の知恵袋の配布と活用により転倒防止を図る</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長寿クラブ、社会福祉協議会、町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高齢者</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地域の長寿クラブ等の場を活用</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社会福祉協議会、民生児童委員協議会、町など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5528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高齢者の安全・安心の知恵袋の認知率</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町民アンケート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76064">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屋内での転倒予防対策実施率</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町民アンケート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040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①高齢者の転倒事故割合</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②高齢者の転倒・転落による骨折者数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①②箕輪消防署「救急搬送データ」</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伊那中央病院データ</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8</a:t>
            </a:fld>
            <a:endParaRPr kumimoji="1" lang="ja-JP" altLang="en-US" sz="1600" dirty="0"/>
          </a:p>
        </p:txBody>
      </p:sp>
    </p:spTree>
    <p:extLst>
      <p:ext uri="{BB962C8B-B14F-4D97-AF65-F5344CB8AC3E}">
        <p14:creationId xmlns:p14="http://schemas.microsoft.com/office/powerpoint/2010/main" val="3664154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smtClean="0">
                <a:solidFill>
                  <a:schemeClr val="tx1"/>
                </a:solidFill>
                <a:effectLst/>
              </a:rPr>
              <a:t>安全</a:t>
            </a:r>
            <a:r>
              <a:rPr lang="ja-JP" altLang="en-US" sz="4400" dirty="0">
                <a:solidFill>
                  <a:schemeClr val="tx1"/>
                </a:solidFill>
                <a:effectLst/>
              </a:rPr>
              <a:t>・</a:t>
            </a:r>
            <a:r>
              <a:rPr lang="ja-JP" altLang="en-US" sz="4400" dirty="0" smtClean="0">
                <a:solidFill>
                  <a:schemeClr val="tx1"/>
                </a:solidFill>
                <a:effectLst/>
              </a:rPr>
              <a:t>安心の知恵袋の活用状況</a:t>
            </a:r>
            <a:endParaRPr kumimoji="1" lang="ja-JP" altLang="en-US" sz="4400" dirty="0">
              <a:solidFill>
                <a:schemeClr val="tx1"/>
              </a:solidFill>
              <a:effectLst/>
            </a:endParaRPr>
          </a:p>
        </p:txBody>
      </p:sp>
      <p:pic>
        <p:nvPicPr>
          <p:cNvPr id="7" name="コンテンツ プレースホルダー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6215" y="1725028"/>
            <a:ext cx="3384376" cy="2538281"/>
          </a:xfrm>
          <a:ln>
            <a:solidFill>
              <a:srgbClr val="008000"/>
            </a:solidFill>
          </a:ln>
        </p:spPr>
      </p:pic>
      <p:sp>
        <p:nvSpPr>
          <p:cNvPr id="5" name="タイトル 1"/>
          <p:cNvSpPr txBox="1">
            <a:spLocks/>
          </p:cNvSpPr>
          <p:nvPr/>
        </p:nvSpPr>
        <p:spPr>
          <a:xfrm>
            <a:off x="467544" y="662045"/>
            <a:ext cx="8229600" cy="7200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3200" dirty="0" smtClean="0">
                <a:solidFill>
                  <a:schemeClr val="tx1"/>
                </a:solidFill>
                <a:effectLst/>
              </a:rPr>
              <a:t>●室内の危険箇所チェックによるふり返り</a:t>
            </a:r>
            <a:endParaRPr lang="ja-JP" altLang="en-US" sz="3200" dirty="0">
              <a:solidFill>
                <a:schemeClr val="tx1"/>
              </a:solidFill>
              <a:effectLst/>
            </a:endParaRPr>
          </a:p>
        </p:txBody>
      </p:sp>
      <p:sp>
        <p:nvSpPr>
          <p:cNvPr id="8" name="テキスト ボックス 7"/>
          <p:cNvSpPr txBox="1"/>
          <p:nvPr/>
        </p:nvSpPr>
        <p:spPr>
          <a:xfrm>
            <a:off x="467544" y="1268041"/>
            <a:ext cx="3168352" cy="461665"/>
          </a:xfrm>
          <a:prstGeom prst="rect">
            <a:avLst/>
          </a:prstGeom>
          <a:noFill/>
        </p:spPr>
        <p:txBody>
          <a:bodyPr wrap="square" rtlCol="0">
            <a:spAutoFit/>
          </a:bodyPr>
          <a:lstStyle/>
          <a:p>
            <a:r>
              <a:rPr kumimoji="1" lang="ja-JP" altLang="en-US" sz="2400" dirty="0" smtClean="0">
                <a:solidFill>
                  <a:srgbClr val="008000"/>
                </a:solidFill>
              </a:rPr>
              <a:t>安全・安心の知恵袋</a:t>
            </a:r>
            <a:endParaRPr kumimoji="1" lang="ja-JP" altLang="en-US" sz="2400" dirty="0">
              <a:solidFill>
                <a:srgbClr val="008000"/>
              </a:solidFill>
            </a:endParaRP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1729707"/>
            <a:ext cx="3405064" cy="2553798"/>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4283505"/>
            <a:ext cx="3251200" cy="2438400"/>
          </a:xfrm>
          <a:prstGeom prst="rect">
            <a:avLst/>
          </a:prstGeom>
        </p:spPr>
      </p:pic>
      <p:sp>
        <p:nvSpPr>
          <p:cNvPr id="11" name="テキスト ボックス 10"/>
          <p:cNvSpPr txBox="1"/>
          <p:nvPr/>
        </p:nvSpPr>
        <p:spPr>
          <a:xfrm>
            <a:off x="5309828" y="1268042"/>
            <a:ext cx="3654660" cy="461665"/>
          </a:xfrm>
          <a:prstGeom prst="rect">
            <a:avLst/>
          </a:prstGeom>
          <a:noFill/>
        </p:spPr>
        <p:txBody>
          <a:bodyPr wrap="square" rtlCol="0">
            <a:spAutoFit/>
          </a:bodyPr>
          <a:lstStyle/>
          <a:p>
            <a:r>
              <a:rPr lang="ja-JP" altLang="en-US" sz="2400" dirty="0">
                <a:solidFill>
                  <a:srgbClr val="008000"/>
                </a:solidFill>
              </a:rPr>
              <a:t>チェック</a:t>
            </a:r>
            <a:r>
              <a:rPr lang="ja-JP" altLang="en-US" sz="2400" dirty="0" smtClean="0">
                <a:solidFill>
                  <a:srgbClr val="008000"/>
                </a:solidFill>
              </a:rPr>
              <a:t>項目</a:t>
            </a:r>
            <a:r>
              <a:rPr lang="ja-JP" altLang="en-US" sz="2400" dirty="0">
                <a:solidFill>
                  <a:srgbClr val="008000"/>
                </a:solidFill>
              </a:rPr>
              <a:t>を</a:t>
            </a:r>
            <a:r>
              <a:rPr lang="ja-JP" altLang="en-US" sz="2400" dirty="0" smtClean="0">
                <a:solidFill>
                  <a:srgbClr val="008000"/>
                </a:solidFill>
              </a:rPr>
              <a:t>確認</a:t>
            </a:r>
            <a:endParaRPr kumimoji="1" lang="ja-JP" altLang="en-US" sz="2400" dirty="0">
              <a:solidFill>
                <a:srgbClr val="008000"/>
              </a:solidFill>
            </a:endParaRPr>
          </a:p>
        </p:txBody>
      </p:sp>
      <p:sp>
        <p:nvSpPr>
          <p:cNvPr id="12" name="テキスト ボックス 11"/>
          <p:cNvSpPr txBox="1"/>
          <p:nvPr/>
        </p:nvSpPr>
        <p:spPr>
          <a:xfrm>
            <a:off x="6095008" y="4902710"/>
            <a:ext cx="2088232" cy="830997"/>
          </a:xfrm>
          <a:prstGeom prst="rect">
            <a:avLst/>
          </a:prstGeom>
          <a:noFill/>
        </p:spPr>
        <p:txBody>
          <a:bodyPr wrap="square" rtlCol="0">
            <a:spAutoFit/>
          </a:bodyPr>
          <a:lstStyle/>
          <a:p>
            <a:r>
              <a:rPr lang="ja-JP" altLang="en-US" sz="2400" dirty="0" smtClean="0">
                <a:solidFill>
                  <a:srgbClr val="008000"/>
                </a:solidFill>
              </a:rPr>
              <a:t>民生児童委員</a:t>
            </a:r>
            <a:r>
              <a:rPr lang="ja-JP" altLang="en-US" sz="2400" dirty="0">
                <a:solidFill>
                  <a:srgbClr val="008000"/>
                </a:solidFill>
              </a:rPr>
              <a:t>に</a:t>
            </a:r>
            <a:r>
              <a:rPr lang="ja-JP" altLang="en-US" sz="2400" dirty="0" smtClean="0">
                <a:solidFill>
                  <a:srgbClr val="008000"/>
                </a:solidFill>
              </a:rPr>
              <a:t>よる分析</a:t>
            </a:r>
            <a:endParaRPr kumimoji="1" lang="ja-JP" altLang="en-US" sz="2400" dirty="0">
              <a:solidFill>
                <a:srgbClr val="008000"/>
              </a:solidFill>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9</a:t>
            </a:fld>
            <a:endParaRPr kumimoji="1" lang="ja-JP" altLang="en-US" sz="1600" dirty="0"/>
          </a:p>
        </p:txBody>
      </p:sp>
    </p:spTree>
    <p:extLst>
      <p:ext uri="{BB962C8B-B14F-4D97-AF65-F5344CB8AC3E}">
        <p14:creationId xmlns:p14="http://schemas.microsoft.com/office/powerpoint/2010/main" val="58961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txDef>
      <a:spPr/>
      <a:bodyPr vert="horz" lIns="91440" tIns="45720" rIns="91440" bIns="45720" rtlCol="0" anchor="t">
        <a:noAutofit/>
      </a:bodyPr>
      <a:lstStyle>
        <a:defPPr algn="l">
          <a:defRPr sz="2600" dirty="0" smtClean="0">
            <a:solidFill>
              <a:schemeClr val="tx1"/>
            </a:solidFill>
            <a:effectLst/>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1899</TotalTime>
  <Words>3729</Words>
  <Application>Microsoft Office PowerPoint</Application>
  <PresentationFormat>画面に合わせる (4:3)</PresentationFormat>
  <Paragraphs>620</Paragraphs>
  <Slides>20</Slides>
  <Notes>20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エグゼクティブ</vt:lpstr>
      <vt:lpstr>高齢者の安全対策委員会</vt:lpstr>
      <vt:lpstr>高齢者の安全対策委員会名簿</vt:lpstr>
      <vt:lpstr>PowerPoint プレゼンテーション</vt:lpstr>
      <vt:lpstr>表①  高齢者の転倒事故等の状況</vt:lpstr>
      <vt:lpstr>表②  骨折、骨粗しょう症による 要介護認定者の状況</vt:lpstr>
      <vt:lpstr>データから見える現状等</vt:lpstr>
      <vt:lpstr>課題と対策（レベル別）</vt:lpstr>
      <vt:lpstr>①安全・安心の知恵袋推進プログラム</vt:lpstr>
      <vt:lpstr>安全・安心の知恵袋の活用状況</vt:lpstr>
      <vt:lpstr>実績と計画</vt:lpstr>
      <vt:lpstr>プログラム評価結果（短期・中期・長期）</vt:lpstr>
      <vt:lpstr>②転倒予防対策推進プログラム</vt:lpstr>
      <vt:lpstr>介護予防教室、健康づくり支援教室</vt:lpstr>
      <vt:lpstr>実績と計画</vt:lpstr>
      <vt:lpstr>プログラム評価結果（短期・中期・長期）</vt:lpstr>
      <vt:lpstr>その他</vt:lpstr>
      <vt:lpstr>気付きや変化</vt:lpstr>
      <vt:lpstr>PowerPoint プレゼンテーション</vt:lpstr>
      <vt:lpstr>現在の課題</vt:lpstr>
      <vt:lpstr>今後の計画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交通安全対策委員会</dc:title>
  <dc:creator>小田切正憲</dc:creator>
  <cp:lastModifiedBy>小田切正憲</cp:lastModifiedBy>
  <cp:revision>291</cp:revision>
  <cp:lastPrinted>2016-07-29T01:53:43Z</cp:lastPrinted>
  <dcterms:created xsi:type="dcterms:W3CDTF">2016-01-26T04:06:41Z</dcterms:created>
  <dcterms:modified xsi:type="dcterms:W3CDTF">2016-07-29T02:17:11Z</dcterms:modified>
</cp:coreProperties>
</file>