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26"/>
  </p:notesMasterIdLst>
  <p:handoutMasterIdLst>
    <p:handoutMasterId r:id="rId27"/>
  </p:handoutMasterIdLst>
  <p:sldIdLst>
    <p:sldId id="256" r:id="rId2"/>
    <p:sldId id="257" r:id="rId3"/>
    <p:sldId id="280"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72DEB"/>
    <a:srgbClr val="FFCCFF"/>
    <a:srgbClr val="008000"/>
    <a:srgbClr val="669900"/>
    <a:srgbClr val="DADBD7"/>
    <a:srgbClr val="2194F3"/>
    <a:srgbClr val="A7D5FF"/>
    <a:srgbClr val="3808EA"/>
    <a:srgbClr val="390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55" autoAdjust="0"/>
  </p:normalViewPr>
  <p:slideViewPr>
    <p:cSldViewPr>
      <p:cViewPr varScale="1">
        <p:scale>
          <a:sx n="80" d="100"/>
          <a:sy n="80" d="100"/>
        </p:scale>
        <p:origin x="-2520"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040977974942955E-2"/>
          <c:y val="4.159263011283764E-2"/>
          <c:w val="0.66435683386798872"/>
          <c:h val="0.83016693467598712"/>
        </c:manualLayout>
      </c:layout>
      <c:barChart>
        <c:barDir val="col"/>
        <c:grouping val="clustered"/>
        <c:varyColors val="0"/>
        <c:ser>
          <c:idx val="0"/>
          <c:order val="0"/>
          <c:tx>
            <c:strRef>
              <c:f>Sheet1!$B$1</c:f>
              <c:strCache>
                <c:ptCount val="1"/>
                <c:pt idx="0">
                  <c:v>夜 重傷・死亡</c:v>
                </c:pt>
              </c:strCache>
            </c:strRef>
          </c:tx>
          <c:spPr>
            <a:solidFill>
              <a:srgbClr val="009900"/>
            </a:solidFill>
          </c:spPr>
          <c:invertIfNegative val="0"/>
          <c:dLbls>
            <c:dLbl>
              <c:idx val="1"/>
              <c:layout>
                <c:manualLayout>
                  <c:x val="-1.3454220539040546E-2"/>
                  <c:y val="-1.1224133123521584E-2"/>
                </c:manualLayout>
              </c:layout>
              <c:showLegendKey val="0"/>
              <c:showVal val="1"/>
              <c:showCatName val="0"/>
              <c:showSerName val="0"/>
              <c:showPercent val="0"/>
              <c:showBubbleSize val="0"/>
            </c:dLbl>
            <c:dLbl>
              <c:idx val="3"/>
              <c:layout>
                <c:manualLayout>
                  <c:x val="1.5505543445631714E-3"/>
                  <c:y val="-8.4180998426411635E-3"/>
                </c:manualLayout>
              </c:layout>
              <c:showLegendKey val="0"/>
              <c:showVal val="1"/>
              <c:showCatName val="0"/>
              <c:showSerName val="0"/>
              <c:showPercent val="0"/>
              <c:showBubbleSize val="0"/>
            </c:dLbl>
            <c:dLbl>
              <c:idx val="4"/>
              <c:layout>
                <c:manualLayout>
                  <c:x val="-5.7939066350723876E-3"/>
                  <c:y val="5.6120665617607922E-3"/>
                </c:manualLayout>
              </c:layout>
              <c:showLegendKey val="0"/>
              <c:showVal val="1"/>
              <c:showCatName val="0"/>
              <c:showSerName val="0"/>
              <c:showPercent val="0"/>
              <c:showBubbleSize val="0"/>
            </c:dLbl>
            <c:txPr>
              <a:bodyPr/>
              <a:lstStyle/>
              <a:p>
                <a:pPr>
                  <a:defRPr baseline="0">
                    <a:solidFill>
                      <a:srgbClr val="009900"/>
                    </a:solidFill>
                  </a:defRPr>
                </a:pPr>
                <a:endParaRPr lang="ja-JP"/>
              </a:p>
            </c:txP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Sheet1!$B$2:$B$6</c:f>
              <c:numCache>
                <c:formatCode>0.0%</c:formatCode>
                <c:ptCount val="5"/>
                <c:pt idx="0">
                  <c:v>0.15384615384615385</c:v>
                </c:pt>
                <c:pt idx="1">
                  <c:v>8.3333333333333329E-2</c:v>
                </c:pt>
                <c:pt idx="2">
                  <c:v>0.1</c:v>
                </c:pt>
                <c:pt idx="3">
                  <c:v>0.16666666666666666</c:v>
                </c:pt>
                <c:pt idx="4">
                  <c:v>5.8823529411764705E-2</c:v>
                </c:pt>
              </c:numCache>
            </c:numRef>
          </c:val>
        </c:ser>
        <c:ser>
          <c:idx val="1"/>
          <c:order val="1"/>
          <c:tx>
            <c:strRef>
              <c:f>Sheet1!$C$1</c:f>
              <c:strCache>
                <c:ptCount val="1"/>
                <c:pt idx="0">
                  <c:v>昼 重傷・死亡</c:v>
                </c:pt>
              </c:strCache>
            </c:strRef>
          </c:tx>
          <c:spPr>
            <a:solidFill>
              <a:srgbClr val="00B0F0"/>
            </a:solidFill>
          </c:spPr>
          <c:invertIfNegative val="0"/>
          <c:dLbls>
            <c:dLbl>
              <c:idx val="0"/>
              <c:layout>
                <c:manualLayout>
                  <c:x val="4.3181598370041763E-2"/>
                  <c:y val="8.4180998426411895E-3"/>
                </c:manualLayout>
              </c:layout>
              <c:showLegendKey val="0"/>
              <c:showVal val="1"/>
              <c:showCatName val="0"/>
              <c:showSerName val="0"/>
              <c:showPercent val="0"/>
              <c:showBubbleSize val="0"/>
            </c:dLbl>
            <c:dLbl>
              <c:idx val="1"/>
              <c:layout>
                <c:manualLayout>
                  <c:x val="2.3148069675004147E-2"/>
                  <c:y val="1.9642232966162774E-2"/>
                </c:manualLayout>
              </c:layout>
              <c:showLegendKey val="0"/>
              <c:showVal val="1"/>
              <c:showCatName val="0"/>
              <c:showSerName val="0"/>
              <c:showPercent val="0"/>
              <c:showBubbleSize val="0"/>
            </c:dLbl>
            <c:dLbl>
              <c:idx val="2"/>
              <c:layout>
                <c:manualLayout>
                  <c:x val="2.0412579953483809E-2"/>
                  <c:y val="1.6836199685282379E-2"/>
                </c:manualLayout>
              </c:layout>
              <c:showLegendKey val="0"/>
              <c:showVal val="1"/>
              <c:showCatName val="0"/>
              <c:showSerName val="0"/>
              <c:showPercent val="0"/>
              <c:showBubbleSize val="0"/>
            </c:dLbl>
            <c:dLbl>
              <c:idx val="3"/>
              <c:layout>
                <c:manualLayout>
                  <c:x val="1.8518518518518517E-2"/>
                  <c:y val="8.4180998426411895E-3"/>
                </c:manualLayout>
              </c:layout>
              <c:showLegendKey val="0"/>
              <c:showVal val="1"/>
              <c:showCatName val="0"/>
              <c:showSerName val="0"/>
              <c:showPercent val="0"/>
              <c:showBubbleSize val="0"/>
            </c:dLbl>
            <c:txPr>
              <a:bodyPr/>
              <a:lstStyle/>
              <a:p>
                <a:pPr>
                  <a:defRPr baseline="0">
                    <a:solidFill>
                      <a:srgbClr val="0033CC"/>
                    </a:solidFill>
                  </a:defRPr>
                </a:pPr>
                <a:endParaRPr lang="ja-JP"/>
              </a:p>
            </c:txP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Sheet1!$C$2:$C$6</c:f>
              <c:numCache>
                <c:formatCode>0.0%</c:formatCode>
                <c:ptCount val="5"/>
                <c:pt idx="0">
                  <c:v>5.8823529411764705E-2</c:v>
                </c:pt>
                <c:pt idx="1">
                  <c:v>0.08</c:v>
                </c:pt>
                <c:pt idx="2">
                  <c:v>8.98876404494382E-2</c:v>
                </c:pt>
                <c:pt idx="3">
                  <c:v>6.5573770491803282E-2</c:v>
                </c:pt>
                <c:pt idx="4">
                  <c:v>8.9743589743589744E-2</c:v>
                </c:pt>
              </c:numCache>
            </c:numRef>
          </c:val>
        </c:ser>
        <c:dLbls>
          <c:showLegendKey val="0"/>
          <c:showVal val="0"/>
          <c:showCatName val="0"/>
          <c:showSerName val="0"/>
          <c:showPercent val="0"/>
          <c:showBubbleSize val="0"/>
        </c:dLbls>
        <c:gapWidth val="150"/>
        <c:axId val="31029504"/>
        <c:axId val="31043584"/>
      </c:barChart>
      <c:lineChart>
        <c:grouping val="standard"/>
        <c:varyColors val="0"/>
        <c:ser>
          <c:idx val="2"/>
          <c:order val="2"/>
          <c:tx>
            <c:strRef>
              <c:f>Sheet1!$D$1</c:f>
              <c:strCache>
                <c:ptCount val="1"/>
                <c:pt idx="0">
                  <c:v>人身事故件数</c:v>
                </c:pt>
              </c:strCache>
            </c:strRef>
          </c:tx>
          <c:spPr>
            <a:ln w="50800">
              <a:solidFill>
                <a:schemeClr val="tx1"/>
              </a:solidFill>
            </a:ln>
          </c:spPr>
          <c:marker>
            <c:symbol val="none"/>
          </c:marker>
          <c:dLbls>
            <c:dLbl>
              <c:idx val="0"/>
              <c:layout>
                <c:manualLayout>
                  <c:x val="-7.716049382716049E-3"/>
                  <c:y val="4.2090499213205942E-2"/>
                </c:manualLayout>
              </c:layout>
              <c:showLegendKey val="0"/>
              <c:showVal val="1"/>
              <c:showCatName val="0"/>
              <c:showSerName val="0"/>
              <c:showPercent val="0"/>
              <c:showBubbleSize val="0"/>
            </c:dLbl>
            <c:dLbl>
              <c:idx val="1"/>
              <c:layout>
                <c:manualLayout>
                  <c:x val="-1.5432098765432098E-2"/>
                  <c:y val="5.050859905584712E-2"/>
                </c:manualLayout>
              </c:layout>
              <c:showLegendKey val="0"/>
              <c:showVal val="1"/>
              <c:showCatName val="0"/>
              <c:showSerName val="0"/>
              <c:showPercent val="0"/>
              <c:showBubbleSize val="0"/>
            </c:dLbl>
            <c:dLbl>
              <c:idx val="2"/>
              <c:layout>
                <c:manualLayout>
                  <c:x val="-2.1604938271604882E-2"/>
                  <c:y val="8.6987031707292287E-2"/>
                </c:manualLayout>
              </c:layout>
              <c:showLegendKey val="0"/>
              <c:showVal val="1"/>
              <c:showCatName val="0"/>
              <c:showSerName val="0"/>
              <c:showPercent val="0"/>
              <c:showBubbleSize val="0"/>
            </c:dLbl>
            <c:dLbl>
              <c:idx val="3"/>
              <c:layout>
                <c:manualLayout>
                  <c:x val="1.4049083057248359E-3"/>
                  <c:y val="3.6478432651445153E-2"/>
                </c:manualLayout>
              </c:layout>
              <c:showLegendKey val="0"/>
              <c:showVal val="1"/>
              <c:showCatName val="0"/>
              <c:showSerName val="0"/>
              <c:showPercent val="0"/>
              <c:showBubbleSize val="0"/>
            </c:dLbl>
            <c:dLbl>
              <c:idx val="4"/>
              <c:layout>
                <c:manualLayout>
                  <c:x val="-1.8518518518518517E-2"/>
                  <c:y val="-5.6120665617607902E-2"/>
                </c:manualLayout>
              </c:layout>
              <c:showLegendKey val="0"/>
              <c:showVal val="1"/>
              <c:showCatName val="0"/>
              <c:showSerName val="0"/>
              <c:showPercent val="0"/>
              <c:showBubbleSize val="0"/>
            </c:dLbl>
            <c:spPr>
              <a:ln cap="rnd">
                <a:miter lim="800000"/>
              </a:ln>
            </c:spP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128</c:v>
                </c:pt>
                <c:pt idx="1">
                  <c:v>124</c:v>
                </c:pt>
                <c:pt idx="2">
                  <c:v>109</c:v>
                </c:pt>
                <c:pt idx="3">
                  <c:v>79</c:v>
                </c:pt>
                <c:pt idx="4">
                  <c:v>95</c:v>
                </c:pt>
              </c:numCache>
            </c:numRef>
          </c:val>
          <c:smooth val="0"/>
        </c:ser>
        <c:dLbls>
          <c:showLegendKey val="0"/>
          <c:showVal val="0"/>
          <c:showCatName val="0"/>
          <c:showSerName val="0"/>
          <c:showPercent val="0"/>
          <c:showBubbleSize val="0"/>
        </c:dLbls>
        <c:marker val="1"/>
        <c:smooth val="0"/>
        <c:axId val="31046656"/>
        <c:axId val="31045120"/>
      </c:lineChart>
      <c:catAx>
        <c:axId val="31029504"/>
        <c:scaling>
          <c:orientation val="minMax"/>
        </c:scaling>
        <c:delete val="0"/>
        <c:axPos val="b"/>
        <c:numFmt formatCode="General" sourceLinked="1"/>
        <c:majorTickMark val="out"/>
        <c:minorTickMark val="none"/>
        <c:tickLblPos val="nextTo"/>
        <c:txPr>
          <a:bodyPr/>
          <a:lstStyle/>
          <a:p>
            <a:pPr>
              <a:defRPr sz="1600" baseline="0"/>
            </a:pPr>
            <a:endParaRPr lang="ja-JP"/>
          </a:p>
        </c:txPr>
        <c:crossAx val="31043584"/>
        <c:crosses val="autoZero"/>
        <c:auto val="1"/>
        <c:lblAlgn val="ctr"/>
        <c:lblOffset val="100"/>
        <c:noMultiLvlLbl val="0"/>
      </c:catAx>
      <c:valAx>
        <c:axId val="31043584"/>
        <c:scaling>
          <c:orientation val="minMax"/>
          <c:max val="0.23"/>
          <c:min val="4.0000000000000008E-2"/>
        </c:scaling>
        <c:delete val="0"/>
        <c:axPos val="l"/>
        <c:majorGridlines/>
        <c:numFmt formatCode="0%" sourceLinked="0"/>
        <c:majorTickMark val="out"/>
        <c:minorTickMark val="none"/>
        <c:tickLblPos val="nextTo"/>
        <c:crossAx val="31029504"/>
        <c:crosses val="autoZero"/>
        <c:crossBetween val="between"/>
        <c:majorUnit val="4.0000000000000008E-2"/>
      </c:valAx>
      <c:valAx>
        <c:axId val="31045120"/>
        <c:scaling>
          <c:orientation val="minMax"/>
          <c:max val="130"/>
          <c:min val="0"/>
        </c:scaling>
        <c:delete val="0"/>
        <c:axPos val="r"/>
        <c:numFmt formatCode="General" sourceLinked="1"/>
        <c:majorTickMark val="out"/>
        <c:minorTickMark val="none"/>
        <c:tickLblPos val="nextTo"/>
        <c:crossAx val="31046656"/>
        <c:crosses val="max"/>
        <c:crossBetween val="between"/>
        <c:majorUnit val="20"/>
      </c:valAx>
      <c:catAx>
        <c:axId val="31046656"/>
        <c:scaling>
          <c:orientation val="minMax"/>
        </c:scaling>
        <c:delete val="1"/>
        <c:axPos val="b"/>
        <c:numFmt formatCode="General" sourceLinked="1"/>
        <c:majorTickMark val="out"/>
        <c:minorTickMark val="none"/>
        <c:tickLblPos val="nextTo"/>
        <c:crossAx val="31045120"/>
        <c:crosses val="autoZero"/>
        <c:auto val="1"/>
        <c:lblAlgn val="ctr"/>
        <c:lblOffset val="100"/>
        <c:noMultiLvlLbl val="0"/>
      </c:catAx>
      <c:spPr>
        <a:noFill/>
        <a:ln w="25400">
          <a:noFill/>
        </a:ln>
      </c:spPr>
    </c:plotArea>
    <c:legend>
      <c:legendPos val="r"/>
      <c:legendEntry>
        <c:idx val="0"/>
        <c:txPr>
          <a:bodyPr/>
          <a:lstStyle/>
          <a:p>
            <a:pPr>
              <a:defRPr sz="1600" baseline="0"/>
            </a:pPr>
            <a:endParaRPr lang="ja-JP"/>
          </a:p>
        </c:txPr>
      </c:legendEntry>
      <c:legendEntry>
        <c:idx val="1"/>
        <c:txPr>
          <a:bodyPr/>
          <a:lstStyle/>
          <a:p>
            <a:pPr>
              <a:defRPr sz="1600" baseline="0"/>
            </a:pPr>
            <a:endParaRPr lang="ja-JP"/>
          </a:p>
        </c:txPr>
      </c:legendEntry>
      <c:legendEntry>
        <c:idx val="2"/>
        <c:txPr>
          <a:bodyPr/>
          <a:lstStyle/>
          <a:p>
            <a:pPr>
              <a:defRPr sz="1600" baseline="0"/>
            </a:pPr>
            <a:endParaRPr lang="ja-JP"/>
          </a:p>
        </c:txPr>
      </c:legendEntry>
      <c:layout>
        <c:manualLayout>
          <c:xMode val="edge"/>
          <c:yMode val="edge"/>
          <c:x val="0.83395176823643524"/>
          <c:y val="0.21080115122486665"/>
          <c:w val="0.15678893026234991"/>
          <c:h val="0.55594921035572109"/>
        </c:manualLayout>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運転中</c:v>
                </c:pt>
              </c:strCache>
            </c:strRef>
          </c:tx>
          <c:spPr>
            <a:solidFill>
              <a:srgbClr val="009900"/>
            </a:solidFill>
          </c:spPr>
          <c:invertIfNegative val="0"/>
          <c:dLbls>
            <c:txPr>
              <a:bodyPr/>
              <a:lstStyle/>
              <a:p>
                <a:pPr>
                  <a:defRPr baseline="0">
                    <a:solidFill>
                      <a:schemeClr val="tx1"/>
                    </a:solidFill>
                  </a:defRPr>
                </a:pPr>
                <a:endParaRPr lang="ja-JP"/>
              </a:p>
            </c:txP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5</c:v>
                </c:pt>
                <c:pt idx="1">
                  <c:v>11</c:v>
                </c:pt>
                <c:pt idx="2">
                  <c:v>22</c:v>
                </c:pt>
                <c:pt idx="3">
                  <c:v>20</c:v>
                </c:pt>
                <c:pt idx="4">
                  <c:v>18</c:v>
                </c:pt>
              </c:numCache>
            </c:numRef>
          </c:val>
        </c:ser>
        <c:ser>
          <c:idx val="1"/>
          <c:order val="1"/>
          <c:tx>
            <c:strRef>
              <c:f>Sheet1!$C$1</c:f>
              <c:strCache>
                <c:ptCount val="1"/>
                <c:pt idx="0">
                  <c:v>同乗中</c:v>
                </c:pt>
              </c:strCache>
            </c:strRef>
          </c:tx>
          <c:spPr>
            <a:solidFill>
              <a:srgbClr val="2194F3"/>
            </a:solidFill>
          </c:spPr>
          <c:invertIfNegative val="0"/>
          <c:dLbls>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1</c:v>
                </c:pt>
                <c:pt idx="1">
                  <c:v>1</c:v>
                </c:pt>
                <c:pt idx="2">
                  <c:v>4</c:v>
                </c:pt>
                <c:pt idx="3">
                  <c:v>11</c:v>
                </c:pt>
                <c:pt idx="4">
                  <c:v>4</c:v>
                </c:pt>
              </c:numCache>
            </c:numRef>
          </c:val>
        </c:ser>
        <c:ser>
          <c:idx val="2"/>
          <c:order val="2"/>
          <c:tx>
            <c:strRef>
              <c:f>Sheet1!$D$1</c:f>
              <c:strCache>
                <c:ptCount val="1"/>
                <c:pt idx="0">
                  <c:v>歩行中</c:v>
                </c:pt>
              </c:strCache>
            </c:strRef>
          </c:tx>
          <c:spPr>
            <a:solidFill>
              <a:srgbClr val="FFC000"/>
            </a:solidFill>
          </c:spPr>
          <c:invertIfNegative val="0"/>
          <c:dLbls>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4</c:v>
                </c:pt>
                <c:pt idx="1">
                  <c:v>1</c:v>
                </c:pt>
                <c:pt idx="2">
                  <c:v>3</c:v>
                </c:pt>
                <c:pt idx="3">
                  <c:v>1</c:v>
                </c:pt>
                <c:pt idx="4">
                  <c:v>6</c:v>
                </c:pt>
              </c:numCache>
            </c:numRef>
          </c:val>
        </c:ser>
        <c:dLbls>
          <c:showLegendKey val="0"/>
          <c:showVal val="0"/>
          <c:showCatName val="0"/>
          <c:showSerName val="0"/>
          <c:showPercent val="0"/>
          <c:showBubbleSize val="0"/>
        </c:dLbls>
        <c:gapWidth val="150"/>
        <c:axId val="96463872"/>
        <c:axId val="97272576"/>
      </c:barChart>
      <c:lineChart>
        <c:grouping val="standard"/>
        <c:varyColors val="0"/>
        <c:ser>
          <c:idx val="3"/>
          <c:order val="3"/>
          <c:tx>
            <c:strRef>
              <c:f>Sheet1!$E$1</c:f>
              <c:strCache>
                <c:ptCount val="1"/>
                <c:pt idx="0">
                  <c:v>運転中割合</c:v>
                </c:pt>
              </c:strCache>
            </c:strRef>
          </c:tx>
          <c:spPr>
            <a:ln w="50800">
              <a:solidFill>
                <a:srgbClr val="FF0000"/>
              </a:solidFill>
            </a:ln>
          </c:spPr>
          <c:marker>
            <c:symbol val="none"/>
          </c:marker>
          <c:dLbls>
            <c:dLbl>
              <c:idx val="0"/>
              <c:layout>
                <c:manualLayout>
                  <c:x val="-2.7777777777777776E-2"/>
                  <c:y val="4.2090268965963656E-2"/>
                </c:manualLayout>
              </c:layout>
              <c:tx>
                <c:rich>
                  <a:bodyPr/>
                  <a:lstStyle/>
                  <a:p>
                    <a:r>
                      <a:rPr lang="en-US" altLang="en-US" baseline="0" dirty="0" smtClean="0">
                        <a:solidFill>
                          <a:srgbClr val="FF0000"/>
                        </a:solidFill>
                      </a:rPr>
                      <a:t>50%</a:t>
                    </a:r>
                    <a:endParaRPr lang="en-US" altLang="en-US" dirty="0"/>
                  </a:p>
                </c:rich>
              </c:tx>
              <c:showLegendKey val="0"/>
              <c:showVal val="1"/>
              <c:showCatName val="0"/>
              <c:showSerName val="0"/>
              <c:showPercent val="0"/>
              <c:showBubbleSize val="0"/>
            </c:dLbl>
            <c:dLbl>
              <c:idx val="1"/>
              <c:layout>
                <c:manualLayout>
                  <c:x val="-3.395073879653935E-2"/>
                  <c:y val="7.2956849183256692E-2"/>
                </c:manualLayout>
              </c:layout>
              <c:showLegendKey val="0"/>
              <c:showVal val="1"/>
              <c:showCatName val="0"/>
              <c:showSerName val="0"/>
              <c:showPercent val="0"/>
              <c:showBubbleSize val="0"/>
            </c:dLbl>
            <c:dLbl>
              <c:idx val="2"/>
              <c:layout>
                <c:manualLayout>
                  <c:x val="-3.0864197530864196E-2"/>
                  <c:y val="7.01508165223622E-2"/>
                </c:manualLayout>
              </c:layout>
              <c:showLegendKey val="0"/>
              <c:showVal val="1"/>
              <c:showCatName val="0"/>
              <c:showSerName val="0"/>
              <c:showPercent val="0"/>
              <c:showBubbleSize val="0"/>
            </c:dLbl>
            <c:dLbl>
              <c:idx val="3"/>
              <c:layout>
                <c:manualLayout>
                  <c:x val="-2.7777777777777721E-2"/>
                  <c:y val="4.4896522574311808E-2"/>
                </c:manualLayout>
              </c:layout>
              <c:showLegendKey val="0"/>
              <c:showVal val="1"/>
              <c:showCatName val="0"/>
              <c:showSerName val="0"/>
              <c:showPercent val="0"/>
              <c:showBubbleSize val="0"/>
            </c:dLbl>
            <c:dLbl>
              <c:idx val="4"/>
              <c:layout>
                <c:manualLayout>
                  <c:x val="-2.1604938271604937E-2"/>
                  <c:y val="4.4896522574311808E-2"/>
                </c:manualLayout>
              </c:layout>
              <c:showLegendKey val="0"/>
              <c:showVal val="1"/>
              <c:showCatName val="0"/>
              <c:showSerName val="0"/>
              <c:showPercent val="0"/>
              <c:showBubbleSize val="0"/>
            </c:dLbl>
            <c:txPr>
              <a:bodyPr/>
              <a:lstStyle/>
              <a:p>
                <a:pPr>
                  <a:defRPr baseline="0">
                    <a:solidFill>
                      <a:srgbClr val="FF0000"/>
                    </a:solidFill>
                  </a:defRPr>
                </a:pPr>
                <a:endParaRPr lang="ja-JP"/>
              </a:p>
            </c:txP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Sheet1!$E$2:$E$6</c:f>
              <c:numCache>
                <c:formatCode>0.0%</c:formatCode>
                <c:ptCount val="5"/>
                <c:pt idx="0">
                  <c:v>0.5</c:v>
                </c:pt>
                <c:pt idx="1">
                  <c:v>0.84615384615384615</c:v>
                </c:pt>
                <c:pt idx="2">
                  <c:v>0.75862068965517238</c:v>
                </c:pt>
                <c:pt idx="3">
                  <c:v>0.625</c:v>
                </c:pt>
                <c:pt idx="4">
                  <c:v>0.6428571428571429</c:v>
                </c:pt>
              </c:numCache>
            </c:numRef>
          </c:val>
          <c:smooth val="0"/>
        </c:ser>
        <c:dLbls>
          <c:showLegendKey val="0"/>
          <c:showVal val="0"/>
          <c:showCatName val="0"/>
          <c:showSerName val="0"/>
          <c:showPercent val="0"/>
          <c:showBubbleSize val="0"/>
        </c:dLbls>
        <c:marker val="1"/>
        <c:smooth val="0"/>
        <c:axId val="97288192"/>
        <c:axId val="97274112"/>
      </c:lineChart>
      <c:catAx>
        <c:axId val="96463872"/>
        <c:scaling>
          <c:orientation val="minMax"/>
        </c:scaling>
        <c:delete val="0"/>
        <c:axPos val="b"/>
        <c:numFmt formatCode="General" sourceLinked="1"/>
        <c:majorTickMark val="out"/>
        <c:minorTickMark val="none"/>
        <c:tickLblPos val="nextTo"/>
        <c:crossAx val="97272576"/>
        <c:crosses val="autoZero"/>
        <c:auto val="1"/>
        <c:lblAlgn val="ctr"/>
        <c:lblOffset val="100"/>
        <c:noMultiLvlLbl val="0"/>
      </c:catAx>
      <c:valAx>
        <c:axId val="97272576"/>
        <c:scaling>
          <c:orientation val="minMax"/>
        </c:scaling>
        <c:delete val="0"/>
        <c:axPos val="l"/>
        <c:majorGridlines/>
        <c:numFmt formatCode="General" sourceLinked="1"/>
        <c:majorTickMark val="out"/>
        <c:minorTickMark val="none"/>
        <c:tickLblPos val="nextTo"/>
        <c:crossAx val="96463872"/>
        <c:crosses val="autoZero"/>
        <c:crossBetween val="between"/>
      </c:valAx>
      <c:valAx>
        <c:axId val="97274112"/>
        <c:scaling>
          <c:orientation val="minMax"/>
          <c:max val="1"/>
        </c:scaling>
        <c:delete val="0"/>
        <c:axPos val="r"/>
        <c:numFmt formatCode="0%" sourceLinked="0"/>
        <c:majorTickMark val="out"/>
        <c:minorTickMark val="none"/>
        <c:tickLblPos val="nextTo"/>
        <c:crossAx val="97288192"/>
        <c:crosses val="max"/>
        <c:crossBetween val="between"/>
        <c:majorUnit val="0.2"/>
      </c:valAx>
      <c:catAx>
        <c:axId val="97288192"/>
        <c:scaling>
          <c:orientation val="minMax"/>
        </c:scaling>
        <c:delete val="1"/>
        <c:axPos val="b"/>
        <c:numFmt formatCode="General" sourceLinked="1"/>
        <c:majorTickMark val="out"/>
        <c:minorTickMark val="none"/>
        <c:tickLblPos val="nextTo"/>
        <c:crossAx val="97274112"/>
        <c:crosses val="autoZero"/>
        <c:auto val="1"/>
        <c:lblAlgn val="ctr"/>
        <c:lblOffset val="100"/>
        <c:noMultiLvlLbl val="0"/>
      </c:catAx>
    </c:plotArea>
    <c:legend>
      <c:legendPos val="r"/>
      <c:layout/>
      <c:overlay val="0"/>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146118218423911E-2"/>
          <c:y val="4.9835341093825702E-2"/>
          <c:w val="0.76881396931620105"/>
          <c:h val="0.82673171664554412"/>
        </c:manualLayout>
      </c:layout>
      <c:barChart>
        <c:barDir val="col"/>
        <c:grouping val="clustered"/>
        <c:varyColors val="0"/>
        <c:ser>
          <c:idx val="0"/>
          <c:order val="0"/>
          <c:tx>
            <c:strRef>
              <c:f>Sheet1!$B$1</c:f>
              <c:strCache>
                <c:ptCount val="1"/>
                <c:pt idx="0">
                  <c:v>県</c:v>
                </c:pt>
              </c:strCache>
            </c:strRef>
          </c:tx>
          <c:spPr>
            <a:solidFill>
              <a:srgbClr val="2194F3"/>
            </a:solidFill>
          </c:spPr>
          <c:invertIfNegative val="0"/>
          <c:dLbls>
            <c:dLbl>
              <c:idx val="0"/>
              <c:layout>
                <c:manualLayout>
                  <c:x val="-7.716049382716049E-3"/>
                  <c:y val="2.8446660048525073E-3"/>
                </c:manualLayout>
              </c:layout>
              <c:showLegendKey val="0"/>
              <c:showVal val="1"/>
              <c:showCatName val="0"/>
              <c:showSerName val="0"/>
              <c:showPercent val="0"/>
              <c:showBubbleSize val="0"/>
            </c:dLbl>
            <c:dLbl>
              <c:idx val="1"/>
              <c:layout>
                <c:manualLayout>
                  <c:x val="-9.2592592592592587E-3"/>
                  <c:y val="8.5339980145575228E-3"/>
                </c:manualLayout>
              </c:layout>
              <c:showLegendKey val="0"/>
              <c:showVal val="1"/>
              <c:showCatName val="0"/>
              <c:showSerName val="0"/>
              <c:showPercent val="0"/>
              <c:showBubbleSize val="0"/>
            </c:dLbl>
            <c:dLbl>
              <c:idx val="2"/>
              <c:layout>
                <c:manualLayout>
                  <c:x val="-1.0802469135802469E-2"/>
                  <c:y val="1.4223330024262537E-2"/>
                </c:manualLayout>
              </c:layout>
              <c:showLegendKey val="0"/>
              <c:showVal val="1"/>
              <c:showCatName val="0"/>
              <c:showSerName val="0"/>
              <c:showPercent val="0"/>
              <c:showBubbleSize val="0"/>
            </c:dLbl>
            <c:dLbl>
              <c:idx val="3"/>
              <c:layout>
                <c:manualLayout>
                  <c:x val="-1.2345679012345623E-2"/>
                  <c:y val="1.1378664019410029E-2"/>
                </c:manualLayout>
              </c:layout>
              <c:showLegendKey val="0"/>
              <c:showVal val="1"/>
              <c:showCatName val="0"/>
              <c:showSerName val="0"/>
              <c:showPercent val="0"/>
              <c:showBubbleSize val="0"/>
            </c:dLbl>
            <c:dLbl>
              <c:idx val="4"/>
              <c:layout>
                <c:manualLayout>
                  <c:x val="-1.3888888888888888E-2"/>
                  <c:y val="5.6893320097050146E-3"/>
                </c:manualLayout>
              </c:layout>
              <c:showLegendKey val="0"/>
              <c:showVal val="1"/>
              <c:showCatName val="0"/>
              <c:showSerName val="0"/>
              <c:showPercent val="0"/>
              <c:showBubbleSize val="0"/>
            </c:dLbl>
            <c:txPr>
              <a:bodyPr/>
              <a:lstStyle/>
              <a:p>
                <a:pPr>
                  <a:defRPr baseline="0">
                    <a:solidFill>
                      <a:srgbClr val="2194F3"/>
                    </a:solidFill>
                  </a:defRPr>
                </a:pPr>
                <a:endParaRPr lang="ja-JP"/>
              </a:p>
            </c:txP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Sheet1!$B$2:$B$6</c:f>
              <c:numCache>
                <c:formatCode>0.0%</c:formatCode>
                <c:ptCount val="5"/>
                <c:pt idx="0">
                  <c:v>0.53151021953065858</c:v>
                </c:pt>
                <c:pt idx="1">
                  <c:v>0.49601076612515621</c:v>
                </c:pt>
                <c:pt idx="2">
                  <c:v>0.48163927774396431</c:v>
                </c:pt>
                <c:pt idx="3">
                  <c:v>0.48029291406418262</c:v>
                </c:pt>
                <c:pt idx="4">
                  <c:v>0.47062140521033041</c:v>
                </c:pt>
              </c:numCache>
            </c:numRef>
          </c:val>
        </c:ser>
        <c:ser>
          <c:idx val="1"/>
          <c:order val="1"/>
          <c:tx>
            <c:strRef>
              <c:f>Sheet1!$C$1</c:f>
              <c:strCache>
                <c:ptCount val="1"/>
                <c:pt idx="0">
                  <c:v>箕輪町</c:v>
                </c:pt>
              </c:strCache>
            </c:strRef>
          </c:tx>
          <c:spPr>
            <a:solidFill>
              <a:srgbClr val="009900"/>
            </a:solidFill>
          </c:spPr>
          <c:invertIfNegative val="0"/>
          <c:dLbls>
            <c:spPr>
              <a:noFill/>
            </c:spPr>
            <c:txPr>
              <a:bodyPr/>
              <a:lstStyle/>
              <a:p>
                <a:pPr>
                  <a:defRPr baseline="0">
                    <a:solidFill>
                      <a:srgbClr val="009900"/>
                    </a:solidFill>
                  </a:defRPr>
                </a:pPr>
                <a:endParaRPr lang="ja-JP"/>
              </a:p>
            </c:txPr>
            <c:showLegendKey val="0"/>
            <c:showVal val="1"/>
            <c:showCatName val="0"/>
            <c:showSerName val="0"/>
            <c:showPercent val="0"/>
            <c:showBubbleSize val="0"/>
            <c:showLeaderLines val="0"/>
          </c:dLbls>
          <c:cat>
            <c:numRef>
              <c:f>Sheet1!$A$2:$A$6</c:f>
              <c:numCache>
                <c:formatCode>General</c:formatCode>
                <c:ptCount val="5"/>
                <c:pt idx="0">
                  <c:v>2011</c:v>
                </c:pt>
                <c:pt idx="1">
                  <c:v>2012</c:v>
                </c:pt>
                <c:pt idx="2">
                  <c:v>2013</c:v>
                </c:pt>
                <c:pt idx="3">
                  <c:v>2014</c:v>
                </c:pt>
                <c:pt idx="4">
                  <c:v>2015</c:v>
                </c:pt>
              </c:numCache>
            </c:numRef>
          </c:cat>
          <c:val>
            <c:numRef>
              <c:f>Sheet1!$C$2:$C$6</c:f>
              <c:numCache>
                <c:formatCode>0.0%</c:formatCode>
                <c:ptCount val="5"/>
                <c:pt idx="0">
                  <c:v>0.67741935483870963</c:v>
                </c:pt>
                <c:pt idx="1">
                  <c:v>0.62637362637362637</c:v>
                </c:pt>
                <c:pt idx="2">
                  <c:v>0.5494505494505495</c:v>
                </c:pt>
                <c:pt idx="3">
                  <c:v>0.57894736842105265</c:v>
                </c:pt>
                <c:pt idx="4">
                  <c:v>0.54736842105263162</c:v>
                </c:pt>
              </c:numCache>
            </c:numRef>
          </c:val>
        </c:ser>
        <c:dLbls>
          <c:showLegendKey val="0"/>
          <c:showVal val="0"/>
          <c:showCatName val="0"/>
          <c:showSerName val="0"/>
          <c:showPercent val="0"/>
          <c:showBubbleSize val="0"/>
        </c:dLbls>
        <c:gapWidth val="150"/>
        <c:axId val="31308032"/>
        <c:axId val="32247808"/>
      </c:barChart>
      <c:catAx>
        <c:axId val="31308032"/>
        <c:scaling>
          <c:orientation val="minMax"/>
        </c:scaling>
        <c:delete val="0"/>
        <c:axPos val="b"/>
        <c:numFmt formatCode="General" sourceLinked="1"/>
        <c:majorTickMark val="out"/>
        <c:minorTickMark val="none"/>
        <c:tickLblPos val="nextTo"/>
        <c:crossAx val="32247808"/>
        <c:crosses val="autoZero"/>
        <c:auto val="1"/>
        <c:lblAlgn val="ctr"/>
        <c:lblOffset val="100"/>
        <c:noMultiLvlLbl val="0"/>
      </c:catAx>
      <c:valAx>
        <c:axId val="32247808"/>
        <c:scaling>
          <c:orientation val="minMax"/>
          <c:max val="0.8"/>
          <c:min val="0.4"/>
        </c:scaling>
        <c:delete val="0"/>
        <c:axPos val="l"/>
        <c:majorGridlines/>
        <c:numFmt formatCode="0%" sourceLinked="0"/>
        <c:majorTickMark val="out"/>
        <c:minorTickMark val="none"/>
        <c:tickLblPos val="nextTo"/>
        <c:crossAx val="31308032"/>
        <c:crosses val="autoZero"/>
        <c:crossBetween val="between"/>
        <c:majorUnit val="0.1"/>
      </c:valAx>
    </c:plotArea>
    <c:legend>
      <c:legendPos val="r"/>
      <c:layout>
        <c:manualLayout>
          <c:xMode val="edge"/>
          <c:yMode val="edge"/>
          <c:x val="0.86551155847296146"/>
          <c:y val="0.24890389795367482"/>
          <c:w val="0.12522908285633996"/>
          <c:h val="0.38257148928593987"/>
        </c:manualLayout>
      </c:layout>
      <c:overlay val="0"/>
    </c:legend>
    <c:plotVisOnly val="1"/>
    <c:dispBlanksAs val="gap"/>
    <c:showDLblsOverMax val="0"/>
  </c:chart>
  <c:txPr>
    <a:bodyPr/>
    <a:lstStyle/>
    <a:p>
      <a:pPr>
        <a:defRPr sz="18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0.09112</cdr:x>
      <cdr:y>0.18429</cdr:y>
    </cdr:from>
    <cdr:to>
      <cdr:x>0.18968</cdr:x>
      <cdr:y>0.90034</cdr:y>
    </cdr:to>
    <cdr:sp macro="" textlink="">
      <cdr:nvSpPr>
        <cdr:cNvPr id="3" name="円/楕円 2"/>
        <cdr:cNvSpPr/>
      </cdr:nvSpPr>
      <cdr:spPr>
        <a:xfrm xmlns:a="http://schemas.openxmlformats.org/drawingml/2006/main">
          <a:off x="798951" y="683292"/>
          <a:ext cx="864158" cy="2654847"/>
        </a:xfrm>
        <a:prstGeom xmlns:a="http://schemas.openxmlformats.org/drawingml/2006/main" prst="ellipse">
          <a:avLst/>
        </a:prstGeom>
        <a:noFill xmlns:a="http://schemas.openxmlformats.org/drawingml/2006/main"/>
        <a:ln xmlns:a="http://schemas.openxmlformats.org/drawingml/2006/main" w="508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633"/>
          </a:xfrm>
          <a:prstGeom prst="rect">
            <a:avLst/>
          </a:prstGeom>
        </p:spPr>
        <p:txBody>
          <a:bodyPr vert="horz" lIns="91440" tIns="45720" rIns="91440" bIns="45720" rtlCol="0"/>
          <a:lstStyle>
            <a:lvl1pPr algn="r">
              <a:defRPr sz="1200"/>
            </a:lvl1pPr>
          </a:lstStyle>
          <a:p>
            <a:fld id="{32C40673-E3FE-4366-BDAE-DA02AB140D05}" type="datetimeFigureOut">
              <a:rPr kumimoji="1" lang="ja-JP" altLang="en-US" smtClean="0"/>
              <a:t>2016/8/4</a:t>
            </a:fld>
            <a:endParaRPr kumimoji="1" lang="ja-JP" altLang="en-US"/>
          </a:p>
        </p:txBody>
      </p:sp>
      <p:sp>
        <p:nvSpPr>
          <p:cNvPr id="4" name="フッター プレースホルダー 3"/>
          <p:cNvSpPr>
            <a:spLocks noGrp="1"/>
          </p:cNvSpPr>
          <p:nvPr>
            <p:ph type="ftr" sz="quarter" idx="2"/>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7316"/>
            <a:ext cx="2918831" cy="493633"/>
          </a:xfrm>
          <a:prstGeom prst="rect">
            <a:avLst/>
          </a:prstGeom>
        </p:spPr>
        <p:txBody>
          <a:bodyPr vert="horz" lIns="91440" tIns="45720" rIns="91440" bIns="45720" rtlCol="0" anchor="b"/>
          <a:lstStyle>
            <a:lvl1pPr algn="r">
              <a:defRPr sz="1200"/>
            </a:lvl1pPr>
          </a:lstStyle>
          <a:p>
            <a:fld id="{6ECB4E54-DCD5-41D8-9C00-A45D71AEE292}" type="slidenum">
              <a:rPr kumimoji="1" lang="ja-JP" altLang="en-US" smtClean="0"/>
              <a:t>‹#›</a:t>
            </a:fld>
            <a:endParaRPr kumimoji="1" lang="ja-JP" altLang="en-US"/>
          </a:p>
        </p:txBody>
      </p:sp>
    </p:spTree>
    <p:extLst>
      <p:ext uri="{BB962C8B-B14F-4D97-AF65-F5344CB8AC3E}">
        <p14:creationId xmlns:p14="http://schemas.microsoft.com/office/powerpoint/2010/main" val="2036877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633"/>
          </a:xfrm>
          <a:prstGeom prst="rect">
            <a:avLst/>
          </a:prstGeom>
        </p:spPr>
        <p:txBody>
          <a:bodyPr vert="horz" lIns="91440" tIns="45720" rIns="91440" bIns="45720" rtlCol="0"/>
          <a:lstStyle>
            <a:lvl1pPr algn="r">
              <a:defRPr sz="1200"/>
            </a:lvl1pPr>
          </a:lstStyle>
          <a:p>
            <a:fld id="{66E3D9A1-C546-4705-8AE5-FF5730E4E66C}" type="datetimeFigureOut">
              <a:rPr kumimoji="1" lang="ja-JP" altLang="en-US" smtClean="0"/>
              <a:t>2016/8/4</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9515"/>
            <a:ext cx="538861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7316"/>
            <a:ext cx="2918831" cy="493633"/>
          </a:xfrm>
          <a:prstGeom prst="rect">
            <a:avLst/>
          </a:prstGeom>
        </p:spPr>
        <p:txBody>
          <a:bodyPr vert="horz" lIns="91440" tIns="45720" rIns="91440" bIns="45720" rtlCol="0" anchor="b"/>
          <a:lstStyle>
            <a:lvl1pPr algn="r">
              <a:defRPr sz="1200"/>
            </a:lvl1pPr>
          </a:lstStyle>
          <a:p>
            <a:fld id="{ABA08F61-0944-4F65-8AAC-9D23E05C09C7}" type="slidenum">
              <a:rPr kumimoji="1" lang="ja-JP" altLang="en-US" smtClean="0"/>
              <a:t>‹#›</a:t>
            </a:fld>
            <a:endParaRPr kumimoji="1" lang="ja-JP" altLang="en-US"/>
          </a:p>
        </p:txBody>
      </p:sp>
    </p:spTree>
    <p:extLst>
      <p:ext uri="{BB962C8B-B14F-4D97-AF65-F5344CB8AC3E}">
        <p14:creationId xmlns:p14="http://schemas.microsoft.com/office/powerpoint/2010/main" val="20443890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交通安全対策委員会の委員長の荻原です。交通安全対策委員会の取組みを発表させていただきます。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a:t>
            </a:fld>
            <a:endParaRPr kumimoji="1" lang="ja-JP" altLang="en-US" dirty="0"/>
          </a:p>
        </p:txBody>
      </p:sp>
    </p:spTree>
    <p:extLst>
      <p:ext uri="{BB962C8B-B14F-4D97-AF65-F5344CB8AC3E}">
        <p14:creationId xmlns:p14="http://schemas.microsoft.com/office/powerpoint/2010/main" val="36979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左上の写真は、「人波作戦」と呼ばれるもので、交通安全を啓発する桃太郎旗を持って交通事故多発道路の歩道に立ち、運転者に事故防止を呼び掛けるものです。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左下の写真は、「街頭啓発活動」として、大型商店等の出入口で、交通安全啓発ティッシュやチラシを手渡しながら交通安全を訴えるものです。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右側の写真は、夜光反射タスキ等の着用を推進するため、配布・販売しながら着用方法を指導しているところです。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10</a:t>
            </a:fld>
            <a:endParaRPr kumimoji="1" lang="ja-JP" altLang="en-US"/>
          </a:p>
        </p:txBody>
      </p:sp>
    </p:spTree>
    <p:extLst>
      <p:ext uri="{BB962C8B-B14F-4D97-AF65-F5344CB8AC3E}">
        <p14:creationId xmlns:p14="http://schemas.microsoft.com/office/powerpoint/2010/main" val="426092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次に初認証から現在までの実績と今後の計画について報告します。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まず、反射材等の普及啓発・着用については、</a:t>
            </a:r>
            <a:r>
              <a:rPr kumimoji="1" lang="en-US" altLang="ja-JP" dirty="0" smtClean="0"/>
              <a:t>2012</a:t>
            </a:r>
            <a:r>
              <a:rPr kumimoji="1" lang="ja-JP" altLang="en-US" dirty="0" smtClean="0"/>
              <a:t>年から</a:t>
            </a:r>
            <a:r>
              <a:rPr kumimoji="1" lang="en-US" altLang="ja-JP" dirty="0" smtClean="0"/>
              <a:t>2015</a:t>
            </a:r>
            <a:r>
              <a:rPr kumimoji="1" lang="ja-JP" altLang="en-US" dirty="0" smtClean="0"/>
              <a:t>年の</a:t>
            </a:r>
            <a:r>
              <a:rPr kumimoji="1" lang="en-US" altLang="ja-JP" dirty="0" smtClean="0"/>
              <a:t>4</a:t>
            </a:r>
            <a:r>
              <a:rPr kumimoji="1" lang="ja-JP" altLang="en-US" dirty="0" smtClean="0"/>
              <a:t>年間で、</a:t>
            </a:r>
            <a:r>
              <a:rPr kumimoji="1" lang="en-US" altLang="ja-JP" dirty="0" smtClean="0"/>
              <a:t>1,300</a:t>
            </a:r>
            <a:r>
              <a:rPr kumimoji="1" lang="ja-JP" altLang="en-US" dirty="0" smtClean="0"/>
              <a:t>本の夜光反射タスキを配布・販売でき、夜間歩行時の着用を推進してきました。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今後の計画としては、これまでのタスキに加え、夜光反射リストバンドの普及も進めると共に、反射材の着用率について調査する予定です。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「人波作戦」については年４回、街頭啓発活動については</a:t>
            </a:r>
            <a:r>
              <a:rPr kumimoji="1" lang="en-US" altLang="ja-JP" dirty="0" smtClean="0"/>
              <a:t>2015</a:t>
            </a:r>
            <a:r>
              <a:rPr kumimoji="1" lang="ja-JP" altLang="en-US" dirty="0" smtClean="0"/>
              <a:t>年から年</a:t>
            </a:r>
            <a:r>
              <a:rPr kumimoji="1" lang="en-US" altLang="ja-JP" dirty="0" smtClean="0"/>
              <a:t>2</a:t>
            </a:r>
            <a:r>
              <a:rPr kumimoji="1" lang="ja-JP" altLang="en-US" dirty="0" smtClean="0"/>
              <a:t>回実施してきました。今後も継続して取組む予定です。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11</a:t>
            </a:fld>
            <a:endParaRPr kumimoji="1" lang="ja-JP" altLang="en-US"/>
          </a:p>
        </p:txBody>
      </p:sp>
    </p:spTree>
    <p:extLst>
      <p:ext uri="{BB962C8B-B14F-4D97-AF65-F5344CB8AC3E}">
        <p14:creationId xmlns:p14="http://schemas.microsoft.com/office/powerpoint/2010/main" val="29725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次にプログラムの評価結果についてです。まず短期評価としては、表⑥のとおり反射タスキの所持率を調査したところ、</a:t>
            </a:r>
            <a:r>
              <a:rPr kumimoji="1" lang="en-US" altLang="ja-JP" dirty="0" smtClean="0"/>
              <a:t>46.6</a:t>
            </a:r>
            <a:r>
              <a:rPr kumimoji="1" lang="ja-JP" altLang="en-US" dirty="0" smtClean="0"/>
              <a:t>％の方が所持していました。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しかしながら、表⑦のとおり、その活用率については</a:t>
            </a:r>
            <a:r>
              <a:rPr kumimoji="1" lang="en-US" altLang="ja-JP" dirty="0" smtClean="0"/>
              <a:t>15.7</a:t>
            </a:r>
            <a:r>
              <a:rPr kumimoji="1" lang="ja-JP" altLang="en-US" dirty="0" smtClean="0"/>
              <a:t>％にとどまり、持っていても使っていない状況にあることが分かりました。今後は所持者に確実に活用してもらえるような活動を行っていく必要があります。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長期評価としては、表⑧にありますとおり、</a:t>
            </a:r>
            <a:r>
              <a:rPr kumimoji="1" lang="en-US" altLang="ja-JP" dirty="0" smtClean="0"/>
              <a:t>2011</a:t>
            </a:r>
            <a:r>
              <a:rPr kumimoji="1" lang="ja-JP" altLang="en-US" dirty="0" smtClean="0"/>
              <a:t>年には</a:t>
            </a:r>
            <a:r>
              <a:rPr kumimoji="1" lang="en-US" altLang="ja-JP" dirty="0" smtClean="0"/>
              <a:t>4</a:t>
            </a:r>
            <a:r>
              <a:rPr kumimoji="1" lang="ja-JP" altLang="en-US" dirty="0" smtClean="0"/>
              <a:t>件、</a:t>
            </a:r>
            <a:r>
              <a:rPr kumimoji="1" lang="en-US" altLang="ja-JP" dirty="0" smtClean="0"/>
              <a:t>3.1</a:t>
            </a:r>
            <a:r>
              <a:rPr kumimoji="1" lang="ja-JP" altLang="en-US" dirty="0" smtClean="0"/>
              <a:t>％であった夜間の重傷・死亡交通事故が、</a:t>
            </a:r>
            <a:r>
              <a:rPr kumimoji="1" lang="en-US" altLang="ja-JP" dirty="0" smtClean="0"/>
              <a:t>2015</a:t>
            </a:r>
            <a:r>
              <a:rPr kumimoji="1" lang="ja-JP" altLang="en-US" dirty="0" smtClean="0"/>
              <a:t>年には</a:t>
            </a:r>
            <a:r>
              <a:rPr kumimoji="1" lang="en-US" altLang="ja-JP" dirty="0" smtClean="0"/>
              <a:t>1</a:t>
            </a:r>
            <a:r>
              <a:rPr kumimoji="1" lang="ja-JP" altLang="en-US" dirty="0" smtClean="0"/>
              <a:t>件、</a:t>
            </a:r>
            <a:r>
              <a:rPr kumimoji="1" lang="en-US" altLang="ja-JP" dirty="0" smtClean="0"/>
              <a:t>1.1</a:t>
            </a:r>
            <a:r>
              <a:rPr kumimoji="1" lang="ja-JP" altLang="en-US" dirty="0" smtClean="0"/>
              <a:t>％にまで減少しました。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12</a:t>
            </a:fld>
            <a:endParaRPr kumimoji="1" lang="ja-JP" altLang="en-US"/>
          </a:p>
        </p:txBody>
      </p:sp>
    </p:spTree>
    <p:extLst>
      <p:ext uri="{BB962C8B-B14F-4D97-AF65-F5344CB8AC3E}">
        <p14:creationId xmlns:p14="http://schemas.microsoft.com/office/powerpoint/2010/main" val="333009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続いては「高齢運転者安全対策ﾌプログラム」です。課題の</a:t>
            </a:r>
            <a:r>
              <a:rPr kumimoji="1" lang="en-US" altLang="ja-JP" dirty="0" smtClean="0"/>
              <a:t>『</a:t>
            </a:r>
            <a:r>
              <a:rPr kumimoji="1" lang="ja-JP" altLang="en-US" dirty="0" smtClean="0"/>
              <a:t>高齢者の事故のうち運転中の事故が多い</a:t>
            </a:r>
            <a:r>
              <a:rPr kumimoji="1" lang="en-US" altLang="ja-JP" dirty="0" smtClean="0"/>
              <a:t>』</a:t>
            </a:r>
            <a:r>
              <a:rPr kumimoji="1" lang="ja-JP" altLang="en-US" dirty="0" smtClean="0"/>
              <a:t>に対し、目標は「高齢者の運転中の事故割合を減らす」としました。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活動としては、高齢運転者への安全教育と飲酒運転撲滅を推進してきました。特に飲酒運転撲滅については、</a:t>
            </a:r>
            <a:r>
              <a:rPr kumimoji="1" lang="en-US" altLang="ja-JP" dirty="0" smtClean="0"/>
              <a:t>2013</a:t>
            </a:r>
            <a:r>
              <a:rPr kumimoji="1" lang="ja-JP" altLang="en-US" dirty="0" smtClean="0"/>
              <a:t>年に町内で飲酒に関わる交通死亡事故が</a:t>
            </a:r>
            <a:r>
              <a:rPr kumimoji="1" lang="en-US" altLang="ja-JP" dirty="0" smtClean="0"/>
              <a:t>2</a:t>
            </a:r>
            <a:r>
              <a:rPr kumimoji="1" lang="ja-JP" altLang="en-US" dirty="0" smtClean="0"/>
              <a:t>件発生し、その</a:t>
            </a:r>
            <a:r>
              <a:rPr kumimoji="1" lang="en-US" altLang="ja-JP" dirty="0" smtClean="0"/>
              <a:t>2</a:t>
            </a:r>
            <a:r>
              <a:rPr kumimoji="1" lang="ja-JP" altLang="en-US" dirty="0" smtClean="0"/>
              <a:t>件ともが高齢運転者であったことを受けて追加した活動です。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財源、対象、人材などは記載のとおりですが、既存事業であった「高齢者安全教室」や「チャレンジ号」といった活動に対し支援・協力する形で進めてきました。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13</a:t>
            </a:fld>
            <a:endParaRPr kumimoji="1" lang="ja-JP" altLang="en-US"/>
          </a:p>
        </p:txBody>
      </p:sp>
    </p:spTree>
    <p:extLst>
      <p:ext uri="{BB962C8B-B14F-4D97-AF65-F5344CB8AC3E}">
        <p14:creationId xmlns:p14="http://schemas.microsoft.com/office/powerpoint/2010/main" val="346505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上の写真は、「チャレンジ号」と呼ばれ、高齢者を対象にシュミレーターなどを用いて運動能力などを測定し、反射神経や運転能力がどのくらいのレベルにあるかを知っていただき、より安全な運転を心掛けていただくようにしていただく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この「チャレンジ号」は老化による自分自身の運転能力や反射能力の低下を知ることで、自主的に運転免許を返納することを考えていただくことに繋がる取組みです。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対策委員会としては広報をしたり、チャレンジするよう呼びかけたりしています。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右下の写真は、町内で酒類を提供する商店や飲食店、ホテルなどを対策委員で訪問し、飲酒運転の撲滅を宣言していただき、協力していただける場合、相手の名前入りの宣言証を渡し、店内に掲示していただくことで飲酒運転を町内から撲滅させることを目指したもので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14</a:t>
            </a:fld>
            <a:endParaRPr kumimoji="1" lang="ja-JP" altLang="en-US"/>
          </a:p>
        </p:txBody>
      </p:sp>
    </p:spTree>
    <p:extLst>
      <p:ext uri="{BB962C8B-B14F-4D97-AF65-F5344CB8AC3E}">
        <p14:creationId xmlns:p14="http://schemas.microsoft.com/office/powerpoint/2010/main" val="3112813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続いて実績と計画ですが、まず「高齢者交通安全教室」は町交通安全協会を中心に、年</a:t>
            </a:r>
            <a:r>
              <a:rPr kumimoji="1" lang="en-US" altLang="ja-JP" dirty="0" smtClean="0"/>
              <a:t>10</a:t>
            </a:r>
            <a:r>
              <a:rPr kumimoji="1" lang="ja-JP" altLang="en-US" dirty="0" smtClean="0"/>
              <a:t>回程度、参加者としては毎年</a:t>
            </a:r>
            <a:r>
              <a:rPr kumimoji="1" lang="en-US" altLang="ja-JP" dirty="0" smtClean="0"/>
              <a:t>400</a:t>
            </a:r>
            <a:r>
              <a:rPr kumimoji="1" lang="ja-JP" altLang="en-US" dirty="0" smtClean="0"/>
              <a:t>人程度の高齢者を対象に実施してきており、今後も継続していきます。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「チャレンジ号」は年２回、役場や大型店で実施してきました。今後は高齢者が大勢集まる場で実施するなど工夫していきたいと考えています。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「飲酒運転防止パトロール」や「街頭啓発活動」もこれまで年</a:t>
            </a:r>
            <a:r>
              <a:rPr kumimoji="1" lang="en-US" altLang="ja-JP" dirty="0" smtClean="0"/>
              <a:t>2</a:t>
            </a:r>
            <a:r>
              <a:rPr kumimoji="1" lang="ja-JP" altLang="en-US" dirty="0" smtClean="0"/>
              <a:t>回程度実施しており、今後も継続していきます。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「飲酒運転撲滅店宣言証」の取組みは、町内</a:t>
            </a:r>
            <a:r>
              <a:rPr kumimoji="1" lang="en-US" altLang="ja-JP" dirty="0" smtClean="0"/>
              <a:t>126</a:t>
            </a:r>
            <a:r>
              <a:rPr kumimoji="1" lang="ja-JP" altLang="en-US" dirty="0" smtClean="0"/>
              <a:t>店舗を巡回し、廃業、休業の店舗を除いたほぼ全ての店舗の協力をいただくことができ、この取組みは町のホームページにも掲載しています。</a:t>
            </a:r>
            <a:r>
              <a:rPr kumimoji="1" lang="en-US" altLang="ja-JP" dirty="0" smtClean="0"/>
              <a:t>【</a:t>
            </a:r>
            <a:r>
              <a:rPr kumimoji="1" lang="ja-JP" altLang="en-US" dirty="0" smtClean="0"/>
              <a:t>通訳</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15</a:t>
            </a:fld>
            <a:endParaRPr kumimoji="1" lang="ja-JP" altLang="en-US"/>
          </a:p>
        </p:txBody>
      </p:sp>
    </p:spTree>
    <p:extLst>
      <p:ext uri="{BB962C8B-B14F-4D97-AF65-F5344CB8AC3E}">
        <p14:creationId xmlns:p14="http://schemas.microsoft.com/office/powerpoint/2010/main" val="3000400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続いて評価結果ですが、まず短期評価として、表⑨のとおり「高齢者交通安全教室」や「チャレンジ号」などの教育・啓発事業への参加者は減少傾向にあります。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中期評価としては、２つありますが、「運転免許自主返納」は、高齢化による運転能力の低下や誤運転による交通事故を減少することに繋がるものですが、表⑩のとおり返納者は徐々に増加傾向にあります。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また表⑪の「飲酒運転逮捕件数」では、</a:t>
            </a:r>
            <a:r>
              <a:rPr kumimoji="1" lang="en-US" altLang="ja-JP" dirty="0" smtClean="0"/>
              <a:t>2014</a:t>
            </a:r>
            <a:r>
              <a:rPr kumimoji="1" lang="ja-JP" altLang="en-US" dirty="0" smtClean="0"/>
              <a:t>年には</a:t>
            </a:r>
            <a:r>
              <a:rPr kumimoji="1" lang="en-US" altLang="ja-JP" dirty="0" smtClean="0"/>
              <a:t>0</a:t>
            </a:r>
            <a:r>
              <a:rPr kumimoji="1" lang="ja-JP" altLang="en-US" dirty="0" smtClean="0"/>
              <a:t>件でしたが、</a:t>
            </a:r>
            <a:r>
              <a:rPr kumimoji="1" lang="en-US" altLang="ja-JP" dirty="0" smtClean="0"/>
              <a:t>2015</a:t>
            </a:r>
            <a:r>
              <a:rPr kumimoji="1" lang="ja-JP" altLang="en-US" dirty="0" smtClean="0"/>
              <a:t>年は</a:t>
            </a:r>
            <a:r>
              <a:rPr kumimoji="1" lang="en-US" altLang="ja-JP" dirty="0" smtClean="0"/>
              <a:t>3</a:t>
            </a:r>
            <a:r>
              <a:rPr kumimoji="1" lang="ja-JP" altLang="en-US" dirty="0" smtClean="0"/>
              <a:t>件と未だに逮捕者が存在しています。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長期評価としては、表⑫のとおり、高齢運転者の交通事故件数は横ばい状態にあり、まだ課題解決には至っていません。</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16</a:t>
            </a:fld>
            <a:endParaRPr kumimoji="1" lang="ja-JP" altLang="en-US"/>
          </a:p>
        </p:txBody>
      </p:sp>
    </p:spTree>
    <p:extLst>
      <p:ext uri="{BB962C8B-B14F-4D97-AF65-F5344CB8AC3E}">
        <p14:creationId xmlns:p14="http://schemas.microsoft.com/office/powerpoint/2010/main" val="298430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３つ目は「交差点事故対策ﾌプログラム」です。目標を「交差点での交通事故件数を減らす」とし、主に交通安全設備などのハード面の拡充を行います。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実際に設置するのは、町や県でありますが、当対策委員会では、交通事故多発や交通死亡事故多発を受け、臨時的に対策委員会を開催します。そこでは事故状況を分析し、必要な対策について検討し、その内容を所管機関に要望し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さらに場合によっては対策委員会による「交通安全人波作戦」や「街頭啓発活動」などを実施しています。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17</a:t>
            </a:fld>
            <a:endParaRPr kumimoji="1" lang="ja-JP" altLang="en-US"/>
          </a:p>
        </p:txBody>
      </p:sp>
    </p:spTree>
    <p:extLst>
      <p:ext uri="{BB962C8B-B14F-4D97-AF65-F5344CB8AC3E}">
        <p14:creationId xmlns:p14="http://schemas.microsoft.com/office/powerpoint/2010/main" val="3907216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委員会をはじめ、関係機関・団体等の協力により、ハード面の改善が図られています。写真の左上をご覧ください。こちらは交通量の多い県道のコーナーに設置された横断歩道ですが、本年、横断歩道を渡ろうとした高齢女性歩行者がトラックに轢かれて亡くなる交通死亡事故が発生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様々な検討が行われる中、横断歩道の存在を視覚的に運転者に訴え、注意を促すカラー舗装化を道路管理者である長野県に要請し、右上の写真のような改善が行われました。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左下の写真ですが、もともとは、横断歩道もグリーンベルトもない県道の交差点でしたが、対策委員会や地元地域、地区セーフコミュニティ推進協議会、学校、保護者等が一体となり要望した結果、「横断歩道」と「グリーンベルト」が新たに整備され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18</a:t>
            </a:fld>
            <a:endParaRPr kumimoji="1" lang="ja-JP" altLang="en-US"/>
          </a:p>
        </p:txBody>
      </p:sp>
    </p:spTree>
    <p:extLst>
      <p:ext uri="{BB962C8B-B14F-4D97-AF65-F5344CB8AC3E}">
        <p14:creationId xmlns:p14="http://schemas.microsoft.com/office/powerpoint/2010/main" val="1090007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実績と計画については、ご覧のとおりですが、どうしてもハード面には費用がかかり、しかも町レベルだけで完結するものは少ないのが現状です。道路標識や道路標示などは、年</a:t>
            </a:r>
            <a:r>
              <a:rPr kumimoji="1" lang="en-US" altLang="ja-JP" dirty="0" smtClean="0"/>
              <a:t>30</a:t>
            </a:r>
            <a:r>
              <a:rPr kumimoji="1" lang="ja-JP" altLang="en-US" dirty="0" smtClean="0"/>
              <a:t>箇所程度で推移してきました。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信号機については、２～３年に１基程度しか新設整備されない状況ですので、対策委員会としても最も効果的で安全力が上がる箇所の選定などについても助言していきます。</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19</a:t>
            </a:fld>
            <a:endParaRPr kumimoji="1" lang="ja-JP" altLang="en-US"/>
          </a:p>
        </p:txBody>
      </p:sp>
    </p:spTree>
    <p:extLst>
      <p:ext uri="{BB962C8B-B14F-4D97-AF65-F5344CB8AC3E}">
        <p14:creationId xmlns:p14="http://schemas.microsoft.com/office/powerpoint/2010/main" val="49490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対策委員はご覧のように、町民団体等</a:t>
            </a:r>
            <a:r>
              <a:rPr kumimoji="1" lang="en-US" altLang="ja-JP" dirty="0" smtClean="0"/>
              <a:t>4</a:t>
            </a:r>
            <a:r>
              <a:rPr kumimoji="1" lang="ja-JP" altLang="en-US" dirty="0" smtClean="0"/>
              <a:t>人、関係機関等</a:t>
            </a:r>
            <a:r>
              <a:rPr kumimoji="1" lang="en-US" altLang="ja-JP" dirty="0" smtClean="0"/>
              <a:t>2</a:t>
            </a:r>
            <a:r>
              <a:rPr kumimoji="1" lang="ja-JP" altLang="en-US" dirty="0" smtClean="0"/>
              <a:t>人、行政関係</a:t>
            </a:r>
            <a:r>
              <a:rPr kumimoji="1" lang="en-US" altLang="ja-JP" dirty="0" smtClean="0"/>
              <a:t>2</a:t>
            </a:r>
            <a:r>
              <a:rPr kumimoji="1" lang="ja-JP" altLang="en-US" smtClean="0"/>
              <a:t>人の合計８人</a:t>
            </a:r>
            <a:r>
              <a:rPr kumimoji="1" lang="ja-JP" altLang="en-US" dirty="0" smtClean="0"/>
              <a:t>で構成しています。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a:t>
            </a:fld>
            <a:endParaRPr kumimoji="1" lang="ja-JP" altLang="en-US"/>
          </a:p>
        </p:txBody>
      </p:sp>
    </p:spTree>
    <p:extLst>
      <p:ext uri="{BB962C8B-B14F-4D97-AF65-F5344CB8AC3E}">
        <p14:creationId xmlns:p14="http://schemas.microsoft.com/office/powerpoint/2010/main" val="3023210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続いてﾌプログラムの評価結果についてですが、短期・中期の評価としては、交通安全設備に対しての充足感について町民を対象にアンケートを行ったところ、６割の方は満足していました。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長期評価としての交差点の人身事故件数ですが、</a:t>
            </a:r>
            <a:r>
              <a:rPr kumimoji="1" lang="en-US" altLang="ja-JP" dirty="0" smtClean="0"/>
              <a:t>2011</a:t>
            </a:r>
            <a:r>
              <a:rPr kumimoji="1" lang="ja-JP" altLang="en-US" dirty="0" smtClean="0"/>
              <a:t>年以降、３年ごとの平均で見てみると、</a:t>
            </a:r>
            <a:r>
              <a:rPr kumimoji="1" lang="en-US" altLang="ja-JP" dirty="0" smtClean="0"/>
              <a:t>56.7</a:t>
            </a:r>
            <a:r>
              <a:rPr kumimoji="1" lang="ja-JP" altLang="en-US" dirty="0" smtClean="0"/>
              <a:t>件、</a:t>
            </a:r>
            <a:r>
              <a:rPr kumimoji="1" lang="en-US" altLang="ja-JP" dirty="0" smtClean="0"/>
              <a:t>50.3</a:t>
            </a:r>
            <a:r>
              <a:rPr kumimoji="1" lang="ja-JP" altLang="en-US" dirty="0" smtClean="0"/>
              <a:t>件、</a:t>
            </a:r>
            <a:r>
              <a:rPr kumimoji="1" lang="en-US" altLang="ja-JP" dirty="0" smtClean="0"/>
              <a:t>48.7</a:t>
            </a:r>
            <a:r>
              <a:rPr kumimoji="1" lang="ja-JP" altLang="en-US" dirty="0" smtClean="0"/>
              <a:t>件と徐々に減少していました。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20</a:t>
            </a:fld>
            <a:endParaRPr kumimoji="1" lang="ja-JP" altLang="en-US"/>
          </a:p>
        </p:txBody>
      </p:sp>
    </p:spTree>
    <p:extLst>
      <p:ext uri="{BB962C8B-B14F-4D97-AF65-F5344CB8AC3E}">
        <p14:creationId xmlns:p14="http://schemas.microsoft.com/office/powerpoint/2010/main" val="3979564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委員会のその他の活動としては、本年３件の交通死亡事故が発生したことを受け、緊急対策委員会を開くと共に、そこで検討され対策として、交通事故が多い県道２箇所に注意喚起を促す人形を掲出したり、交通安全啓発旗の集中掲出を行うなどしてい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21</a:t>
            </a:fld>
            <a:endParaRPr kumimoji="1" lang="ja-JP" altLang="en-US"/>
          </a:p>
        </p:txBody>
      </p:sp>
    </p:spTree>
    <p:extLst>
      <p:ext uri="{BB962C8B-B14F-4D97-AF65-F5344CB8AC3E}">
        <p14:creationId xmlns:p14="http://schemas.microsoft.com/office/powerpoint/2010/main" val="1675856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策委員会活動を通じて気付いたことや変化は、セーフコミュニティに取組む以前から既存の各種団体がそれぞれ活動を行ってきましたが、対策委員会で横に繋がり、「診断」「取組み」「ふり返り」の実施により、既存事業を見直すきっかけにな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例えば、「チャレンジ号」の実施場所もこれまで役場や大型商店を中心に実施していましたが、敬老会や老人会など、もっと高齢者がピンポイントに集う場に合わせて実施していく方向へと変わりつつあ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また、当対策委員会自体も、「高齢者の安全対策委員会」と協働して「飲酒運転撲滅運動」や「街頭啓発活動」などに取組むことで、活動に広がりが生まれました。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22</a:t>
            </a:fld>
            <a:endParaRPr kumimoji="1" lang="ja-JP" altLang="en-US"/>
          </a:p>
        </p:txBody>
      </p:sp>
    </p:spTree>
    <p:extLst>
      <p:ext uri="{BB962C8B-B14F-4D97-AF65-F5344CB8AC3E}">
        <p14:creationId xmlns:p14="http://schemas.microsoft.com/office/powerpoint/2010/main" val="2467778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現在の課題として死亡事故については、重大案件ということで詳細内容についての情報入手が可能ですが、それ以外の重軽症事故については件数も多く、情報収集しにくい状況です。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今後は、より警察等にご協力いただき、それらのデータについても丁寧に収集し、当委員会にて分析・検討・対策を講じていきたいと考えています。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23</a:t>
            </a:fld>
            <a:endParaRPr kumimoji="1" lang="ja-JP" altLang="en-US"/>
          </a:p>
        </p:txBody>
      </p:sp>
    </p:spTree>
    <p:extLst>
      <p:ext uri="{BB962C8B-B14F-4D97-AF65-F5344CB8AC3E}">
        <p14:creationId xmlns:p14="http://schemas.microsoft.com/office/powerpoint/2010/main" val="1602156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今後の新たな計画としては、代表的なものとして、夜間歩行者を対象に、夜光反射材の着用状況を調査し、その結果に基づき、更なる推進をしていきたいと考えています。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いずれにしましても箕輪町から少しでも交通事故を無くすため、委員一体となって取り組んでまいりますので、よろしくお願いします。</a:t>
            </a:r>
            <a:r>
              <a:rPr kumimoji="1" lang="en-US" altLang="ja-JP" dirty="0" smtClean="0"/>
              <a:t>【</a:t>
            </a:r>
            <a:r>
              <a:rPr kumimoji="1" lang="ja-JP" altLang="en-US" dirty="0" smtClean="0"/>
              <a:t>通訳</a:t>
            </a:r>
            <a:r>
              <a:rPr kumimoji="1" lang="en-US" altLang="ja-JP" dirty="0" smtClean="0"/>
              <a:t>】</a:t>
            </a:r>
          </a:p>
          <a:p>
            <a:endParaRPr kumimoji="1" lang="en-US" altLang="ja-JP" smtClean="0"/>
          </a:p>
          <a:p>
            <a:r>
              <a:rPr kumimoji="1" lang="ja-JP" altLang="en-US" smtClean="0"/>
              <a:t>以上</a:t>
            </a:r>
            <a:r>
              <a:rPr kumimoji="1" lang="ja-JP" altLang="en-US" dirty="0" smtClean="0"/>
              <a:t>で発表を終了します。ありがとうございました。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24</a:t>
            </a:fld>
            <a:endParaRPr kumimoji="1" lang="ja-JP" altLang="en-US"/>
          </a:p>
        </p:txBody>
      </p:sp>
    </p:spTree>
    <p:extLst>
      <p:ext uri="{BB962C8B-B14F-4D97-AF65-F5344CB8AC3E}">
        <p14:creationId xmlns:p14="http://schemas.microsoft.com/office/powerpoint/2010/main" val="241431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セーフコミュニティ認証取得前の議論の中で出された大きな問題として、①夜間の交通事故、②高齢者の運転事故、③交差点事故の三点が取り上げられました。</a:t>
            </a:r>
            <a:endParaRPr kumimoji="1" lang="en-US" altLang="ja-JP" dirty="0" smtClean="0"/>
          </a:p>
          <a:p>
            <a:r>
              <a:rPr kumimoji="1" lang="ja-JP" altLang="en-US" dirty="0" smtClean="0"/>
              <a:t>当時の状況のデータ等を収集し、分析する中で、この問題への対策について取り組むため、交通安全対策委員会が設けられました。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中でも交通事故と高齢者との関係は密接に繋がっており、表①にありますように、高齢者の交通事故割合は、認証前の</a:t>
            </a:r>
            <a:r>
              <a:rPr kumimoji="1" lang="en-US" altLang="ja-JP" dirty="0" smtClean="0"/>
              <a:t>2011</a:t>
            </a:r>
            <a:r>
              <a:rPr kumimoji="1" lang="ja-JP" altLang="en-US" dirty="0" smtClean="0"/>
              <a:t>年には長野県とほぼ同じ</a:t>
            </a:r>
            <a:r>
              <a:rPr kumimoji="1" lang="en-US" altLang="ja-JP" dirty="0" smtClean="0"/>
              <a:t>32.3</a:t>
            </a:r>
            <a:r>
              <a:rPr kumimoji="1" lang="ja-JP" altLang="en-US" dirty="0" smtClean="0"/>
              <a:t>％でしたが、徐々に増加し、</a:t>
            </a:r>
            <a:r>
              <a:rPr kumimoji="1" lang="en-US" altLang="ja-JP" dirty="0" smtClean="0"/>
              <a:t>2015</a:t>
            </a:r>
            <a:r>
              <a:rPr kumimoji="1" lang="ja-JP" altLang="en-US" dirty="0" smtClean="0"/>
              <a:t>年には</a:t>
            </a:r>
            <a:r>
              <a:rPr kumimoji="1" lang="en-US" altLang="ja-JP" dirty="0" smtClean="0"/>
              <a:t>46.3</a:t>
            </a:r>
            <a:r>
              <a:rPr kumimoji="1" lang="ja-JP" altLang="en-US" dirty="0" smtClean="0"/>
              <a:t>％といった状況にあります。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3</a:t>
            </a:fld>
            <a:endParaRPr kumimoji="1" lang="ja-JP" altLang="en-US"/>
          </a:p>
        </p:txBody>
      </p:sp>
    </p:spTree>
    <p:extLst>
      <p:ext uri="{BB962C8B-B14F-4D97-AF65-F5344CB8AC3E}">
        <p14:creationId xmlns:p14="http://schemas.microsoft.com/office/powerpoint/2010/main" val="3697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続いて、それぞれの課題と状況についてです。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表②のとおり、</a:t>
            </a:r>
            <a:r>
              <a:rPr kumimoji="1" lang="en-US" altLang="ja-JP" dirty="0" smtClean="0"/>
              <a:t>2011</a:t>
            </a:r>
            <a:r>
              <a:rPr kumimoji="1" lang="ja-JP" altLang="en-US" dirty="0" smtClean="0"/>
              <a:t>年の夜間に発生した交通事故のうち、重傷事故と死亡事故につながった割合は</a:t>
            </a:r>
            <a:r>
              <a:rPr kumimoji="1" lang="en-US" altLang="ja-JP" dirty="0" smtClean="0"/>
              <a:t>15.4</a:t>
            </a:r>
            <a:r>
              <a:rPr kumimoji="1" lang="ja-JP" altLang="en-US" dirty="0" smtClean="0"/>
              <a:t>％と昼間の</a:t>
            </a:r>
            <a:r>
              <a:rPr kumimoji="1" lang="en-US" altLang="ja-JP" dirty="0" smtClean="0"/>
              <a:t>5.9</a:t>
            </a:r>
            <a:r>
              <a:rPr kumimoji="1" lang="ja-JP" altLang="en-US" dirty="0" smtClean="0"/>
              <a:t>％に比べ約３倍にもなっていました。そこで課題を</a:t>
            </a:r>
            <a:r>
              <a:rPr kumimoji="1" lang="en-US" altLang="ja-JP" dirty="0" smtClean="0"/>
              <a:t>『</a:t>
            </a:r>
            <a:r>
              <a:rPr kumimoji="1" lang="ja-JP" altLang="en-US" dirty="0" smtClean="0"/>
              <a:t>夜間の重傷・死亡事故割合が多い</a:t>
            </a:r>
            <a:r>
              <a:rPr kumimoji="1" lang="en-US" altLang="ja-JP" dirty="0" smtClean="0"/>
              <a:t>』</a:t>
            </a:r>
            <a:r>
              <a:rPr kumimoji="1" lang="ja-JP" altLang="en-US" dirty="0" smtClean="0"/>
              <a:t>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ここ５年の状況を見ますと、事故件数も徐々に減少してきており、</a:t>
            </a:r>
            <a:r>
              <a:rPr kumimoji="1" lang="en-US" altLang="ja-JP" dirty="0" smtClean="0"/>
              <a:t>2015</a:t>
            </a:r>
            <a:r>
              <a:rPr kumimoji="1" lang="ja-JP" altLang="en-US" dirty="0" smtClean="0"/>
              <a:t>年の夜間の重傷・死亡事故割合は</a:t>
            </a:r>
            <a:r>
              <a:rPr kumimoji="1" lang="en-US" altLang="ja-JP" dirty="0" smtClean="0"/>
              <a:t>5.9</a:t>
            </a:r>
            <a:r>
              <a:rPr kumimoji="1" lang="ja-JP" altLang="en-US" dirty="0" smtClean="0"/>
              <a:t>％にまで減ってきています。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4</a:t>
            </a:fld>
            <a:endParaRPr kumimoji="1" lang="ja-JP" altLang="en-US" dirty="0"/>
          </a:p>
        </p:txBody>
      </p:sp>
    </p:spTree>
    <p:extLst>
      <p:ext uri="{BB962C8B-B14F-4D97-AF65-F5344CB8AC3E}">
        <p14:creationId xmlns:p14="http://schemas.microsoft.com/office/powerpoint/2010/main" val="116642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続いて高齢者の交通事故発生時の状況を見てみます。表③のとおり、</a:t>
            </a:r>
            <a:r>
              <a:rPr kumimoji="1" lang="en-US" altLang="ja-JP" dirty="0" smtClean="0"/>
              <a:t>2011</a:t>
            </a:r>
            <a:r>
              <a:rPr kumimoji="1" lang="ja-JP" altLang="en-US" dirty="0" smtClean="0"/>
              <a:t>年に</a:t>
            </a:r>
            <a:r>
              <a:rPr kumimoji="1" lang="en-US" altLang="ja-JP" dirty="0" smtClean="0"/>
              <a:t>10</a:t>
            </a:r>
            <a:r>
              <a:rPr kumimoji="1" lang="ja-JP" altLang="en-US" dirty="0" smtClean="0"/>
              <a:t>件の高齢者の交通事故が発生しましたが、そのうちの５件、</a:t>
            </a:r>
            <a:r>
              <a:rPr kumimoji="1" lang="en-US" altLang="ja-JP" dirty="0" smtClean="0"/>
              <a:t>50</a:t>
            </a:r>
            <a:r>
              <a:rPr kumimoji="1" lang="ja-JP" altLang="en-US" dirty="0" smtClean="0"/>
              <a:t>％が車やバイクなどの運転中に起こったものでした。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そこで、課題を</a:t>
            </a:r>
            <a:r>
              <a:rPr kumimoji="1" lang="en-US" altLang="ja-JP" dirty="0" smtClean="0"/>
              <a:t>『</a:t>
            </a:r>
            <a:r>
              <a:rPr kumimoji="1" lang="ja-JP" altLang="en-US" dirty="0" smtClean="0"/>
              <a:t>高齢者の事故のうち運転中の事故が多い</a:t>
            </a:r>
            <a:r>
              <a:rPr kumimoji="1" lang="en-US" altLang="ja-JP" dirty="0" smtClean="0"/>
              <a:t>』</a:t>
            </a:r>
            <a:r>
              <a:rPr kumimoji="1" lang="ja-JP" altLang="en-US" dirty="0" smtClean="0"/>
              <a:t>と設定しました。認証取得後の状況ですが、件数、割合ともに一旦は増加しましたが、</a:t>
            </a:r>
            <a:r>
              <a:rPr kumimoji="1" lang="en-US" altLang="ja-JP" dirty="0" smtClean="0"/>
              <a:t>2013</a:t>
            </a:r>
            <a:r>
              <a:rPr kumimoji="1" lang="ja-JP" altLang="en-US" dirty="0" smtClean="0"/>
              <a:t>年をピークに減少傾向にありますが、件数・割合ともにまだ多い状況にあります。</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5</a:t>
            </a:fld>
            <a:endParaRPr kumimoji="1" lang="ja-JP" altLang="en-US"/>
          </a:p>
        </p:txBody>
      </p:sp>
    </p:spTree>
    <p:extLst>
      <p:ext uri="{BB962C8B-B14F-4D97-AF65-F5344CB8AC3E}">
        <p14:creationId xmlns:p14="http://schemas.microsoft.com/office/powerpoint/2010/main" val="286218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続いて交差点での事故状況です。表④は、交通事故における交差点事故の発生割合を長野県と箕輪町で比較したものです。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認証取得前の</a:t>
            </a:r>
            <a:r>
              <a:rPr kumimoji="1" lang="en-US" altLang="ja-JP" dirty="0" smtClean="0"/>
              <a:t>2011</a:t>
            </a:r>
            <a:r>
              <a:rPr kumimoji="1" lang="ja-JP" altLang="en-US" dirty="0" smtClean="0"/>
              <a:t>年では、県が</a:t>
            </a:r>
            <a:r>
              <a:rPr kumimoji="1" lang="en-US" altLang="ja-JP" dirty="0" smtClean="0"/>
              <a:t>53.2</a:t>
            </a:r>
            <a:r>
              <a:rPr kumimoji="1" lang="ja-JP" altLang="en-US" dirty="0" smtClean="0"/>
              <a:t>％であったのに対し、町は</a:t>
            </a:r>
            <a:r>
              <a:rPr kumimoji="1" lang="en-US" altLang="ja-JP" dirty="0" smtClean="0"/>
              <a:t>67.7</a:t>
            </a:r>
            <a:r>
              <a:rPr kumimoji="1" lang="ja-JP" altLang="en-US" dirty="0" smtClean="0"/>
              <a:t>％と約</a:t>
            </a:r>
            <a:r>
              <a:rPr kumimoji="1" lang="en-US" altLang="ja-JP" dirty="0" smtClean="0"/>
              <a:t>15</a:t>
            </a:r>
            <a:r>
              <a:rPr kumimoji="1" lang="ja-JP" altLang="en-US" dirty="0" smtClean="0"/>
              <a:t>％も多い状況でした。そのため課題を</a:t>
            </a:r>
            <a:r>
              <a:rPr kumimoji="1" lang="en-US" altLang="ja-JP" dirty="0" smtClean="0"/>
              <a:t>『</a:t>
            </a:r>
            <a:r>
              <a:rPr kumimoji="1" lang="ja-JP" altLang="en-US" dirty="0" smtClean="0"/>
              <a:t>交差点の事故が多い</a:t>
            </a:r>
            <a:r>
              <a:rPr kumimoji="1" lang="en-US" altLang="ja-JP" dirty="0" smtClean="0"/>
              <a:t>』</a:t>
            </a:r>
            <a:r>
              <a:rPr kumimoji="1" lang="ja-JP" altLang="en-US" dirty="0" smtClean="0"/>
              <a:t>と設定しました。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en-US" altLang="ja-JP" dirty="0" smtClean="0"/>
              <a:t>2012</a:t>
            </a:r>
            <a:r>
              <a:rPr kumimoji="1" lang="ja-JP" altLang="en-US" dirty="0" smtClean="0"/>
              <a:t>年以降は徐々に件数・割合ともに減少傾向にあり、</a:t>
            </a:r>
            <a:r>
              <a:rPr kumimoji="1" lang="en-US" altLang="ja-JP" dirty="0" smtClean="0"/>
              <a:t>2015</a:t>
            </a:r>
            <a:r>
              <a:rPr kumimoji="1" lang="ja-JP" altLang="en-US" dirty="0" smtClean="0"/>
              <a:t>年には</a:t>
            </a:r>
            <a:r>
              <a:rPr kumimoji="1" lang="en-US" altLang="ja-JP" dirty="0" smtClean="0"/>
              <a:t>54.7</a:t>
            </a:r>
            <a:r>
              <a:rPr kumimoji="1" lang="ja-JP" altLang="en-US" dirty="0" smtClean="0"/>
              <a:t>％、県と比べても</a:t>
            </a:r>
            <a:r>
              <a:rPr kumimoji="1" lang="en-US" altLang="ja-JP" dirty="0" smtClean="0"/>
              <a:t>7.4</a:t>
            </a:r>
            <a:r>
              <a:rPr kumimoji="1" lang="ja-JP" altLang="en-US" dirty="0" smtClean="0"/>
              <a:t>％の差にまで縮まりました。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6</a:t>
            </a:fld>
            <a:endParaRPr kumimoji="1" lang="ja-JP" altLang="en-US"/>
          </a:p>
        </p:txBody>
      </p:sp>
    </p:spTree>
    <p:extLst>
      <p:ext uri="{BB962C8B-B14F-4D97-AF65-F5344CB8AC3E}">
        <p14:creationId xmlns:p14="http://schemas.microsoft.com/office/powerpoint/2010/main" val="384873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以上のことから対策委員会ではそれぞれの課題に対し次のような対策に取組むことになりました。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まず</a:t>
            </a:r>
            <a:r>
              <a:rPr kumimoji="1" lang="en-US" altLang="ja-JP" dirty="0" smtClean="0"/>
              <a:t>『</a:t>
            </a:r>
            <a:r>
              <a:rPr kumimoji="1" lang="ja-JP" altLang="en-US" dirty="0" smtClean="0"/>
              <a:t>夜間の重傷・死亡事故割合が多い</a:t>
            </a:r>
            <a:r>
              <a:rPr kumimoji="1" lang="en-US" altLang="ja-JP" dirty="0" smtClean="0"/>
              <a:t>』</a:t>
            </a:r>
            <a:r>
              <a:rPr kumimoji="1" lang="ja-JP" altLang="en-US" dirty="0" smtClean="0"/>
              <a:t>という課題ですが、人身交通事故のうち約１割が歩行者に関係するものであり、交通弱者を優先して考えていく意味から、運転者に歩行者の存在を知らせる夜光反射タスキなどの反射材等の利用推進プログラムを対策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次に</a:t>
            </a:r>
            <a:r>
              <a:rPr kumimoji="1" lang="en-US" altLang="ja-JP" dirty="0" smtClean="0"/>
              <a:t>『</a:t>
            </a:r>
            <a:r>
              <a:rPr kumimoji="1" lang="ja-JP" altLang="en-US" dirty="0" smtClean="0"/>
              <a:t>高齢者の事故のうち運転中の事故が多い</a:t>
            </a:r>
            <a:r>
              <a:rPr kumimoji="1" lang="en-US" altLang="ja-JP" dirty="0" smtClean="0"/>
              <a:t>』</a:t>
            </a:r>
            <a:r>
              <a:rPr kumimoji="1" lang="ja-JP" altLang="en-US" dirty="0" smtClean="0"/>
              <a:t>という課題には、高齢運転者を対象に、より安全な運転を促すプログラムを。</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最後に</a:t>
            </a:r>
            <a:r>
              <a:rPr kumimoji="1" lang="en-US" altLang="ja-JP" dirty="0" smtClean="0"/>
              <a:t>『</a:t>
            </a:r>
            <a:r>
              <a:rPr kumimoji="1" lang="ja-JP" altLang="en-US" dirty="0" smtClean="0"/>
              <a:t>交差点の事故が多い</a:t>
            </a:r>
            <a:r>
              <a:rPr kumimoji="1" lang="en-US" altLang="ja-JP" dirty="0" smtClean="0"/>
              <a:t>』</a:t>
            </a:r>
            <a:r>
              <a:rPr kumimoji="1" lang="ja-JP" altLang="en-US" dirty="0" smtClean="0"/>
              <a:t>という課題には、主にハード面の改善を進める交差点事故対策プログラム。</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以上の３つの対策について取り組んできました。</a:t>
            </a:r>
            <a:r>
              <a:rPr kumimoji="1" lang="en-US" altLang="ja-JP" dirty="0" smtClean="0"/>
              <a:t>【</a:t>
            </a:r>
            <a:r>
              <a:rPr kumimoji="1" lang="ja-JP" altLang="en-US" dirty="0" smtClean="0"/>
              <a:t>通訳</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7</a:t>
            </a:fld>
            <a:endParaRPr kumimoji="1" lang="ja-JP" altLang="en-US"/>
          </a:p>
        </p:txBody>
      </p:sp>
    </p:spTree>
    <p:extLst>
      <p:ext uri="{BB962C8B-B14F-4D97-AF65-F5344CB8AC3E}">
        <p14:creationId xmlns:p14="http://schemas.microsoft.com/office/powerpoint/2010/main" val="398378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表は、３つの課題に対し、国、県、町、地域がそれぞれどのような対策を行っているか、とその方向性についてまとめたものに、当対策委員会が行ってきた対策がどこに位置付けられるかを示したものになり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まず、国が交通安全について「交通安全基本計画」を定め、これに基づき地方公共団体が計画を立て、施策を実施します。また警察においてもこれに基づき長野県警察運営指針に反映させます。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当委員会が設定した３つの課題のうち、「反射材等利用推進プログラム」と「高齢運転者安全対策推進プログラム」の方向性としては「教育・啓発」に、「交差点事故対策推進プログラム」は「環境整備」に位置付けられます。</a:t>
            </a:r>
            <a:r>
              <a:rPr kumimoji="1" lang="en-US" altLang="ja-JP" dirty="0" smtClean="0"/>
              <a:t>【</a:t>
            </a:r>
            <a:r>
              <a:rPr kumimoji="1" lang="ja-JP" altLang="en-US" dirty="0" smtClean="0"/>
              <a:t>通訳</a:t>
            </a:r>
            <a:r>
              <a:rPr kumimoji="1" lang="en-US" altLang="ja-JP" dirty="0" smtClean="0"/>
              <a:t>】</a:t>
            </a:r>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8</a:t>
            </a:fld>
            <a:endParaRPr kumimoji="1" lang="ja-JP" altLang="en-US"/>
          </a:p>
        </p:txBody>
      </p:sp>
    </p:spTree>
    <p:extLst>
      <p:ext uri="{BB962C8B-B14F-4D97-AF65-F5344CB8AC3E}">
        <p14:creationId xmlns:p14="http://schemas.microsoft.com/office/powerpoint/2010/main" val="283937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次にそれぞれのプログラムについて説明します。まず、</a:t>
            </a:r>
            <a:r>
              <a:rPr kumimoji="1" lang="en-US" altLang="ja-JP" dirty="0" smtClean="0"/>
              <a:t>『</a:t>
            </a:r>
            <a:r>
              <a:rPr kumimoji="1" lang="ja-JP" altLang="en-US" dirty="0" smtClean="0"/>
              <a:t>夜間の重傷・死亡事故割合が多い</a:t>
            </a:r>
            <a:r>
              <a:rPr kumimoji="1" lang="en-US" altLang="ja-JP" dirty="0" smtClean="0"/>
              <a:t>』</a:t>
            </a:r>
            <a:r>
              <a:rPr kumimoji="1" lang="ja-JP" altLang="en-US" dirty="0" smtClean="0"/>
              <a:t>という課題に対し、目標を「夜間の交通事故の割合を減らす」としました。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活動内容としては、交通事故防止の注意喚起や反射材等の普及促進のための啓発や着用指導を行ってきました。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財源や対象、人材についてはそちらにあるとおりですが、セーフコミュニティ認証前から交通安全活動を推進してきた町交通安全協会などの既存団体等の活動を支援しつつ、共働する形で取り組んできました。</a:t>
            </a:r>
            <a:r>
              <a:rPr kumimoji="1" lang="en-US" altLang="ja-JP" dirty="0" smtClean="0"/>
              <a:t>【</a:t>
            </a:r>
            <a:r>
              <a:rPr kumimoji="1" lang="ja-JP" altLang="en-US" dirty="0" smtClean="0"/>
              <a:t>通訳</a:t>
            </a:r>
            <a:r>
              <a:rPr kumimoji="1" lang="en-US" altLang="ja-JP" dirty="0" smtClean="0"/>
              <a:t>】</a:t>
            </a:r>
          </a:p>
          <a:p>
            <a:endParaRPr kumimoji="1" lang="en-US" altLang="ja-JP" dirty="0" smtClean="0"/>
          </a:p>
          <a:p>
            <a:r>
              <a:rPr kumimoji="1" lang="ja-JP" altLang="en-US" dirty="0" smtClean="0"/>
              <a:t>評価に対する指標や測定事項については、記載してあるとおりです。</a:t>
            </a:r>
            <a:r>
              <a:rPr kumimoji="1" lang="en-US" altLang="ja-JP" dirty="0" smtClean="0"/>
              <a:t>【</a:t>
            </a:r>
            <a:r>
              <a:rPr kumimoji="1" lang="ja-JP" altLang="en-US" dirty="0" smtClean="0"/>
              <a:t>通訳</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BA08F61-0944-4F65-8AAC-9D23E05C09C7}" type="slidenum">
              <a:rPr kumimoji="1" lang="ja-JP" altLang="en-US" smtClean="0"/>
              <a:t>9</a:t>
            </a:fld>
            <a:endParaRPr kumimoji="1" lang="ja-JP" altLang="en-US"/>
          </a:p>
        </p:txBody>
      </p:sp>
    </p:spTree>
    <p:extLst>
      <p:ext uri="{BB962C8B-B14F-4D97-AF65-F5344CB8AC3E}">
        <p14:creationId xmlns:p14="http://schemas.microsoft.com/office/powerpoint/2010/main" val="329852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C9B35B8A-8DB7-40CA-8B9D-FD93FA89C6C7}" type="datetime1">
              <a:rPr kumimoji="1" lang="ja-JP" altLang="en-US" smtClean="0"/>
              <a:t>2016/8/4</a:t>
            </a:fld>
            <a:endParaRPr kumimoji="1" lang="ja-JP" altLang="en-US"/>
          </a:p>
        </p:txBody>
      </p:sp>
      <p:sp>
        <p:nvSpPr>
          <p:cNvPr id="8" name="Slide Number Placeholder 7"/>
          <p:cNvSpPr>
            <a:spLocks noGrp="1"/>
          </p:cNvSpPr>
          <p:nvPr>
            <p:ph type="sldNum" sz="quarter" idx="11"/>
          </p:nvPr>
        </p:nvSpPr>
        <p:spPr/>
        <p:txBody>
          <a:bodyPr/>
          <a:lstStyle/>
          <a:p>
            <a:fld id="{D2D8002D-B5B0-4BAC-B1F6-782DDCCE6D9C}"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60590BD-1C42-4352-8708-897EC7179AF0}"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DFE6F68-381C-4820-8624-46ED2392FA79}"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61F95746-469F-47E4-B6B5-8169E46CF78A}"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F04EA7E-83CD-4D4C-B2AF-1769EA49FC48}" type="datetime1">
              <a:rPr kumimoji="1" lang="ja-JP" altLang="en-US" smtClean="0"/>
              <a:t>2016/8/4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33D4C25C-E75F-4AF6-8A2E-6271731077D8}" type="datetime1">
              <a:rPr kumimoji="1" lang="ja-JP" altLang="en-US" smtClean="0"/>
              <a:t>2016/8/4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F1F5712F-2487-47D1-9C4D-7AA9C2C2EEA2}" type="datetime1">
              <a:rPr kumimoji="1" lang="ja-JP" altLang="en-US" smtClean="0"/>
              <a:t>2016/8/4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C8F2E9C-51B8-4BD0-BC8E-783E98BF53E8}" type="datetime1">
              <a:rPr kumimoji="1" lang="ja-JP" altLang="en-US" smtClean="0"/>
              <a:t>2016/8/4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20E83-8642-45B9-A113-0AAE5048A33B}" type="datetime1">
              <a:rPr kumimoji="1" lang="ja-JP" altLang="en-US" smtClean="0"/>
              <a:t>2016/8/4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0B5340B-B261-404D-818F-D16D69DFF5A4}" type="datetime1">
              <a:rPr kumimoji="1" lang="ja-JP" altLang="en-US" smtClean="0"/>
              <a:t>2016/8/4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517539A-368E-4C81-B721-0EFE466B2D0E}" type="datetime1">
              <a:rPr kumimoji="1" lang="ja-JP" altLang="en-US" smtClean="0"/>
              <a:t>2016/8/4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9AADBD3-F976-4E5F-89CE-69CD48DBC942}" type="datetime1">
              <a:rPr kumimoji="1" lang="ja-JP" altLang="en-US" smtClean="0"/>
              <a:t>2016/8/4</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2D8002D-B5B0-4BAC-B1F6-782DDCCE6D9C}"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4" name="タイトル 3"/>
          <p:cNvSpPr>
            <a:spLocks noGrp="1"/>
          </p:cNvSpPr>
          <p:nvPr>
            <p:ph type="ctrTitle"/>
          </p:nvPr>
        </p:nvSpPr>
        <p:spPr>
          <a:xfrm>
            <a:off x="703698" y="1700808"/>
            <a:ext cx="7772400" cy="1029808"/>
          </a:xfrm>
          <a:noFill/>
        </p:spPr>
        <p:txBody>
          <a:bodyPr>
            <a:noAutofit/>
          </a:bodyPr>
          <a:lstStyle/>
          <a:p>
            <a:r>
              <a:rPr lang="ja-JP" altLang="en-US" sz="6600" dirty="0">
                <a:solidFill>
                  <a:schemeClr val="tx1"/>
                </a:solidFill>
                <a:effectLst>
                  <a:innerShdw blurRad="63500" dist="50800" dir="13500000">
                    <a:schemeClr val="bg1">
                      <a:lumMod val="75000"/>
                      <a:alpha val="50000"/>
                    </a:schemeClr>
                  </a:innerShdw>
                </a:effectLst>
              </a:rPr>
              <a:t>交通</a:t>
            </a:r>
            <a:r>
              <a:rPr lang="ja-JP" altLang="en-US" sz="6600" dirty="0" smtClean="0">
                <a:solidFill>
                  <a:schemeClr val="tx1"/>
                </a:solidFill>
                <a:effectLst>
                  <a:innerShdw blurRad="63500" dist="50800" dir="13500000">
                    <a:schemeClr val="bg1">
                      <a:lumMod val="75000"/>
                      <a:alpha val="50000"/>
                    </a:schemeClr>
                  </a:innerShdw>
                </a:effectLst>
              </a:rPr>
              <a:t>安全</a:t>
            </a:r>
            <a:r>
              <a:rPr kumimoji="1" lang="ja-JP" altLang="en-US" sz="6600" dirty="0" smtClean="0">
                <a:solidFill>
                  <a:schemeClr val="tx1"/>
                </a:solidFill>
                <a:effectLst>
                  <a:innerShdw blurRad="63500" dist="50800" dir="13500000">
                    <a:schemeClr val="bg1">
                      <a:lumMod val="75000"/>
                      <a:alpha val="50000"/>
                    </a:schemeClr>
                  </a:innerShdw>
                </a:effectLst>
              </a:rPr>
              <a:t>対策委員会</a:t>
            </a:r>
            <a:endParaRPr kumimoji="1" lang="ja-JP" altLang="en-US" sz="6600" dirty="0">
              <a:solidFill>
                <a:schemeClr val="tx1"/>
              </a:solidFill>
              <a:effectLst>
                <a:innerShdw blurRad="63500" dist="50800" dir="13500000">
                  <a:schemeClr val="bg1">
                    <a:lumMod val="75000"/>
                    <a:alpha val="50000"/>
                  </a:schemeClr>
                </a:innerShdw>
              </a:effectLst>
            </a:endParaRPr>
          </a:p>
        </p:txBody>
      </p:sp>
      <p:sp>
        <p:nvSpPr>
          <p:cNvPr id="5" name="サブタイトル 4"/>
          <p:cNvSpPr>
            <a:spLocks noGrp="1"/>
          </p:cNvSpPr>
          <p:nvPr>
            <p:ph type="subTitle" idx="1"/>
          </p:nvPr>
        </p:nvSpPr>
        <p:spPr>
          <a:xfrm>
            <a:off x="2267744" y="3886200"/>
            <a:ext cx="5504656" cy="1752600"/>
          </a:xfrm>
        </p:spPr>
        <p:txBody>
          <a:bodyPr>
            <a:normAutofit lnSpcReduction="10000"/>
          </a:bodyPr>
          <a:lstStyle/>
          <a:p>
            <a:pPr algn="l"/>
            <a:r>
              <a:rPr kumimoji="1" lang="ja-JP" altLang="en-US" dirty="0" smtClean="0">
                <a:solidFill>
                  <a:schemeClr val="tx1"/>
                </a:solidFill>
              </a:rPr>
              <a:t>発表日</a:t>
            </a:r>
            <a:r>
              <a:rPr kumimoji="1" lang="ja-JP" altLang="en-US" dirty="0" smtClean="0"/>
              <a:t>　</a:t>
            </a:r>
            <a:r>
              <a:rPr lang="en-US" altLang="ja-JP" dirty="0" smtClean="0">
                <a:solidFill>
                  <a:schemeClr val="tx1"/>
                </a:solidFill>
              </a:rPr>
              <a:t>2016</a:t>
            </a:r>
            <a:r>
              <a:rPr lang="ja-JP" altLang="en-US" dirty="0" smtClean="0">
                <a:solidFill>
                  <a:schemeClr val="tx1"/>
                </a:solidFill>
              </a:rPr>
              <a:t>年</a:t>
            </a:r>
            <a:r>
              <a:rPr lang="en-US" altLang="ja-JP" dirty="0" smtClean="0">
                <a:solidFill>
                  <a:schemeClr val="tx1"/>
                </a:solidFill>
              </a:rPr>
              <a:t>8</a:t>
            </a:r>
            <a:r>
              <a:rPr lang="ja-JP" altLang="en-US" dirty="0" smtClean="0">
                <a:solidFill>
                  <a:schemeClr val="tx1"/>
                </a:solidFill>
              </a:rPr>
              <a:t>月</a:t>
            </a:r>
            <a:r>
              <a:rPr lang="en-US" altLang="ja-JP" dirty="0" smtClean="0">
                <a:solidFill>
                  <a:schemeClr val="tx1"/>
                </a:solidFill>
              </a:rPr>
              <a:t>7</a:t>
            </a:r>
            <a:r>
              <a:rPr lang="ja-JP" altLang="en-US" dirty="0" smtClean="0">
                <a:solidFill>
                  <a:schemeClr val="tx1"/>
                </a:solidFill>
              </a:rPr>
              <a:t>日</a:t>
            </a:r>
            <a:endParaRPr lang="en-US" altLang="ja-JP" dirty="0" smtClean="0">
              <a:solidFill>
                <a:schemeClr val="tx1"/>
              </a:solidFill>
            </a:endParaRPr>
          </a:p>
          <a:p>
            <a:pPr algn="l"/>
            <a:r>
              <a:rPr kumimoji="1" lang="ja-JP" altLang="en-US" dirty="0" smtClean="0">
                <a:solidFill>
                  <a:schemeClr val="tx1"/>
                </a:solidFill>
              </a:rPr>
              <a:t>発表者　交通安全対策委員会　委員長</a:t>
            </a:r>
            <a:endParaRPr kumimoji="1" lang="en-US" altLang="ja-JP" dirty="0" smtClean="0">
              <a:solidFill>
                <a:schemeClr val="tx1"/>
              </a:solidFill>
            </a:endParaRPr>
          </a:p>
          <a:p>
            <a:pPr algn="l"/>
            <a:r>
              <a:rPr lang="ja-JP" altLang="en-US" dirty="0">
                <a:solidFill>
                  <a:schemeClr val="tx1"/>
                </a:solidFill>
              </a:rPr>
              <a:t>　</a:t>
            </a:r>
            <a:r>
              <a:rPr lang="ja-JP" altLang="en-US" dirty="0" smtClean="0">
                <a:solidFill>
                  <a:schemeClr val="tx1"/>
                </a:solidFill>
              </a:rPr>
              <a:t>　　　箕輪町交通</a:t>
            </a:r>
            <a:r>
              <a:rPr lang="ja-JP" altLang="en-US" dirty="0">
                <a:solidFill>
                  <a:schemeClr val="tx1"/>
                </a:solidFill>
              </a:rPr>
              <a:t>安全</a:t>
            </a:r>
            <a:r>
              <a:rPr kumimoji="1" lang="ja-JP" altLang="en-US" dirty="0" smtClean="0">
                <a:solidFill>
                  <a:schemeClr val="tx1"/>
                </a:solidFill>
              </a:rPr>
              <a:t>協会　会長</a:t>
            </a:r>
            <a:endParaRPr kumimoji="1" lang="en-US" altLang="ja-JP" dirty="0" smtClean="0">
              <a:solidFill>
                <a:schemeClr val="tx1"/>
              </a:solidFill>
            </a:endParaRPr>
          </a:p>
          <a:p>
            <a:pPr algn="l"/>
            <a:r>
              <a:rPr lang="ja-JP" altLang="en-US" dirty="0" smtClean="0">
                <a:solidFill>
                  <a:schemeClr val="tx1"/>
                </a:solidFill>
              </a:rPr>
              <a:t>　　　　荻原　剛</a:t>
            </a:r>
            <a:endParaRPr kumimoji="1" lang="ja-JP" altLang="en-US" dirty="0">
              <a:solidFill>
                <a:schemeClr val="tx1"/>
              </a:solidFill>
            </a:endParaRPr>
          </a:p>
        </p:txBody>
      </p:sp>
      <p:sp>
        <p:nvSpPr>
          <p:cNvPr id="7" name="タイトル 3"/>
          <p:cNvSpPr txBox="1">
            <a:spLocks/>
          </p:cNvSpPr>
          <p:nvPr/>
        </p:nvSpPr>
        <p:spPr>
          <a:xfrm>
            <a:off x="735151" y="1052736"/>
            <a:ext cx="7772400" cy="7350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t>箕輪町セーフコミュニティ推進協議会</a:t>
            </a:r>
          </a:p>
        </p:txBody>
      </p:sp>
    </p:spTree>
    <p:extLst>
      <p:ext uri="{BB962C8B-B14F-4D97-AF65-F5344CB8AC3E}">
        <p14:creationId xmlns:p14="http://schemas.microsoft.com/office/powerpoint/2010/main" val="353847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101603"/>
            <a:ext cx="9036496" cy="764704"/>
          </a:xfrm>
        </p:spPr>
        <p:txBody>
          <a:bodyPr/>
          <a:lstStyle/>
          <a:p>
            <a:r>
              <a:rPr lang="ja-JP" altLang="en-US" sz="4000" dirty="0" smtClean="0">
                <a:solidFill>
                  <a:schemeClr val="tx1"/>
                </a:solidFill>
                <a:effectLst/>
              </a:rPr>
              <a:t>街頭啓発活動、反射材配布活動の</a:t>
            </a:r>
            <a:r>
              <a:rPr lang="ja-JP" altLang="en-US" sz="4000" dirty="0">
                <a:solidFill>
                  <a:schemeClr val="tx1"/>
                </a:solidFill>
                <a:effectLst/>
              </a:rPr>
              <a:t>様子</a:t>
            </a:r>
            <a:endParaRPr kumimoji="1" lang="ja-JP" altLang="en-US" sz="4000" dirty="0">
              <a:solidFill>
                <a:schemeClr val="tx1"/>
              </a:solidFill>
              <a:effectLst/>
            </a:endParaRPr>
          </a:p>
        </p:txBody>
      </p:sp>
      <p:sp>
        <p:nvSpPr>
          <p:cNvPr id="5" name="タイトル 1"/>
          <p:cNvSpPr txBox="1">
            <a:spLocks/>
          </p:cNvSpPr>
          <p:nvPr/>
        </p:nvSpPr>
        <p:spPr>
          <a:xfrm>
            <a:off x="323528" y="950709"/>
            <a:ext cx="3528392" cy="5603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2800" b="1" dirty="0" smtClean="0">
                <a:solidFill>
                  <a:srgbClr val="669900"/>
                </a:solidFill>
                <a:effectLst/>
              </a:rPr>
              <a:t>人波作戦</a:t>
            </a:r>
            <a:endParaRPr lang="ja-JP" altLang="en-US" sz="2800" b="1" dirty="0">
              <a:solidFill>
                <a:srgbClr val="669900"/>
              </a:solidFill>
              <a:effectLst/>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96" y="1383985"/>
            <a:ext cx="3251200" cy="2438400"/>
          </a:xfrm>
          <a:prstGeom prst="rect">
            <a:avLst/>
          </a:prstGeom>
        </p:spPr>
      </p:pic>
      <p:sp>
        <p:nvSpPr>
          <p:cNvPr id="9" name="タイトル 1"/>
          <p:cNvSpPr txBox="1">
            <a:spLocks/>
          </p:cNvSpPr>
          <p:nvPr/>
        </p:nvSpPr>
        <p:spPr>
          <a:xfrm>
            <a:off x="5004048" y="1658718"/>
            <a:ext cx="3690155" cy="648073"/>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2800" b="1" dirty="0" smtClean="0">
                <a:solidFill>
                  <a:srgbClr val="669900"/>
                </a:solidFill>
                <a:effectLst/>
              </a:rPr>
              <a:t>反射材等の着用</a:t>
            </a:r>
            <a:r>
              <a:rPr lang="ja-JP" altLang="en-US" sz="2800" b="1" dirty="0">
                <a:solidFill>
                  <a:srgbClr val="669900"/>
                </a:solidFill>
                <a:effectLst/>
              </a:rPr>
              <a:t>指導</a:t>
            </a: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749" y="3660929"/>
            <a:ext cx="3164750" cy="260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タイトル 1"/>
          <p:cNvSpPr txBox="1">
            <a:spLocks/>
          </p:cNvSpPr>
          <p:nvPr/>
        </p:nvSpPr>
        <p:spPr>
          <a:xfrm>
            <a:off x="1001928" y="6289147"/>
            <a:ext cx="3528392" cy="504056"/>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2800" b="1" dirty="0" smtClean="0">
                <a:solidFill>
                  <a:srgbClr val="669900"/>
                </a:solidFill>
                <a:effectLst/>
              </a:rPr>
              <a:t>街頭啓発活動</a:t>
            </a:r>
            <a:endParaRPr lang="ja-JP" altLang="en-US" sz="2800" b="1" dirty="0">
              <a:solidFill>
                <a:srgbClr val="669900"/>
              </a:solidFill>
              <a:effectLst/>
            </a:endParaRPr>
          </a:p>
        </p:txBody>
      </p:sp>
      <p:pic>
        <p:nvPicPr>
          <p:cNvPr id="1026" name="Picture 2" descr="\\stg02\share\420_総務課\35セーフコミュニティ推進室\1_セーフコミュニティ\H28セーフコミュニティ（ＳＣ）\その他\夜光反射リストバンド\反射材\IMG_20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2204864"/>
            <a:ext cx="4464496" cy="3348372"/>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a:xfrm>
            <a:off x="697657" y="6356350"/>
            <a:ext cx="561975" cy="365125"/>
          </a:xfrm>
        </p:spPr>
        <p:txBody>
          <a:bodyPr/>
          <a:lstStyle/>
          <a:p>
            <a:fld id="{D2D8002D-B5B0-4BAC-B1F6-782DDCCE6D9C}" type="slidenum">
              <a:rPr kumimoji="1" lang="ja-JP" altLang="en-US" sz="1600" smtClean="0"/>
              <a:t>10</a:t>
            </a:fld>
            <a:endParaRPr kumimoji="1" lang="ja-JP" altLang="en-US" sz="1600" dirty="0"/>
          </a:p>
        </p:txBody>
      </p:sp>
    </p:spTree>
    <p:extLst>
      <p:ext uri="{BB962C8B-B14F-4D97-AF65-F5344CB8AC3E}">
        <p14:creationId xmlns:p14="http://schemas.microsoft.com/office/powerpoint/2010/main" val="58961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283214143"/>
              </p:ext>
            </p:extLst>
          </p:nvPr>
        </p:nvGraphicFramePr>
        <p:xfrm>
          <a:off x="178687" y="812344"/>
          <a:ext cx="8786623" cy="5815334"/>
        </p:xfrm>
        <a:graphic>
          <a:graphicData uri="http://schemas.openxmlformats.org/drawingml/2006/table">
            <a:tbl>
              <a:tblPr firstRow="1" bandRow="1">
                <a:tableStyleId>{7DF18680-E054-41AD-8BC1-D1AEF772440D}</a:tableStyleId>
              </a:tblPr>
              <a:tblGrid>
                <a:gridCol w="1594520"/>
                <a:gridCol w="792088"/>
                <a:gridCol w="932296"/>
                <a:gridCol w="941262"/>
                <a:gridCol w="935827"/>
                <a:gridCol w="987998"/>
                <a:gridCol w="864096"/>
                <a:gridCol w="864096"/>
                <a:gridCol w="874440"/>
              </a:tblGrid>
              <a:tr h="550824">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実　績</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計画（予定）</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551425">
                <a:tc vMerge="1">
                  <a:txBody>
                    <a:bodyPr/>
                    <a:lstStyle/>
                    <a:p>
                      <a:endParaRPr kumimoji="1" lang="ja-JP" altLang="en-US" dirty="0"/>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2012</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2013</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2014</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2015</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2016</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2017</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2021</a:t>
                      </a:r>
                    </a:p>
                    <a:p>
                      <a:pPr algn="ctr"/>
                      <a:r>
                        <a:rPr kumimoji="1" lang="ja-JP" altLang="en-US" sz="1800" dirty="0" smtClean="0">
                          <a:latin typeface="ＭＳ ゴシック" panose="020B0609070205080204" pitchFamily="49" charset="-128"/>
                          <a:ea typeface="ＭＳ ゴシック" panose="020B0609070205080204" pitchFamily="49" charset="-128"/>
                        </a:rPr>
                        <a:t>（５年間）</a:t>
                      </a:r>
                      <a:endParaRPr kumimoji="1" lang="ja-JP" altLang="en-US" sz="18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1600094">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反射材等普及啓発・着用指導</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600</a:t>
                      </a:r>
                      <a:r>
                        <a:rPr kumimoji="1" lang="ja-JP" altLang="en-US" dirty="0" smtClean="0">
                          <a:latin typeface="ＭＳ ゴシック" panose="020B0609070205080204" pitchFamily="49" charset="-128"/>
                          <a:ea typeface="ＭＳ ゴシック" panose="020B0609070205080204" pitchFamily="49" charset="-128"/>
                        </a:rPr>
                        <a:t>本</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200</a:t>
                      </a:r>
                      <a:r>
                        <a:rPr kumimoji="1" lang="ja-JP" altLang="en-US" dirty="0" smtClean="0">
                          <a:latin typeface="ＭＳ ゴシック" panose="020B0609070205080204" pitchFamily="49" charset="-128"/>
                          <a:ea typeface="ＭＳ ゴシック" panose="020B0609070205080204" pitchFamily="49" charset="-128"/>
                        </a:rPr>
                        <a:t>本</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400</a:t>
                      </a:r>
                      <a:r>
                        <a:rPr kumimoji="1" lang="ja-JP" altLang="en-US" dirty="0" smtClean="0">
                          <a:latin typeface="ＭＳ ゴシック" panose="020B0609070205080204" pitchFamily="49" charset="-128"/>
                          <a:ea typeface="ＭＳ ゴシック" panose="020B0609070205080204" pitchFamily="49" charset="-128"/>
                        </a:rPr>
                        <a:t>本</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100</a:t>
                      </a:r>
                      <a:r>
                        <a:rPr kumimoji="1" lang="ja-JP" altLang="en-US" dirty="0" smtClean="0">
                          <a:latin typeface="ＭＳ ゴシック" panose="020B0609070205080204" pitchFamily="49" charset="-128"/>
                          <a:ea typeface="ＭＳ ゴシック" panose="020B0609070205080204" pitchFamily="49" charset="-128"/>
                        </a:rPr>
                        <a:t>本</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solidFill>
                            <a:srgbClr val="072DEB"/>
                          </a:solidFill>
                          <a:latin typeface="ＭＳ ゴシック" panose="020B0609070205080204" pitchFamily="49" charset="-128"/>
                          <a:ea typeface="ＭＳ ゴシック" panose="020B0609070205080204" pitchFamily="49" charset="-128"/>
                        </a:rPr>
                        <a:t>500</a:t>
                      </a:r>
                      <a:r>
                        <a:rPr kumimoji="1" lang="ja-JP" altLang="en-US" dirty="0" smtClean="0">
                          <a:solidFill>
                            <a:srgbClr val="072DEB"/>
                          </a:solidFill>
                          <a:latin typeface="ＭＳ ゴシック" panose="020B0609070205080204" pitchFamily="49" charset="-128"/>
                          <a:ea typeface="ＭＳ ゴシック" panose="020B0609070205080204" pitchFamily="49" charset="-128"/>
                        </a:rPr>
                        <a:t>個</a:t>
                      </a:r>
                      <a:endParaRPr kumimoji="1" lang="en-US" altLang="ja-JP" dirty="0" smtClean="0">
                        <a:solidFill>
                          <a:srgbClr val="072DEB"/>
                        </a:solidFill>
                        <a:latin typeface="ＭＳ ゴシック" panose="020B0609070205080204" pitchFamily="49" charset="-128"/>
                        <a:ea typeface="ＭＳ ゴシック" panose="020B0609070205080204" pitchFamily="49" charset="-128"/>
                      </a:endParaRPr>
                    </a:p>
                    <a:p>
                      <a:pPr algn="ctr"/>
                      <a:endParaRPr kumimoji="1" lang="en-US" altLang="ja-JP" dirty="0" smtClean="0">
                        <a:solidFill>
                          <a:srgbClr val="072DEB"/>
                        </a:solidFill>
                        <a:latin typeface="ＭＳ ゴシック" panose="020B0609070205080204" pitchFamily="49" charset="-128"/>
                        <a:ea typeface="ＭＳ ゴシック" panose="020B0609070205080204" pitchFamily="49" charset="-128"/>
                      </a:endParaRPr>
                    </a:p>
                    <a:p>
                      <a:pPr algn="ctr"/>
                      <a:endParaRPr kumimoji="1" lang="ja-JP" altLang="en-US" dirty="0">
                        <a:solidFill>
                          <a:srgbClr val="072DEB"/>
                        </a:solidFill>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1512168">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人波作戦・</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街頭啓発活動</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p>
                      <a:pPr algn="ct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４回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４回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４回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４回</a:t>
                      </a: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r>
                        <a:rPr kumimoji="1" lang="ja-JP" altLang="en-US" dirty="0" smtClean="0">
                          <a:solidFill>
                            <a:srgbClr val="072DEB"/>
                          </a:solidFill>
                          <a:latin typeface="ＭＳ ゴシック" panose="020B0609070205080204" pitchFamily="49" charset="-128"/>
                          <a:ea typeface="ＭＳ ゴシック" panose="020B0609070205080204" pitchFamily="49" charset="-128"/>
                        </a:rPr>
                        <a:t>２回</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ja-JP" altLang="en-US" dirty="0" smtClean="0">
                          <a:solidFill>
                            <a:srgbClr val="072DEB"/>
                          </a:solidFill>
                          <a:latin typeface="ＭＳ ゴシック" panose="020B0609070205080204" pitchFamily="49" charset="-128"/>
                          <a:ea typeface="ＭＳ ゴシック" panose="020B0609070205080204" pitchFamily="49" charset="-128"/>
                        </a:rPr>
                        <a:t>３回</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708850">
                <a:tc rowSpan="2">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803318">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cxnSp>
        <p:nvCxnSpPr>
          <p:cNvPr id="7" name="直線コネクタ 6"/>
          <p:cNvCxnSpPr>
            <a:endCxn id="3" idx="1"/>
          </p:cNvCxnSpPr>
          <p:nvPr/>
        </p:nvCxnSpPr>
        <p:spPr>
          <a:xfrm>
            <a:off x="1835696" y="2245514"/>
            <a:ext cx="13681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500563" y="2060848"/>
            <a:ext cx="797446"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9" name="直線コネクタ 8"/>
          <p:cNvCxnSpPr/>
          <p:nvPr/>
        </p:nvCxnSpPr>
        <p:spPr>
          <a:xfrm flipV="1">
            <a:off x="5364088" y="2238372"/>
            <a:ext cx="3456384" cy="7142"/>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496577" y="2564904"/>
            <a:ext cx="450050" cy="0"/>
          </a:xfrm>
          <a:prstGeom prst="line">
            <a:avLst/>
          </a:prstGeom>
          <a:ln w="50800">
            <a:solidFill>
              <a:srgbClr val="072DEB"/>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467453" y="2380238"/>
            <a:ext cx="643880" cy="369332"/>
          </a:xfrm>
          <a:prstGeom prst="rect">
            <a:avLst/>
          </a:prstGeom>
          <a:noFill/>
          <a:ln w="12700" cmpd="sng">
            <a:solidFill>
              <a:srgbClr val="072DEB"/>
            </a:solidFill>
          </a:ln>
        </p:spPr>
        <p:txBody>
          <a:bodyPr wrap="square" rtlCol="0">
            <a:spAutoFit/>
          </a:bodyPr>
          <a:lstStyle/>
          <a:p>
            <a:pPr algn="ctr"/>
            <a:r>
              <a:rPr lang="ja-JP" altLang="en-US" dirty="0">
                <a:solidFill>
                  <a:srgbClr val="072DEB"/>
                </a:solidFill>
                <a:latin typeface="ＭＳ ゴシック" panose="020B0609070205080204" pitchFamily="49" charset="-128"/>
                <a:ea typeface="ＭＳ ゴシック" panose="020B0609070205080204" pitchFamily="49" charset="-128"/>
              </a:rPr>
              <a:t>拡大</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a:off x="8134300" y="2564904"/>
            <a:ext cx="720080" cy="0"/>
          </a:xfrm>
          <a:prstGeom prst="line">
            <a:avLst/>
          </a:prstGeom>
          <a:ln w="50800">
            <a:solidFill>
              <a:srgbClr val="072DEB"/>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427984" y="5647044"/>
            <a:ext cx="3821415"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●商店等での街頭啓発活動の</a:t>
            </a:r>
            <a:r>
              <a:rPr lang="ja-JP" altLang="en-US" dirty="0">
                <a:latin typeface="ＭＳ ゴシック" panose="020B0609070205080204" pitchFamily="49" charset="-128"/>
                <a:ea typeface="ＭＳ ゴシック" panose="020B0609070205080204" pitchFamily="49" charset="-128"/>
              </a:rPr>
              <a:t>開始</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1701909" y="5106777"/>
            <a:ext cx="3822899"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●反射材購入・着用の推進</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3203848" y="2060848"/>
            <a:ext cx="1368151" cy="369332"/>
          </a:xfrm>
          <a:prstGeom prst="rect">
            <a:avLst/>
          </a:prstGeom>
          <a:noFill/>
        </p:spPr>
        <p:txBody>
          <a:bodyPr wrap="square" rtlCol="0">
            <a:spAutoFit/>
          </a:bodyPr>
          <a:lstStyle/>
          <a:p>
            <a:r>
              <a:rPr kumimoji="1" lang="ja-JP" altLang="en-US" dirty="0" smtClean="0"/>
              <a:t>反射タスキ</a:t>
            </a:r>
            <a:endParaRPr kumimoji="1" lang="ja-JP" altLang="en-US" dirty="0"/>
          </a:p>
        </p:txBody>
      </p:sp>
      <p:sp>
        <p:nvSpPr>
          <p:cNvPr id="24" name="テキスト ボックス 23"/>
          <p:cNvSpPr txBox="1"/>
          <p:nvPr/>
        </p:nvSpPr>
        <p:spPr>
          <a:xfrm>
            <a:off x="6000484" y="2380238"/>
            <a:ext cx="1575338" cy="369332"/>
          </a:xfrm>
          <a:prstGeom prst="rect">
            <a:avLst/>
          </a:prstGeom>
          <a:noFill/>
        </p:spPr>
        <p:txBody>
          <a:bodyPr wrap="square" rtlCol="0">
            <a:spAutoFit/>
          </a:bodyPr>
          <a:lstStyle/>
          <a:p>
            <a:r>
              <a:rPr kumimoji="1" lang="ja-JP" altLang="en-US" dirty="0" smtClean="0">
                <a:solidFill>
                  <a:srgbClr val="072DEB"/>
                </a:solidFill>
              </a:rPr>
              <a:t>反射ﾘｽﾄﾊﾞﾝﾄﾞ</a:t>
            </a:r>
            <a:endParaRPr kumimoji="1" lang="ja-JP" altLang="en-US" dirty="0">
              <a:solidFill>
                <a:srgbClr val="072DEB"/>
              </a:solidFill>
            </a:endParaRPr>
          </a:p>
        </p:txBody>
      </p:sp>
      <p:cxnSp>
        <p:nvCxnSpPr>
          <p:cNvPr id="31" name="直線コネクタ 30"/>
          <p:cNvCxnSpPr/>
          <p:nvPr/>
        </p:nvCxnSpPr>
        <p:spPr>
          <a:xfrm>
            <a:off x="1835696" y="3925166"/>
            <a:ext cx="13590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138132" y="3740500"/>
            <a:ext cx="1368151" cy="369332"/>
          </a:xfrm>
          <a:prstGeom prst="rect">
            <a:avLst/>
          </a:prstGeom>
          <a:noFill/>
        </p:spPr>
        <p:txBody>
          <a:bodyPr wrap="square" rtlCol="0">
            <a:spAutoFit/>
          </a:bodyPr>
          <a:lstStyle/>
          <a:p>
            <a:pPr algn="ctr"/>
            <a:r>
              <a:rPr lang="ja-JP" altLang="en-US" dirty="0" smtClean="0"/>
              <a:t>人波</a:t>
            </a:r>
            <a:r>
              <a:rPr lang="ja-JP" altLang="en-US" dirty="0"/>
              <a:t>作戦</a:t>
            </a:r>
            <a:endParaRPr kumimoji="1" lang="ja-JP" altLang="en-US" dirty="0"/>
          </a:p>
        </p:txBody>
      </p:sp>
      <p:sp>
        <p:nvSpPr>
          <p:cNvPr id="33" name="テキスト ボックス 32"/>
          <p:cNvSpPr txBox="1"/>
          <p:nvPr/>
        </p:nvSpPr>
        <p:spPr>
          <a:xfrm>
            <a:off x="4500563" y="3727650"/>
            <a:ext cx="797446"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34" name="直線コネクタ 33"/>
          <p:cNvCxnSpPr/>
          <p:nvPr/>
        </p:nvCxnSpPr>
        <p:spPr>
          <a:xfrm>
            <a:off x="5364088" y="3934256"/>
            <a:ext cx="3391083"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818430" y="4581128"/>
            <a:ext cx="1128197" cy="0"/>
          </a:xfrm>
          <a:prstGeom prst="line">
            <a:avLst/>
          </a:prstGeom>
          <a:ln w="50800">
            <a:solidFill>
              <a:srgbClr val="072DEB"/>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983586" y="4363716"/>
            <a:ext cx="1575338" cy="369332"/>
          </a:xfrm>
          <a:prstGeom prst="rect">
            <a:avLst/>
          </a:prstGeom>
          <a:noFill/>
        </p:spPr>
        <p:txBody>
          <a:bodyPr wrap="square" rtlCol="0">
            <a:spAutoFit/>
          </a:bodyPr>
          <a:lstStyle/>
          <a:p>
            <a:r>
              <a:rPr lang="ja-JP" altLang="en-US" dirty="0" smtClean="0">
                <a:solidFill>
                  <a:srgbClr val="072DEB"/>
                </a:solidFill>
              </a:rPr>
              <a:t>街頭啓発</a:t>
            </a:r>
            <a:r>
              <a:rPr lang="ja-JP" altLang="en-US" dirty="0">
                <a:solidFill>
                  <a:srgbClr val="072DEB"/>
                </a:solidFill>
              </a:rPr>
              <a:t>活動</a:t>
            </a:r>
            <a:endParaRPr kumimoji="1" lang="ja-JP" altLang="en-US" dirty="0">
              <a:solidFill>
                <a:srgbClr val="072DEB"/>
              </a:solidFill>
            </a:endParaRPr>
          </a:p>
        </p:txBody>
      </p:sp>
      <p:sp>
        <p:nvSpPr>
          <p:cNvPr id="38" name="テキスト ボックス 37"/>
          <p:cNvSpPr txBox="1"/>
          <p:nvPr/>
        </p:nvSpPr>
        <p:spPr>
          <a:xfrm>
            <a:off x="7490420" y="4339332"/>
            <a:ext cx="643880" cy="369332"/>
          </a:xfrm>
          <a:prstGeom prst="rect">
            <a:avLst/>
          </a:prstGeom>
          <a:noFill/>
          <a:ln w="12700" cmpd="sng">
            <a:solidFill>
              <a:srgbClr val="072DEB"/>
            </a:solidFill>
          </a:ln>
        </p:spPr>
        <p:txBody>
          <a:bodyPr wrap="square" rtlCol="0">
            <a:spAutoFit/>
          </a:bodyPr>
          <a:lstStyle/>
          <a:p>
            <a:pPr algn="ctr"/>
            <a:r>
              <a:rPr lang="ja-JP" altLang="en-US" dirty="0">
                <a:solidFill>
                  <a:srgbClr val="072DEB"/>
                </a:solidFill>
                <a:latin typeface="ＭＳ ゴシック" panose="020B0609070205080204" pitchFamily="49" charset="-128"/>
                <a:ea typeface="ＭＳ ゴシック" panose="020B0609070205080204" pitchFamily="49" charset="-128"/>
              </a:rPr>
              <a:t>拡大</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p:txBody>
      </p:sp>
      <p:cxnSp>
        <p:nvCxnSpPr>
          <p:cNvPr id="39" name="直線コネクタ 38"/>
          <p:cNvCxnSpPr/>
          <p:nvPr/>
        </p:nvCxnSpPr>
        <p:spPr>
          <a:xfrm>
            <a:off x="8134300" y="4515606"/>
            <a:ext cx="720080" cy="0"/>
          </a:xfrm>
          <a:prstGeom prst="line">
            <a:avLst/>
          </a:prstGeom>
          <a:ln w="50800">
            <a:solidFill>
              <a:srgbClr val="072DEB"/>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382528" y="6205990"/>
            <a:ext cx="3706315" cy="369332"/>
          </a:xfrm>
          <a:prstGeom prst="rect">
            <a:avLst/>
          </a:prstGeom>
          <a:noFill/>
          <a:ln w="12700" cmpd="sng">
            <a:noFill/>
          </a:ln>
        </p:spPr>
        <p:txBody>
          <a:bodyPr wrap="square" rtlCol="0">
            <a:spAutoFit/>
          </a:bodyPr>
          <a:lstStyle/>
          <a:p>
            <a:r>
              <a:rPr lang="ja-JP" altLang="en-US" dirty="0" smtClean="0">
                <a:solidFill>
                  <a:srgbClr val="FF0000"/>
                </a:solidFill>
                <a:latin typeface="ＭＳ ゴシック" panose="020B0609070205080204" pitchFamily="49" charset="-128"/>
                <a:ea typeface="ＭＳ ゴシック" panose="020B0609070205080204" pitchFamily="49" charset="-128"/>
              </a:rPr>
              <a:t>●反射材着用点検の実施</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sp>
        <p:nvSpPr>
          <p:cNvPr id="43" name="テキスト ボックス 42"/>
          <p:cNvSpPr txBox="1"/>
          <p:nvPr/>
        </p:nvSpPr>
        <p:spPr>
          <a:xfrm>
            <a:off x="1928071" y="5404418"/>
            <a:ext cx="2971215"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●人波作戦の活動を開始</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2"/>
          </p:nvPr>
        </p:nvSpPr>
        <p:spPr>
          <a:xfrm>
            <a:off x="827584" y="6504761"/>
            <a:ext cx="561975" cy="365125"/>
          </a:xfrm>
        </p:spPr>
        <p:txBody>
          <a:bodyPr/>
          <a:lstStyle/>
          <a:p>
            <a:fld id="{D2D8002D-B5B0-4BAC-B1F6-782DDCCE6D9C}" type="slidenum">
              <a:rPr kumimoji="1" lang="ja-JP" altLang="en-US" sz="1600" smtClean="0"/>
              <a:t>11</a:t>
            </a:fld>
            <a:endParaRPr kumimoji="1" lang="ja-JP" altLang="en-US" sz="1600" dirty="0"/>
          </a:p>
        </p:txBody>
      </p:sp>
      <p:sp>
        <p:nvSpPr>
          <p:cNvPr id="26" name="テキスト ボックス 25"/>
          <p:cNvSpPr txBox="1"/>
          <p:nvPr/>
        </p:nvSpPr>
        <p:spPr>
          <a:xfrm>
            <a:off x="5399514" y="3212976"/>
            <a:ext cx="2711820" cy="369332"/>
          </a:xfrm>
          <a:prstGeom prst="rect">
            <a:avLst/>
          </a:prstGeom>
          <a:noFill/>
        </p:spPr>
        <p:txBody>
          <a:bodyPr wrap="square" rtlCol="0">
            <a:spAutoFit/>
          </a:bodyPr>
          <a:lstStyle/>
          <a:p>
            <a:r>
              <a:rPr lang="ja-JP" altLang="en-US" dirty="0" smtClean="0">
                <a:solidFill>
                  <a:srgbClr val="072DEB"/>
                </a:solidFill>
              </a:rPr>
              <a:t>反射材着用率点検の実施</a:t>
            </a:r>
            <a:endParaRPr kumimoji="1" lang="ja-JP" altLang="en-US" dirty="0">
              <a:solidFill>
                <a:srgbClr val="072DEB"/>
              </a:solidFill>
            </a:endParaRPr>
          </a:p>
        </p:txBody>
      </p:sp>
      <p:sp>
        <p:nvSpPr>
          <p:cNvPr id="27" name="テキスト ボックス 26"/>
          <p:cNvSpPr txBox="1"/>
          <p:nvPr/>
        </p:nvSpPr>
        <p:spPr>
          <a:xfrm>
            <a:off x="5382527" y="5919695"/>
            <a:ext cx="3706315" cy="369332"/>
          </a:xfrm>
          <a:prstGeom prst="rect">
            <a:avLst/>
          </a:prstGeom>
          <a:noFill/>
          <a:ln w="12700" cmpd="sng">
            <a:noFill/>
          </a:ln>
        </p:spPr>
        <p:txBody>
          <a:bodyPr wrap="square" rtlCol="0">
            <a:spAutoFit/>
          </a:bodyPr>
          <a:lstStyle/>
          <a:p>
            <a:r>
              <a:rPr lang="ja-JP" altLang="en-US" dirty="0" smtClean="0">
                <a:solidFill>
                  <a:srgbClr val="FF0000"/>
                </a:solidFill>
                <a:latin typeface="ＭＳ ゴシック" panose="020B0609070205080204" pitchFamily="49" charset="-128"/>
                <a:ea typeface="ＭＳ ゴシック" panose="020B0609070205080204" pitchFamily="49" charset="-128"/>
              </a:rPr>
              <a:t>●反射</a:t>
            </a:r>
            <a:r>
              <a:rPr lang="ja-JP" altLang="en-US" dirty="0">
                <a:solidFill>
                  <a:srgbClr val="FF0000"/>
                </a:solidFill>
                <a:latin typeface="ＭＳ ゴシック" panose="020B0609070205080204" pitchFamily="49" charset="-128"/>
                <a:ea typeface="ＭＳ ゴシック" panose="020B0609070205080204" pitchFamily="49" charset="-128"/>
              </a:rPr>
              <a:t>ﾘｽﾄﾊﾞﾝﾄﾞ</a:t>
            </a:r>
            <a:r>
              <a:rPr lang="ja-JP" altLang="en-US" dirty="0" smtClean="0">
                <a:solidFill>
                  <a:srgbClr val="FF0000"/>
                </a:solidFill>
                <a:latin typeface="ＭＳ ゴシック" panose="020B0609070205080204" pitchFamily="49" charset="-128"/>
                <a:ea typeface="ＭＳ ゴシック" panose="020B0609070205080204" pitchFamily="49" charset="-128"/>
              </a:rPr>
              <a:t>配布を企画・導入</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68710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764704"/>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384205264"/>
              </p:ext>
            </p:extLst>
          </p:nvPr>
        </p:nvGraphicFramePr>
        <p:xfrm>
          <a:off x="457200" y="1675702"/>
          <a:ext cx="8229600" cy="1483360"/>
        </p:xfrm>
        <a:graphic>
          <a:graphicData uri="http://schemas.openxmlformats.org/drawingml/2006/table">
            <a:tbl>
              <a:tblPr firstRow="1" bandRow="1">
                <a:tableStyleId>{7DF18680-E054-41AD-8BC1-D1AEF772440D}</a:tableStyleId>
              </a:tblPr>
              <a:tblGrid>
                <a:gridCol w="2170584"/>
                <a:gridCol w="3029508"/>
                <a:gridCol w="3029508"/>
              </a:tblGrid>
              <a:tr h="370840">
                <a:tc gridSpan="3">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表⑥　反射タスキの所持率</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dirty="0"/>
                    </a:p>
                  </a:txBody>
                  <a:tcPr>
                    <a:noFill/>
                  </a:tcPr>
                </a:tc>
              </a:tr>
              <a:tr h="370840">
                <a:tc>
                  <a:txBody>
                    <a:bodyPr/>
                    <a:lstStyle/>
                    <a:p>
                      <a:pPr algn="l"/>
                      <a:r>
                        <a:rPr kumimoji="1" lang="ja-JP" altLang="en-US" dirty="0" smtClean="0">
                          <a:solidFill>
                            <a:srgbClr val="072DEB"/>
                          </a:solidFill>
                          <a:latin typeface="ＭＳ ゴシック" panose="020B0609070205080204" pitchFamily="49" charset="-128"/>
                          <a:ea typeface="ＭＳ ゴシック" panose="020B0609070205080204" pitchFamily="49" charset="-128"/>
                        </a:rPr>
                        <a:t>短期</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b="0" dirty="0" smtClean="0">
                          <a:solidFill>
                            <a:schemeClr val="bg1"/>
                          </a:solidFill>
                          <a:latin typeface="ＭＳ ゴシック" panose="020B0609070205080204" pitchFamily="49" charset="-128"/>
                          <a:ea typeface="ＭＳ ゴシック" panose="020B0609070205080204" pitchFamily="49" charset="-128"/>
                        </a:rPr>
                        <a:t>持っている人</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持っていない人</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ｎ＝</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547</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46.6</a:t>
                      </a:r>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53.4</a:t>
                      </a:r>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gridSpan="3">
                  <a:txBody>
                    <a:bodyPr/>
                    <a:lstStyle/>
                    <a:p>
                      <a:r>
                        <a:rPr kumimoji="1" lang="ja-JP" altLang="en-US" sz="1400" dirty="0" smtClean="0">
                          <a:latin typeface="ＭＳ ゴシック" panose="020B0609070205080204" pitchFamily="49" charset="-128"/>
                          <a:ea typeface="ＭＳ ゴシック" panose="020B0609070205080204" pitchFamily="49" charset="-128"/>
                        </a:rPr>
                        <a:t>出典：</a:t>
                      </a:r>
                      <a:r>
                        <a:rPr kumimoji="1" lang="en-US" altLang="ja-JP" sz="1400" dirty="0" smtClean="0">
                          <a:latin typeface="ＭＳ ゴシック" panose="020B0609070205080204" pitchFamily="49" charset="-128"/>
                          <a:ea typeface="ＭＳ ゴシック" panose="020B0609070205080204" pitchFamily="49" charset="-128"/>
                        </a:rPr>
                        <a:t>2015</a:t>
                      </a:r>
                      <a:r>
                        <a:rPr kumimoji="1" lang="ja-JP" altLang="en-US" sz="1400" dirty="0" smtClean="0">
                          <a:latin typeface="ＭＳ ゴシック" panose="020B0609070205080204" pitchFamily="49" charset="-128"/>
                          <a:ea typeface="ＭＳ ゴシック" panose="020B0609070205080204" pitchFamily="49" charset="-128"/>
                        </a:rPr>
                        <a:t>年箕輪町セーフコミュニティ追加アンケート</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6" name="テキスト ボックス 5"/>
          <p:cNvSpPr txBox="1"/>
          <p:nvPr/>
        </p:nvSpPr>
        <p:spPr>
          <a:xfrm>
            <a:off x="395536" y="687704"/>
            <a:ext cx="8352928" cy="923330"/>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反射タスキ</a:t>
            </a:r>
            <a:r>
              <a:rPr kumimoji="1" lang="ja-JP" altLang="en-US" dirty="0" smtClean="0">
                <a:latin typeface="ＭＳ ゴシック" panose="020B0609070205080204" pitchFamily="49" charset="-128"/>
                <a:ea typeface="ＭＳ ゴシック" panose="020B0609070205080204" pitchFamily="49" charset="-128"/>
              </a:rPr>
              <a:t>を「持っている」と答えた人は約</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５割</a:t>
            </a:r>
            <a:r>
              <a:rPr kumimoji="1" lang="ja-JP" altLang="en-US" dirty="0" smtClean="0">
                <a:latin typeface="ＭＳ ゴシック" panose="020B0609070205080204" pitchFamily="49" charset="-128"/>
                <a:ea typeface="ＭＳ ゴシック" panose="020B0609070205080204" pitchFamily="49" charset="-128"/>
              </a:rPr>
              <a:t>（表⑥）</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●反射タスキを「持っている」人のうち「活用している」人は約</a:t>
            </a:r>
            <a:r>
              <a:rPr lang="en-US" altLang="ja-JP" dirty="0" smtClean="0">
                <a:solidFill>
                  <a:srgbClr val="FF0000"/>
                </a:solidFill>
                <a:latin typeface="ＭＳ ゴシック" panose="020B0609070205080204" pitchFamily="49" charset="-128"/>
                <a:ea typeface="ＭＳ ゴシック" panose="020B0609070205080204" pitchFamily="49" charset="-128"/>
              </a:rPr>
              <a:t>16</a:t>
            </a:r>
            <a:r>
              <a:rPr lang="ja-JP" altLang="en-US" dirty="0" smtClean="0">
                <a:solidFill>
                  <a:srgbClr val="FF0000"/>
                </a:solidFill>
                <a:latin typeface="ＭＳ ゴシック" panose="020B0609070205080204" pitchFamily="49" charset="-128"/>
                <a:ea typeface="ＭＳ ゴシック" panose="020B0609070205080204" pitchFamily="49" charset="-128"/>
              </a:rPr>
              <a:t>％</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表⑦）</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夜間の重傷・死亡交通事故</a:t>
            </a:r>
            <a:r>
              <a:rPr kumimoji="1" lang="ja-JP" altLang="en-US" dirty="0" smtClean="0">
                <a:latin typeface="ＭＳ ゴシック" panose="020B0609070205080204" pitchFamily="49" charset="-128"/>
                <a:ea typeface="ＭＳ ゴシック" panose="020B0609070205080204" pitchFamily="49" charset="-128"/>
              </a:rPr>
              <a:t>は毎年発生しているが、昨年は</a:t>
            </a:r>
            <a:r>
              <a:rPr lang="ja-JP" altLang="en-US" dirty="0" smtClean="0">
                <a:solidFill>
                  <a:srgbClr val="FF0000"/>
                </a:solidFill>
                <a:latin typeface="ＭＳ ゴシック" panose="020B0609070205080204" pitchFamily="49" charset="-128"/>
                <a:ea typeface="ＭＳ ゴシック" panose="020B0609070205080204" pitchFamily="49" charset="-128"/>
              </a:rPr>
              <a:t>１件</a:t>
            </a:r>
            <a:r>
              <a:rPr lang="ja-JP" altLang="en-US" dirty="0" smtClean="0">
                <a:latin typeface="ＭＳ ゴシック" panose="020B0609070205080204" pitchFamily="49" charset="-128"/>
                <a:ea typeface="ＭＳ ゴシック" panose="020B0609070205080204" pitchFamily="49" charset="-128"/>
              </a:rPr>
              <a:t>（表⑧）</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1549927197"/>
              </p:ext>
            </p:extLst>
          </p:nvPr>
        </p:nvGraphicFramePr>
        <p:xfrm>
          <a:off x="457200" y="3140968"/>
          <a:ext cx="8229600" cy="1483360"/>
        </p:xfrm>
        <a:graphic>
          <a:graphicData uri="http://schemas.openxmlformats.org/drawingml/2006/table">
            <a:tbl>
              <a:tblPr firstRow="1" bandRow="1">
                <a:tableStyleId>{7DF18680-E054-41AD-8BC1-D1AEF772440D}</a:tableStyleId>
              </a:tblPr>
              <a:tblGrid>
                <a:gridCol w="2170584"/>
                <a:gridCol w="3029508"/>
                <a:gridCol w="3029508"/>
              </a:tblGrid>
              <a:tr h="370840">
                <a:tc gridSpan="3">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表⑦　反射タスキ所持者における活用率</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dirty="0"/>
                    </a:p>
                  </a:txBody>
                  <a:tcPr>
                    <a:noFill/>
                  </a:tcPr>
                </a:tc>
              </a:tr>
              <a:tr h="370840">
                <a:tc>
                  <a:txBody>
                    <a:bodyPr/>
                    <a:lstStyle/>
                    <a:p>
                      <a:pPr algn="l"/>
                      <a:r>
                        <a:rPr kumimoji="1" lang="ja-JP" altLang="en-US" dirty="0" smtClean="0">
                          <a:solidFill>
                            <a:srgbClr val="072DEB"/>
                          </a:solidFill>
                          <a:latin typeface="ＭＳ ゴシック" panose="020B0609070205080204" pitchFamily="49" charset="-128"/>
                          <a:ea typeface="ＭＳ ゴシック" panose="020B0609070205080204" pitchFamily="49" charset="-128"/>
                        </a:rPr>
                        <a:t>中期</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よく活用している人</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sz="1800" dirty="0" smtClean="0">
                          <a:solidFill>
                            <a:schemeClr val="bg1"/>
                          </a:solidFill>
                          <a:latin typeface="ＭＳ ゴシック" panose="020B0609070205080204" pitchFamily="49" charset="-128"/>
                          <a:ea typeface="ＭＳ ゴシック" panose="020B0609070205080204" pitchFamily="49" charset="-128"/>
                        </a:rPr>
                        <a:t>あまり活用していない人</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ｎ＝</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255</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15.7</a:t>
                      </a:r>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84.3</a:t>
                      </a:r>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gridSpan="3">
                  <a:txBody>
                    <a:bodyPr/>
                    <a:lstStyle/>
                    <a:p>
                      <a:r>
                        <a:rPr kumimoji="1" lang="ja-JP" altLang="en-US" sz="1400" dirty="0" smtClean="0">
                          <a:latin typeface="ＭＳ ゴシック" panose="020B0609070205080204" pitchFamily="49" charset="-128"/>
                          <a:ea typeface="ＭＳ ゴシック" panose="020B0609070205080204" pitchFamily="49" charset="-128"/>
                        </a:rPr>
                        <a:t>出典：</a:t>
                      </a:r>
                      <a:r>
                        <a:rPr kumimoji="1" lang="en-US" altLang="ja-JP" sz="1400" dirty="0" smtClean="0">
                          <a:latin typeface="ＭＳ ゴシック" panose="020B0609070205080204" pitchFamily="49" charset="-128"/>
                          <a:ea typeface="ＭＳ ゴシック" panose="020B0609070205080204" pitchFamily="49" charset="-128"/>
                        </a:rPr>
                        <a:t>2015</a:t>
                      </a:r>
                      <a:r>
                        <a:rPr kumimoji="1" lang="ja-JP" altLang="en-US" sz="1400" dirty="0" smtClean="0">
                          <a:latin typeface="ＭＳ ゴシック" panose="020B0609070205080204" pitchFamily="49" charset="-128"/>
                          <a:ea typeface="ＭＳ ゴシック" panose="020B0609070205080204" pitchFamily="49" charset="-128"/>
                        </a:rPr>
                        <a:t>年箕輪町セーフコミュニティ追加アンケート</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graphicFrame>
        <p:nvGraphicFramePr>
          <p:cNvPr id="9" name="コンテンツ プレースホルダー 6"/>
          <p:cNvGraphicFramePr>
            <a:graphicFrameLocks/>
          </p:cNvGraphicFramePr>
          <p:nvPr>
            <p:extLst>
              <p:ext uri="{D42A27DB-BD31-4B8C-83A1-F6EECF244321}">
                <p14:modId xmlns:p14="http://schemas.microsoft.com/office/powerpoint/2010/main" val="764711402"/>
              </p:ext>
            </p:extLst>
          </p:nvPr>
        </p:nvGraphicFramePr>
        <p:xfrm>
          <a:off x="457199" y="4653136"/>
          <a:ext cx="8229601" cy="1854200"/>
        </p:xfrm>
        <a:graphic>
          <a:graphicData uri="http://schemas.openxmlformats.org/drawingml/2006/table">
            <a:tbl>
              <a:tblPr firstRow="1" bandRow="1">
                <a:tableStyleId>{7DF18680-E054-41AD-8BC1-D1AEF772440D}</a:tableStyleId>
              </a:tblPr>
              <a:tblGrid>
                <a:gridCol w="2324944"/>
                <a:gridCol w="1152128"/>
                <a:gridCol w="1224136"/>
                <a:gridCol w="1296144"/>
                <a:gridCol w="1152128"/>
                <a:gridCol w="1080121"/>
              </a:tblGrid>
              <a:tr h="370840">
                <a:tc gridSpan="6">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表⑧　夜間の重傷・死亡交通事故件数と割合</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072DEB"/>
                          </a:solidFill>
                          <a:latin typeface="ＭＳ ゴシック" panose="020B0609070205080204" pitchFamily="49" charset="-128"/>
                          <a:ea typeface="ＭＳ ゴシック" panose="020B0609070205080204" pitchFamily="49" charset="-128"/>
                        </a:rPr>
                        <a:t>長期</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件　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4</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2</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2</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3</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1</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a:txBody>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総件数に対する割合</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3.1</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1.6</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1.8</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3.8</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1.1</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 ％</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a:txBody>
                  <a:tcPr/>
                </a:tc>
              </a:tr>
              <a:tr h="370840">
                <a:tc gridSpan="6">
                  <a:txBody>
                    <a:bodyPr/>
                    <a:lstStyle/>
                    <a:p>
                      <a:r>
                        <a:rPr kumimoji="1" lang="ja-JP" altLang="en-US" sz="1400" dirty="0" smtClean="0">
                          <a:latin typeface="ＭＳ ゴシック" panose="020B0609070205080204" pitchFamily="49" charset="-128"/>
                          <a:ea typeface="ＭＳ ゴシック" panose="020B0609070205080204" pitchFamily="49" charset="-128"/>
                        </a:rPr>
                        <a:t>出典：伊那警察署　交通課</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3" name="テキスト ボックス 2"/>
          <p:cNvSpPr txBox="1"/>
          <p:nvPr/>
        </p:nvSpPr>
        <p:spPr>
          <a:xfrm>
            <a:off x="899592" y="6453336"/>
            <a:ext cx="3096344" cy="338554"/>
          </a:xfrm>
          <a:prstGeom prst="rect">
            <a:avLst/>
          </a:prstGeom>
          <a:noFill/>
        </p:spPr>
        <p:txBody>
          <a:bodyPr wrap="square" rtlCol="0">
            <a:spAutoFit/>
          </a:bodyPr>
          <a:lstStyle/>
          <a:p>
            <a:r>
              <a:rPr kumimoji="1" lang="en-US" altLang="ja-JP"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ｎとはデータ数</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12</a:t>
            </a:fld>
            <a:endParaRPr kumimoji="1" lang="ja-JP" altLang="en-US" sz="1600" dirty="0"/>
          </a:p>
        </p:txBody>
      </p:sp>
    </p:spTree>
    <p:extLst>
      <p:ext uri="{BB962C8B-B14F-4D97-AF65-F5344CB8AC3E}">
        <p14:creationId xmlns:p14="http://schemas.microsoft.com/office/powerpoint/2010/main" val="1304308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sz="4200" dirty="0" smtClean="0">
                <a:solidFill>
                  <a:schemeClr val="tx1"/>
                </a:solidFill>
                <a:effectLst/>
              </a:rPr>
              <a:t>②高齢運転者</a:t>
            </a:r>
            <a:r>
              <a:rPr lang="ja-JP" altLang="en-US" sz="4200" dirty="0">
                <a:solidFill>
                  <a:schemeClr val="tx1"/>
                </a:solidFill>
                <a:effectLst/>
              </a:rPr>
              <a:t>安全</a:t>
            </a:r>
            <a:r>
              <a:rPr lang="ja-JP" altLang="en-US" sz="4200" dirty="0" smtClean="0">
                <a:solidFill>
                  <a:schemeClr val="tx1"/>
                </a:solidFill>
                <a:effectLst/>
              </a:rPr>
              <a:t>対策プログラム</a:t>
            </a:r>
            <a:endParaRPr kumimoji="1" lang="ja-JP" altLang="en-US" sz="42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163816925"/>
              </p:ext>
            </p:extLst>
          </p:nvPr>
        </p:nvGraphicFramePr>
        <p:xfrm>
          <a:off x="467544" y="836712"/>
          <a:ext cx="8229600" cy="5444139"/>
        </p:xfrm>
        <a:graphic>
          <a:graphicData uri="http://schemas.openxmlformats.org/drawingml/2006/table">
            <a:tbl>
              <a:tblPr firstRow="1" bandRow="1">
                <a:tableStyleId>{7DF18680-E054-41AD-8BC1-D1AEF772440D}</a:tableStyleId>
              </a:tblPr>
              <a:tblGrid>
                <a:gridCol w="2057400"/>
                <a:gridCol w="905272"/>
                <a:gridCol w="2520280"/>
                <a:gridCol w="2746648"/>
              </a:tblGrid>
              <a:tr h="520102">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sz="2000" b="0" dirty="0" smtClean="0">
                          <a:solidFill>
                            <a:schemeClr val="bg1"/>
                          </a:solidFill>
                          <a:latin typeface="ＭＳ ゴシック" panose="020B0609070205080204" pitchFamily="49" charset="-128"/>
                          <a:ea typeface="ＭＳ ゴシック" panose="020B0609070205080204" pitchFamily="49" charset="-128"/>
                        </a:rPr>
                        <a:t>高齢者の事故のうち運転中の事故が多い</a:t>
                      </a:r>
                      <a:endParaRPr kumimoji="1" lang="ja-JP" altLang="en-US" sz="20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445605">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高齢者の運転中の事故割合を減らす</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45605">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高齢運転者への安全教育と飲酒運転撲滅の推進</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45605">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交通安全協会、町交通安全推進協議会、町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45605">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高齢運転者、一般町民、酒類取扱店</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45605">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高齢者交通安全教室、ﾁｬﾚﾝｼﾞ号、飲酒運転撲滅運動</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45605">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sz="1700" dirty="0" smtClean="0">
                          <a:solidFill>
                            <a:schemeClr val="tx1"/>
                          </a:solidFill>
                          <a:latin typeface="ＭＳ ゴシック" panose="020B0609070205080204" pitchFamily="49" charset="-128"/>
                          <a:ea typeface="ＭＳ ゴシック" panose="020B0609070205080204" pitchFamily="49" charset="-128"/>
                        </a:rPr>
                        <a:t>交通安全協会、警察、安全運転管理者、町など</a:t>
                      </a:r>
                      <a:endParaRPr kumimoji="1" lang="ja-JP" altLang="en-US" sz="1700"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675842">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①高齢者安全教室受講者数　②チャレンジ号体験者数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①総務課調べ</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②町安協調べ　</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txBody>
                  <a:tcPr/>
                </a:tc>
              </a:tr>
              <a:tr h="739161">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①運転免許自主返納数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②町営バス利用者数</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③飲酒運転件数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①③警察署「交通事故のあらまし」</a:t>
                      </a:r>
                      <a:endParaRPr kumimoji="1" lang="en-US" altLang="ja-JP" sz="18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②住民環境課</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660165">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高齢運転者の交通事故件数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箕輪消防署「救急搬送データ」</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13</a:t>
            </a:fld>
            <a:endParaRPr kumimoji="1" lang="ja-JP" altLang="en-US" sz="1600" dirty="0"/>
          </a:p>
        </p:txBody>
      </p:sp>
    </p:spTree>
    <p:extLst>
      <p:ext uri="{BB962C8B-B14F-4D97-AF65-F5344CB8AC3E}">
        <p14:creationId xmlns:p14="http://schemas.microsoft.com/office/powerpoint/2010/main" val="1936152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10344" y="644288"/>
            <a:ext cx="9144000" cy="692697"/>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z="3200" dirty="0" smtClean="0">
                <a:solidFill>
                  <a:schemeClr val="tx1"/>
                </a:solidFill>
                <a:effectLst/>
              </a:rPr>
              <a:t>街頭啓発活動・飲酒運転撲滅店宣言証の交付状況</a:t>
            </a:r>
            <a:endParaRPr lang="ja-JP" altLang="en-US" sz="3200" dirty="0">
              <a:solidFill>
                <a:schemeClr val="tx1"/>
              </a:solidFill>
              <a:effectLst/>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0" y="-1"/>
            <a:ext cx="9144000" cy="692697"/>
          </a:xfrm>
        </p:spPr>
        <p:txBody>
          <a:bodyPr/>
          <a:lstStyle/>
          <a:p>
            <a:r>
              <a:rPr lang="ja-JP" altLang="en-US" sz="3200" dirty="0" smtClean="0">
                <a:solidFill>
                  <a:schemeClr val="tx1"/>
                </a:solidFill>
                <a:effectLst/>
              </a:rPr>
              <a:t>チャレンジ号による運転能力測定の状況</a:t>
            </a:r>
            <a:endParaRPr kumimoji="1" lang="ja-JP" altLang="en-US" sz="3200" dirty="0">
              <a:solidFill>
                <a:schemeClr val="tx1"/>
              </a:solidFill>
              <a:effectLst/>
            </a:endParaRPr>
          </a:p>
        </p:txBody>
      </p:sp>
      <p:pic>
        <p:nvPicPr>
          <p:cNvPr id="1027" name="Picture 3" descr="\\stg02\share\420_総務課\35セーフコミュニティ推進室\1_セーフコミュニティ\H26 セーフコミュニティ（SC）\その他・雑\20141024チャレンジ号写真\IMG_10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418780"/>
            <a:ext cx="3456384" cy="259228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53675" y="1988840"/>
            <a:ext cx="923330" cy="1973794"/>
          </a:xfrm>
          <a:prstGeom prst="rect">
            <a:avLst/>
          </a:prstGeom>
          <a:solidFill>
            <a:schemeClr val="bg1"/>
          </a:solidFill>
        </p:spPr>
        <p:txBody>
          <a:bodyPr vert="eaVert" wrap="square" rtlCol="0">
            <a:spAutoFit/>
          </a:bodyPr>
          <a:lstStyle/>
          <a:p>
            <a:r>
              <a:rPr kumimoji="1" lang="ja-JP" altLang="en-US" sz="2400" b="1" dirty="0" smtClean="0">
                <a:solidFill>
                  <a:srgbClr val="008000"/>
                </a:solidFill>
                <a:latin typeface="ＭＳ Ｐゴシック" panose="020B0600070205080204" pitchFamily="50" charset="-128"/>
                <a:ea typeface="ＭＳ Ｐゴシック" panose="020B0600070205080204" pitchFamily="50" charset="-128"/>
              </a:rPr>
              <a:t>チャレンジ号で</a:t>
            </a:r>
            <a:endParaRPr kumimoji="1" lang="en-US" altLang="ja-JP" sz="2400" b="1" dirty="0" smtClean="0">
              <a:solidFill>
                <a:srgbClr val="008000"/>
              </a:solidFill>
              <a:latin typeface="ＭＳ Ｐゴシック" panose="020B0600070205080204" pitchFamily="50" charset="-128"/>
              <a:ea typeface="ＭＳ Ｐゴシック" panose="020B0600070205080204" pitchFamily="50" charset="-128"/>
            </a:endParaRPr>
          </a:p>
          <a:p>
            <a:r>
              <a:rPr lang="ja-JP" altLang="en-US" sz="2400" b="1" dirty="0" smtClean="0">
                <a:solidFill>
                  <a:srgbClr val="008000"/>
                </a:solidFill>
                <a:latin typeface="ＭＳ Ｐゴシック" panose="020B0600070205080204" pitchFamily="50" charset="-128"/>
                <a:ea typeface="ＭＳ Ｐゴシック" panose="020B0600070205080204" pitchFamily="50" charset="-128"/>
              </a:rPr>
              <a:t>運転</a:t>
            </a:r>
            <a:r>
              <a:rPr kumimoji="1" lang="ja-JP" altLang="en-US" sz="2400" b="1" dirty="0" smtClean="0">
                <a:solidFill>
                  <a:srgbClr val="008000"/>
                </a:solidFill>
                <a:latin typeface="ＭＳ Ｐゴシック" panose="020B0600070205080204" pitchFamily="50" charset="-128"/>
                <a:ea typeface="ＭＳ Ｐゴシック" panose="020B0600070205080204" pitchFamily="50" charset="-128"/>
              </a:rPr>
              <a:t>能力測定</a:t>
            </a:r>
            <a:endParaRPr kumimoji="1" lang="ja-JP" altLang="en-US" sz="2400" b="1" dirty="0">
              <a:solidFill>
                <a:srgbClr val="008000"/>
              </a:solidFill>
              <a:latin typeface="ＭＳ Ｐゴシック" panose="020B0600070205080204" pitchFamily="50" charset="-128"/>
              <a:ea typeface="ＭＳ Ｐゴシック" panose="020B0600070205080204" pitchFamily="50" charset="-128"/>
            </a:endParaRP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6718" y="1418780"/>
            <a:ext cx="3707904" cy="2780928"/>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032" y="3741280"/>
            <a:ext cx="3251200" cy="2438400"/>
          </a:xfrm>
          <a:prstGeom prst="rect">
            <a:avLst/>
          </a:prstGeom>
        </p:spPr>
      </p:pic>
      <p:sp>
        <p:nvSpPr>
          <p:cNvPr id="11" name="テキスト ボックス 10"/>
          <p:cNvSpPr txBox="1"/>
          <p:nvPr/>
        </p:nvSpPr>
        <p:spPr>
          <a:xfrm>
            <a:off x="5806976" y="1336985"/>
            <a:ext cx="2149400" cy="461665"/>
          </a:xfrm>
          <a:prstGeom prst="rect">
            <a:avLst/>
          </a:prstGeom>
          <a:solidFill>
            <a:schemeClr val="bg1"/>
          </a:solidFill>
        </p:spPr>
        <p:txBody>
          <a:bodyPr wrap="square" rtlCol="0">
            <a:spAutoFit/>
          </a:bodyPr>
          <a:lstStyle/>
          <a:p>
            <a:pPr algn="ctr"/>
            <a:r>
              <a:rPr kumimoji="1" lang="ja-JP" altLang="en-US" sz="2400" dirty="0" smtClean="0">
                <a:solidFill>
                  <a:srgbClr val="008000"/>
                </a:solidFill>
                <a:latin typeface="ＭＳ ゴシック" panose="020B0609070205080204" pitchFamily="49" charset="-128"/>
                <a:ea typeface="ＭＳ ゴシック" panose="020B0609070205080204" pitchFamily="49" charset="-128"/>
              </a:rPr>
              <a:t>街頭啓発活動</a:t>
            </a:r>
            <a:endParaRPr kumimoji="1" lang="ja-JP" altLang="en-US" sz="2400" dirty="0">
              <a:solidFill>
                <a:srgbClr val="008000"/>
              </a:solidFill>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5225492" y="5833058"/>
            <a:ext cx="2520280" cy="830997"/>
          </a:xfrm>
          <a:prstGeom prst="rect">
            <a:avLst/>
          </a:prstGeom>
          <a:solidFill>
            <a:schemeClr val="bg1"/>
          </a:solidFill>
        </p:spPr>
        <p:txBody>
          <a:bodyPr wrap="square" rtlCol="0">
            <a:spAutoFit/>
          </a:bodyPr>
          <a:lstStyle/>
          <a:p>
            <a:pPr algn="ctr"/>
            <a:r>
              <a:rPr lang="ja-JP" altLang="en-US" sz="2400" dirty="0" smtClean="0">
                <a:solidFill>
                  <a:srgbClr val="008000"/>
                </a:solidFill>
                <a:latin typeface="ＭＳ Ｐゴシック" panose="020B0600070205080204" pitchFamily="50" charset="-128"/>
                <a:ea typeface="ＭＳ Ｐゴシック" panose="020B0600070205080204" pitchFamily="50" charset="-128"/>
              </a:rPr>
              <a:t>飲酒運転撲滅店</a:t>
            </a:r>
            <a:endParaRPr lang="en-US" altLang="ja-JP" sz="2400" dirty="0" smtClean="0">
              <a:solidFill>
                <a:srgbClr val="008000"/>
              </a:solidFill>
              <a:latin typeface="ＭＳ Ｐゴシック" panose="020B0600070205080204" pitchFamily="50" charset="-128"/>
              <a:ea typeface="ＭＳ Ｐゴシック" panose="020B0600070205080204" pitchFamily="50" charset="-128"/>
            </a:endParaRPr>
          </a:p>
          <a:p>
            <a:pPr algn="ctr"/>
            <a:r>
              <a:rPr lang="ja-JP" altLang="en-US" sz="2400" dirty="0" smtClean="0">
                <a:solidFill>
                  <a:srgbClr val="008000"/>
                </a:solidFill>
                <a:latin typeface="ＭＳ Ｐゴシック" panose="020B0600070205080204" pitchFamily="50" charset="-128"/>
                <a:ea typeface="ＭＳ Ｐゴシック" panose="020B0600070205080204" pitchFamily="50" charset="-128"/>
              </a:rPr>
              <a:t>宣言証の交付</a:t>
            </a:r>
            <a:endParaRPr kumimoji="1" lang="ja-JP" altLang="en-US" sz="2400" dirty="0">
              <a:solidFill>
                <a:srgbClr val="008000"/>
              </a:solidFill>
              <a:latin typeface="ＭＳ Ｐゴシック" panose="020B0600070205080204" pitchFamily="50" charset="-128"/>
              <a:ea typeface="ＭＳ Ｐゴシック" panose="020B0600070205080204" pitchFamily="50" charset="-128"/>
            </a:endParaRPr>
          </a:p>
        </p:txBody>
      </p: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7005" y="3982018"/>
            <a:ext cx="3306963" cy="2480222"/>
          </a:xfrm>
          <a:prstGeom prst="rect">
            <a:avLst/>
          </a:prstGeom>
        </p:spPr>
      </p:pic>
      <p:sp>
        <p:nvSpPr>
          <p:cNvPr id="18" name="テキスト ボックス 17"/>
          <p:cNvSpPr txBox="1"/>
          <p:nvPr/>
        </p:nvSpPr>
        <p:spPr>
          <a:xfrm>
            <a:off x="482109" y="5984002"/>
            <a:ext cx="2520280" cy="830997"/>
          </a:xfrm>
          <a:prstGeom prst="rect">
            <a:avLst/>
          </a:prstGeom>
          <a:solidFill>
            <a:schemeClr val="bg1"/>
          </a:solidFill>
        </p:spPr>
        <p:txBody>
          <a:bodyPr wrap="square" rtlCol="0">
            <a:spAutoFit/>
          </a:bodyPr>
          <a:lstStyle/>
          <a:p>
            <a:pPr algn="ctr"/>
            <a:r>
              <a:rPr lang="ja-JP" altLang="en-US" sz="2400" dirty="0" smtClean="0">
                <a:solidFill>
                  <a:srgbClr val="008000"/>
                </a:solidFill>
                <a:latin typeface="ＭＳ Ｐゴシック" panose="020B0600070205080204" pitchFamily="50" charset="-128"/>
                <a:ea typeface="ＭＳ Ｐゴシック" panose="020B0600070205080204" pitchFamily="50" charset="-128"/>
              </a:rPr>
              <a:t>飲酒運転防止</a:t>
            </a:r>
            <a:endParaRPr lang="en-US" altLang="ja-JP" sz="2400" dirty="0" smtClean="0">
              <a:solidFill>
                <a:srgbClr val="008000"/>
              </a:solidFill>
              <a:latin typeface="ＭＳ Ｐゴシック" panose="020B0600070205080204" pitchFamily="50" charset="-128"/>
              <a:ea typeface="ＭＳ Ｐゴシック" panose="020B0600070205080204" pitchFamily="50" charset="-128"/>
            </a:endParaRPr>
          </a:p>
          <a:p>
            <a:pPr algn="ctr"/>
            <a:r>
              <a:rPr lang="ja-JP" altLang="en-US" sz="2400" dirty="0" smtClean="0">
                <a:solidFill>
                  <a:srgbClr val="008000"/>
                </a:solidFill>
                <a:latin typeface="ＭＳ Ｐゴシック" panose="020B0600070205080204" pitchFamily="50" charset="-128"/>
                <a:ea typeface="ＭＳ Ｐゴシック" panose="020B0600070205080204" pitchFamily="50" charset="-128"/>
              </a:rPr>
              <a:t>夜間</a:t>
            </a:r>
            <a:r>
              <a:rPr lang="ja-JP" altLang="en-US" sz="2400" dirty="0">
                <a:solidFill>
                  <a:srgbClr val="008000"/>
                </a:solidFill>
                <a:latin typeface="ＭＳ Ｐゴシック" panose="020B0600070205080204" pitchFamily="50" charset="-128"/>
                <a:ea typeface="ＭＳ Ｐゴシック" panose="020B0600070205080204" pitchFamily="50" charset="-128"/>
              </a:rPr>
              <a:t>パトロール</a:t>
            </a:r>
            <a:endParaRPr lang="en-US" altLang="ja-JP" sz="2400" dirty="0" smtClean="0">
              <a:solidFill>
                <a:srgbClr val="008000"/>
              </a:solidFill>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395536" y="6356350"/>
            <a:ext cx="561975" cy="365125"/>
          </a:xfrm>
        </p:spPr>
        <p:txBody>
          <a:bodyPr/>
          <a:lstStyle/>
          <a:p>
            <a:fld id="{D2D8002D-B5B0-4BAC-B1F6-782DDCCE6D9C}" type="slidenum">
              <a:rPr kumimoji="1" lang="ja-JP" altLang="en-US" sz="1600" smtClean="0"/>
              <a:t>14</a:t>
            </a:fld>
            <a:endParaRPr kumimoji="1" lang="ja-JP" altLang="en-US" sz="1600" dirty="0"/>
          </a:p>
        </p:txBody>
      </p:sp>
    </p:spTree>
    <p:extLst>
      <p:ext uri="{BB962C8B-B14F-4D97-AF65-F5344CB8AC3E}">
        <p14:creationId xmlns:p14="http://schemas.microsoft.com/office/powerpoint/2010/main" val="402840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532469727"/>
              </p:ext>
            </p:extLst>
          </p:nvPr>
        </p:nvGraphicFramePr>
        <p:xfrm>
          <a:off x="206449" y="664685"/>
          <a:ext cx="8786624" cy="6148531"/>
        </p:xfrm>
        <a:graphic>
          <a:graphicData uri="http://schemas.openxmlformats.org/drawingml/2006/table">
            <a:tbl>
              <a:tblPr firstRow="1" bandRow="1">
                <a:tableStyleId>{7DF18680-E054-41AD-8BC1-D1AEF772440D}</a:tableStyleId>
              </a:tblPr>
              <a:tblGrid>
                <a:gridCol w="1594520"/>
                <a:gridCol w="792088"/>
                <a:gridCol w="932296"/>
                <a:gridCol w="941262"/>
                <a:gridCol w="1041489"/>
                <a:gridCol w="882337"/>
                <a:gridCol w="864096"/>
                <a:gridCol w="864096"/>
                <a:gridCol w="874440"/>
              </a:tblGrid>
              <a:tr h="445218">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実　績</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計画（予定）</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568234">
                <a:tc vMerge="1">
                  <a:txBody>
                    <a:bodyPr/>
                    <a:lstStyle/>
                    <a:p>
                      <a:endParaRPr kumimoji="1" lang="ja-JP" altLang="en-US" dirty="0"/>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2012</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2013</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2014</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2015</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2016</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2017</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2021</a:t>
                      </a:r>
                    </a:p>
                    <a:p>
                      <a:pPr algn="ctr"/>
                      <a:r>
                        <a:rPr kumimoji="1" lang="ja-JP" altLang="en-US" sz="1800" dirty="0" smtClean="0">
                          <a:latin typeface="ＭＳ ゴシック" panose="020B0609070205080204" pitchFamily="49" charset="-128"/>
                          <a:ea typeface="ＭＳ ゴシック" panose="020B0609070205080204" pitchFamily="49" charset="-128"/>
                        </a:rPr>
                        <a:t>（５年間）</a:t>
                      </a:r>
                      <a:endParaRPr kumimoji="1" lang="ja-JP" altLang="en-US" sz="18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863449">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高齢者交通安全教室</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11</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500</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en-US" altLang="ja-JP" sz="1400"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11</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450</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ja-JP" altLang="en-US" sz="1400"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14</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372</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ja-JP" altLang="en-US" sz="1400"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7</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291</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ja-JP" altLang="en-US" sz="1400"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12</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400</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ja-JP" altLang="en-US" sz="1400" dirty="0">
                        <a:latin typeface="ＭＳ ゴシック" panose="020B0609070205080204" pitchFamily="49" charset="-128"/>
                        <a:ea typeface="ＭＳ ゴシック" panose="020B0609070205080204" pitchFamily="49" charset="-128"/>
                      </a:endParaRPr>
                    </a:p>
                  </a:txBody>
                  <a:tcPr anchor="b"/>
                </a:tc>
                <a:tc gridSpan="3">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hMerge="1">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hMerge="1">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863449">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チャレンジ号</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1</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30</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en-US" altLang="ja-JP" sz="1400"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100</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ja-JP" altLang="en-US" sz="1400"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65</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ja-JP" altLang="en-US" sz="1400"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119</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ja-JP" altLang="en-US" sz="1400"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130</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ja-JP" altLang="en-US" sz="1400" dirty="0">
                        <a:latin typeface="ＭＳ ゴシック" panose="020B0609070205080204" pitchFamily="49" charset="-128"/>
                        <a:ea typeface="ＭＳ ゴシック" panose="020B0609070205080204" pitchFamily="49" charset="-128"/>
                      </a:endParaRPr>
                    </a:p>
                  </a:txBody>
                  <a:tcPr anchor="b"/>
                </a:tc>
                <a:tc gridSpan="3">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hMerge="1">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hMerge="1">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942274">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飲酒運転防止パトロール、</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街頭啓発活動</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54</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en-US" altLang="ja-JP" sz="1400"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2</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59</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en-US" altLang="ja-JP" sz="1400"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400" dirty="0" smtClean="0">
                          <a:latin typeface="ＭＳ ゴシック" panose="020B0609070205080204" pitchFamily="49" charset="-128"/>
                          <a:ea typeface="ＭＳ ゴシック" panose="020B0609070205080204" pitchFamily="49" charset="-128"/>
                        </a:rPr>
                        <a:t>1</a:t>
                      </a:r>
                      <a:r>
                        <a:rPr kumimoji="1" lang="ja-JP" altLang="en-US" sz="1400" dirty="0" smtClean="0">
                          <a:latin typeface="ＭＳ ゴシック" panose="020B0609070205080204" pitchFamily="49" charset="-128"/>
                          <a:ea typeface="ＭＳ ゴシック" panose="020B0609070205080204" pitchFamily="49" charset="-128"/>
                        </a:rPr>
                        <a:t>回</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en-US" altLang="ja-JP" sz="1400" dirty="0" smtClean="0">
                          <a:latin typeface="ＭＳ ゴシック" panose="020B0609070205080204" pitchFamily="49" charset="-128"/>
                          <a:ea typeface="ＭＳ ゴシック" panose="020B0609070205080204" pitchFamily="49" charset="-128"/>
                        </a:rPr>
                        <a:t>32</a:t>
                      </a:r>
                      <a:r>
                        <a:rPr kumimoji="1" lang="ja-JP" altLang="en-US" sz="1400" dirty="0" smtClean="0">
                          <a:latin typeface="ＭＳ ゴシック" panose="020B0609070205080204" pitchFamily="49" charset="-128"/>
                          <a:ea typeface="ＭＳ ゴシック" panose="020B0609070205080204" pitchFamily="49" charset="-128"/>
                        </a:rPr>
                        <a:t>人</a:t>
                      </a:r>
                      <a:endParaRPr kumimoji="1" lang="en-US" altLang="ja-JP" sz="1400"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2</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回</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53</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en-US" altLang="ja-JP" sz="1400" b="1" dirty="0" smtClean="0">
                          <a:solidFill>
                            <a:srgbClr val="072DEB"/>
                          </a:solidFill>
                          <a:latin typeface="ＭＳ ゴシック" panose="020B0609070205080204" pitchFamily="49" charset="-128"/>
                          <a:ea typeface="ＭＳ ゴシック" panose="020B0609070205080204" pitchFamily="49" charset="-128"/>
                        </a:rPr>
                        <a:t>2</a:t>
                      </a:r>
                      <a:r>
                        <a:rPr kumimoji="1" lang="ja-JP" altLang="en-US" sz="1400" b="1" dirty="0" smtClean="0">
                          <a:solidFill>
                            <a:srgbClr val="072DEB"/>
                          </a:solidFill>
                          <a:latin typeface="ＭＳ ゴシック" panose="020B0609070205080204" pitchFamily="49" charset="-128"/>
                          <a:ea typeface="ＭＳ ゴシック" panose="020B0609070205080204" pitchFamily="49" charset="-128"/>
                        </a:rPr>
                        <a:t>回</a:t>
                      </a:r>
                      <a:r>
                        <a:rPr kumimoji="1" lang="en-US" altLang="ja-JP" sz="1400" b="1" dirty="0" smtClean="0">
                          <a:solidFill>
                            <a:srgbClr val="072DEB"/>
                          </a:solidFill>
                          <a:latin typeface="ＭＳ ゴシック" panose="020B0609070205080204" pitchFamily="49" charset="-128"/>
                          <a:ea typeface="ＭＳ ゴシック" panose="020B0609070205080204" pitchFamily="49" charset="-128"/>
                        </a:rPr>
                        <a:t>33</a:t>
                      </a:r>
                      <a:r>
                        <a:rPr kumimoji="1" lang="ja-JP" altLang="en-US" sz="1400" b="1" dirty="0" smtClean="0">
                          <a:solidFill>
                            <a:srgbClr val="072DEB"/>
                          </a:solidFill>
                          <a:latin typeface="ＭＳ ゴシック" panose="020B0609070205080204" pitchFamily="49" charset="-128"/>
                          <a:ea typeface="ＭＳ ゴシック" panose="020B0609070205080204" pitchFamily="49" charset="-128"/>
                        </a:rPr>
                        <a:t>人</a:t>
                      </a:r>
                      <a:endParaRPr kumimoji="1" lang="ja-JP" altLang="en-US" sz="1400" b="1" dirty="0">
                        <a:solidFill>
                          <a:srgbClr val="072DEB"/>
                        </a:solidFill>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863449">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飲酒運転撲滅店宣言証</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en-US" altLang="ja-JP" sz="1400" dirty="0" smtClean="0">
                        <a:solidFill>
                          <a:srgbClr val="072DEB"/>
                        </a:solidFill>
                        <a:latin typeface="ＭＳ ゴシック" panose="020B0609070205080204" pitchFamily="49" charset="-128"/>
                        <a:ea typeface="ＭＳ ゴシック" panose="020B0609070205080204" pitchFamily="49" charset="-128"/>
                      </a:endParaRPr>
                    </a:p>
                    <a:p>
                      <a:pPr algn="ctr"/>
                      <a:r>
                        <a:rPr kumimoji="1" lang="en-US" altLang="ja-JP" sz="1600" b="1" dirty="0" smtClean="0">
                          <a:solidFill>
                            <a:srgbClr val="072DEB"/>
                          </a:solidFill>
                          <a:latin typeface="ＭＳ ゴシック" panose="020B0609070205080204" pitchFamily="49" charset="-128"/>
                          <a:ea typeface="ＭＳ ゴシック" panose="020B0609070205080204" pitchFamily="49" charset="-128"/>
                        </a:rPr>
                        <a:t>109/126</a:t>
                      </a:r>
                    </a:p>
                    <a:p>
                      <a:pPr algn="ctr"/>
                      <a:r>
                        <a:rPr kumimoji="1" lang="ja-JP" altLang="en-US" sz="1600" b="1" dirty="0" smtClean="0">
                          <a:solidFill>
                            <a:srgbClr val="072DEB"/>
                          </a:solidFill>
                          <a:latin typeface="ＭＳ ゴシック" panose="020B0609070205080204" pitchFamily="49" charset="-128"/>
                          <a:ea typeface="ＭＳ ゴシック" panose="020B0609070205080204" pitchFamily="49" charset="-128"/>
                        </a:rPr>
                        <a:t>店舗</a:t>
                      </a:r>
                      <a:endParaRPr kumimoji="1" lang="ja-JP" altLang="en-US" sz="1600" b="1" dirty="0">
                        <a:solidFill>
                          <a:srgbClr val="072DEB"/>
                        </a:solidFill>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382653">
                <a:tc rowSpan="4">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382653">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a:p>
                  </a:txBody>
                  <a:tcPr/>
                </a:tc>
                <a:tc hMerge="1">
                  <a:txBody>
                    <a:bodyPr/>
                    <a:lstStyle/>
                    <a:p>
                      <a:endParaRPr kumimoji="1" lang="ja-JP" altLang="en-US"/>
                    </a:p>
                  </a:txBody>
                  <a:tcPr/>
                </a:tc>
              </a:tr>
              <a:tr h="382653">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a:p>
                  </a:txBody>
                  <a:tcPr/>
                </a:tc>
                <a:tc hMerge="1">
                  <a:txBody>
                    <a:bodyPr/>
                    <a:lstStyle/>
                    <a:p>
                      <a:endParaRPr kumimoji="1" lang="ja-JP" altLang="en-US"/>
                    </a:p>
                  </a:txBody>
                  <a:tcPr/>
                </a:tc>
              </a:tr>
              <a:tr h="382653">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cxnSp>
        <p:nvCxnSpPr>
          <p:cNvPr id="7" name="直線コネクタ 6"/>
          <p:cNvCxnSpPr/>
          <p:nvPr/>
        </p:nvCxnSpPr>
        <p:spPr>
          <a:xfrm>
            <a:off x="1835696" y="1872757"/>
            <a:ext cx="168042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535842" y="1765091"/>
            <a:ext cx="672746"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9" name="直線コネクタ 8"/>
          <p:cNvCxnSpPr/>
          <p:nvPr/>
        </p:nvCxnSpPr>
        <p:spPr>
          <a:xfrm>
            <a:off x="4242930" y="1886563"/>
            <a:ext cx="1149674"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676362" y="1886563"/>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400262" y="1766871"/>
            <a:ext cx="766711"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flipV="1">
            <a:off x="7180102" y="1884162"/>
            <a:ext cx="1717011" cy="12026"/>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488006" y="6141062"/>
            <a:ext cx="4610728" cy="369332"/>
          </a:xfrm>
          <a:prstGeom prst="rect">
            <a:avLst/>
          </a:prstGeom>
          <a:noFill/>
          <a:ln w="12700" cmpd="sng">
            <a:noFill/>
          </a:ln>
        </p:spPr>
        <p:txBody>
          <a:bodyPr wrap="square" rtlCol="0">
            <a:spAutoFit/>
          </a:bodyPr>
          <a:lstStyle/>
          <a:p>
            <a:r>
              <a:rPr lang="ja-JP" altLang="en-US" dirty="0" smtClean="0">
                <a:solidFill>
                  <a:srgbClr val="072DEB"/>
                </a:solidFill>
                <a:latin typeface="ＭＳ ゴシック" panose="020B0609070205080204" pitchFamily="49" charset="-128"/>
                <a:ea typeface="ＭＳ ゴシック" panose="020B0609070205080204" pitchFamily="49" charset="-128"/>
              </a:rPr>
              <a:t>●飲酒運転撲滅店宣言の協力依頼と証交付</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1731227" y="5214942"/>
            <a:ext cx="4320480"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●高齢者交通安全教室への参加呼びかけ</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9" name="直線コネクタ 18"/>
          <p:cNvCxnSpPr/>
          <p:nvPr/>
        </p:nvCxnSpPr>
        <p:spPr>
          <a:xfrm>
            <a:off x="1835696" y="2756327"/>
            <a:ext cx="1713934" cy="962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74343" y="2623812"/>
            <a:ext cx="672746"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1" name="直線コネクタ 20"/>
          <p:cNvCxnSpPr/>
          <p:nvPr/>
        </p:nvCxnSpPr>
        <p:spPr>
          <a:xfrm>
            <a:off x="4271805" y="2756327"/>
            <a:ext cx="1149674"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657112" y="2764353"/>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400262" y="2647062"/>
            <a:ext cx="766711"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4" name="直線コネクタ 23"/>
          <p:cNvCxnSpPr/>
          <p:nvPr/>
        </p:nvCxnSpPr>
        <p:spPr>
          <a:xfrm flipV="1">
            <a:off x="7199352" y="2760353"/>
            <a:ext cx="1717011" cy="12026"/>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335031" y="4211576"/>
            <a:ext cx="792088" cy="14684"/>
          </a:xfrm>
          <a:prstGeom prst="line">
            <a:avLst/>
          </a:prstGeom>
          <a:ln w="50800">
            <a:solidFill>
              <a:srgbClr val="072DEB"/>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864160" y="4459469"/>
            <a:ext cx="672746" cy="335756"/>
          </a:xfrm>
          <a:prstGeom prst="rect">
            <a:avLst/>
          </a:prstGeom>
          <a:noFill/>
          <a:ln w="12700" cmpd="sng">
            <a:solidFill>
              <a:srgbClr val="072DEB"/>
            </a:solidFill>
          </a:ln>
        </p:spPr>
        <p:txBody>
          <a:bodyPr wrap="square" rtlCol="0">
            <a:spAutoFit/>
          </a:bodyPr>
          <a:lstStyle/>
          <a:p>
            <a:pPr algn="ctr"/>
            <a:r>
              <a:rPr lang="ja-JP" altLang="en-US" dirty="0">
                <a:solidFill>
                  <a:srgbClr val="072DEB"/>
                </a:solidFill>
                <a:latin typeface="ＭＳ ゴシック" panose="020B0609070205080204" pitchFamily="49" charset="-128"/>
                <a:ea typeface="ＭＳ ゴシック" panose="020B0609070205080204" pitchFamily="49" charset="-128"/>
              </a:rPr>
              <a:t>継続</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p:txBody>
      </p:sp>
      <p:cxnSp>
        <p:nvCxnSpPr>
          <p:cNvPr id="30" name="直線コネクタ 29"/>
          <p:cNvCxnSpPr/>
          <p:nvPr/>
        </p:nvCxnSpPr>
        <p:spPr>
          <a:xfrm>
            <a:off x="6561621" y="4608097"/>
            <a:ext cx="2307253" cy="0"/>
          </a:xfrm>
          <a:prstGeom prst="line">
            <a:avLst/>
          </a:prstGeom>
          <a:ln w="50800">
            <a:solidFill>
              <a:srgbClr val="072DEB"/>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698359" y="4818638"/>
            <a:ext cx="2987879" cy="338554"/>
          </a:xfrm>
          <a:prstGeom prst="rect">
            <a:avLst/>
          </a:prstGeom>
          <a:noFill/>
        </p:spPr>
        <p:txBody>
          <a:bodyPr wrap="square" rtlCol="0">
            <a:spAutoFit/>
          </a:bodyPr>
          <a:lstStyle/>
          <a:p>
            <a:r>
              <a:rPr kumimoji="1" lang="ja-JP" altLang="en-US" sz="1600" dirty="0" smtClean="0">
                <a:solidFill>
                  <a:srgbClr val="072DEB"/>
                </a:solidFill>
                <a:latin typeface="ＭＳ Ｐゴシック" panose="020B0600070205080204" pitchFamily="50" charset="-128"/>
                <a:ea typeface="ＭＳ Ｐゴシック" panose="020B0600070205080204" pitchFamily="50" charset="-128"/>
              </a:rPr>
              <a:t>高齢者の安全対策委員会と共同</a:t>
            </a:r>
            <a:endParaRPr kumimoji="1" lang="ja-JP" altLang="en-US" sz="1600" dirty="0">
              <a:solidFill>
                <a:srgbClr val="072DEB"/>
              </a:solidFill>
              <a:latin typeface="ＭＳ Ｐゴシック" panose="020B0600070205080204" pitchFamily="50" charset="-128"/>
              <a:ea typeface="ＭＳ Ｐゴシック" panose="020B0600070205080204" pitchFamily="50" charset="-128"/>
            </a:endParaRPr>
          </a:p>
        </p:txBody>
      </p:sp>
      <p:sp>
        <p:nvSpPr>
          <p:cNvPr id="32" name="テキスト ボックス 31"/>
          <p:cNvSpPr txBox="1"/>
          <p:nvPr/>
        </p:nvSpPr>
        <p:spPr>
          <a:xfrm>
            <a:off x="1721600" y="5449434"/>
            <a:ext cx="4320480"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●チャレンジ号の広報・参加呼びかけ</a:t>
            </a:r>
            <a:endParaRPr kumimoji="1" lang="ja-JP" altLang="en-US" dirty="0">
              <a:latin typeface="ＭＳ ゴシック" panose="020B0609070205080204" pitchFamily="49" charset="-128"/>
              <a:ea typeface="ＭＳ ゴシック" panose="020B0609070205080204" pitchFamily="49" charset="-128"/>
            </a:endParaRPr>
          </a:p>
        </p:txBody>
      </p:sp>
      <p:sp>
        <p:nvSpPr>
          <p:cNvPr id="33" name="テキスト ボックス 32"/>
          <p:cNvSpPr txBox="1"/>
          <p:nvPr/>
        </p:nvSpPr>
        <p:spPr>
          <a:xfrm>
            <a:off x="4488006" y="5906957"/>
            <a:ext cx="4320480" cy="369332"/>
          </a:xfrm>
          <a:prstGeom prst="rect">
            <a:avLst/>
          </a:prstGeom>
          <a:noFill/>
          <a:ln w="12700" cmpd="sng">
            <a:noFill/>
          </a:ln>
        </p:spPr>
        <p:txBody>
          <a:bodyPr wrap="square" rtlCol="0">
            <a:spAutoFit/>
          </a:bodyPr>
          <a:lstStyle/>
          <a:p>
            <a:r>
              <a:rPr lang="ja-JP" altLang="en-US" dirty="0" smtClean="0">
                <a:solidFill>
                  <a:srgbClr val="072DEB"/>
                </a:solidFill>
                <a:latin typeface="ＭＳ ゴシック" panose="020B0609070205080204" pitchFamily="49" charset="-128"/>
                <a:ea typeface="ＭＳ ゴシック" panose="020B0609070205080204" pitchFamily="49" charset="-128"/>
              </a:rPr>
              <a:t>●交通安全啓発街頭活動の開始</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p:txBody>
      </p:sp>
      <p:cxnSp>
        <p:nvCxnSpPr>
          <p:cNvPr id="36" name="直線コネクタ 35"/>
          <p:cNvCxnSpPr/>
          <p:nvPr/>
        </p:nvCxnSpPr>
        <p:spPr>
          <a:xfrm>
            <a:off x="1835696" y="3640750"/>
            <a:ext cx="166580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540707" y="3475308"/>
            <a:ext cx="740021"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38" name="直線コネクタ 37"/>
          <p:cNvCxnSpPr/>
          <p:nvPr/>
        </p:nvCxnSpPr>
        <p:spPr>
          <a:xfrm>
            <a:off x="4281427" y="3633025"/>
            <a:ext cx="1149674"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5685987" y="3621800"/>
            <a:ext cx="720080"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6407695" y="3477234"/>
            <a:ext cx="766711"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41" name="直線コネクタ 40"/>
          <p:cNvCxnSpPr/>
          <p:nvPr/>
        </p:nvCxnSpPr>
        <p:spPr>
          <a:xfrm flipV="1">
            <a:off x="7176749" y="3576564"/>
            <a:ext cx="1717011" cy="12026"/>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050654" y="4051331"/>
            <a:ext cx="2987878" cy="338554"/>
          </a:xfrm>
          <a:prstGeom prst="rect">
            <a:avLst/>
          </a:prstGeom>
          <a:noFill/>
        </p:spPr>
        <p:txBody>
          <a:bodyPr wrap="square" rtlCol="0">
            <a:spAutoFit/>
          </a:bodyPr>
          <a:lstStyle/>
          <a:p>
            <a:r>
              <a:rPr kumimoji="1" lang="ja-JP" altLang="en-US" sz="1600" dirty="0" smtClean="0">
                <a:solidFill>
                  <a:srgbClr val="072DEB"/>
                </a:solidFill>
                <a:latin typeface="ＭＳ Ｐゴシック" panose="020B0600070205080204" pitchFamily="50" charset="-128"/>
                <a:ea typeface="ＭＳ Ｐゴシック" panose="020B0600070205080204" pitchFamily="50" charset="-128"/>
              </a:rPr>
              <a:t>高齢者の安全対策委員会と共同</a:t>
            </a:r>
            <a:endParaRPr kumimoji="1" lang="ja-JP" altLang="en-US" sz="1600" dirty="0">
              <a:solidFill>
                <a:srgbClr val="072DEB"/>
              </a:solidFill>
              <a:latin typeface="ＭＳ Ｐゴシック" panose="020B0600070205080204" pitchFamily="50" charset="-128"/>
              <a:ea typeface="ＭＳ Ｐゴシック" panose="020B0600070205080204" pitchFamily="50" charset="-128"/>
            </a:endParaRPr>
          </a:p>
        </p:txBody>
      </p:sp>
      <p:sp>
        <p:nvSpPr>
          <p:cNvPr id="43" name="テキスト ボックス 42"/>
          <p:cNvSpPr txBox="1"/>
          <p:nvPr/>
        </p:nvSpPr>
        <p:spPr>
          <a:xfrm>
            <a:off x="1715370" y="5682626"/>
            <a:ext cx="4800846"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●飲食店への飲酒運転防止パトロールの開始</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35" name="直線コネクタ 34"/>
          <p:cNvCxnSpPr/>
          <p:nvPr/>
        </p:nvCxnSpPr>
        <p:spPr>
          <a:xfrm>
            <a:off x="4957133" y="4598472"/>
            <a:ext cx="871297" cy="0"/>
          </a:xfrm>
          <a:prstGeom prst="line">
            <a:avLst/>
          </a:prstGeom>
          <a:ln w="50800">
            <a:solidFill>
              <a:srgbClr val="072DEB"/>
            </a:solidFill>
            <a:prstDash val="sysDash"/>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4301818" y="6419229"/>
            <a:ext cx="4806314" cy="369332"/>
          </a:xfrm>
          <a:prstGeom prst="rect">
            <a:avLst/>
          </a:prstGeom>
          <a:noFill/>
          <a:ln w="12700" cmpd="sng">
            <a:noFill/>
          </a:ln>
        </p:spPr>
        <p:txBody>
          <a:bodyPr wrap="square" rtlCol="0">
            <a:spAutoFit/>
          </a:bodyPr>
          <a:lstStyle/>
          <a:p>
            <a:r>
              <a:rPr lang="ja-JP" altLang="en-US" dirty="0" smtClean="0">
                <a:solidFill>
                  <a:srgbClr val="FF0000"/>
                </a:solidFill>
                <a:latin typeface="ＭＳ ゴシック" panose="020B0609070205080204" pitchFamily="49" charset="-128"/>
                <a:ea typeface="ＭＳ ゴシック" panose="020B0609070205080204" pitchFamily="49" charset="-128"/>
              </a:rPr>
              <a:t>●高齢運転者の運転免許自主返納制度の啓発</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83568" y="6448251"/>
            <a:ext cx="561975" cy="365125"/>
          </a:xfrm>
        </p:spPr>
        <p:txBody>
          <a:bodyPr/>
          <a:lstStyle/>
          <a:p>
            <a:fld id="{D2D8002D-B5B0-4BAC-B1F6-782DDCCE6D9C}" type="slidenum">
              <a:rPr kumimoji="1" lang="ja-JP" altLang="en-US" sz="1600" smtClean="0"/>
              <a:t>15</a:t>
            </a:fld>
            <a:endParaRPr kumimoji="1" lang="ja-JP" altLang="en-US" sz="1600" dirty="0"/>
          </a:p>
        </p:txBody>
      </p:sp>
    </p:spTree>
    <p:extLst>
      <p:ext uri="{BB962C8B-B14F-4D97-AF65-F5344CB8AC3E}">
        <p14:creationId xmlns:p14="http://schemas.microsoft.com/office/powerpoint/2010/main" val="1247338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692696"/>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59797556"/>
              </p:ext>
            </p:extLst>
          </p:nvPr>
        </p:nvGraphicFramePr>
        <p:xfrm>
          <a:off x="443661" y="1330786"/>
          <a:ext cx="8229602" cy="1867552"/>
        </p:xfrm>
        <a:graphic>
          <a:graphicData uri="http://schemas.openxmlformats.org/drawingml/2006/table">
            <a:tbl>
              <a:tblPr firstRow="1" bandRow="1">
                <a:tableStyleId>{7DF18680-E054-41AD-8BC1-D1AEF772440D}</a:tableStyleId>
              </a:tblPr>
              <a:tblGrid>
                <a:gridCol w="3566038"/>
                <a:gridCol w="1165891"/>
                <a:gridCol w="1165891"/>
                <a:gridCol w="1165891"/>
                <a:gridCol w="1165891"/>
              </a:tblGrid>
              <a:tr h="360038">
                <a:tc gridSpan="5">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表⑨　啓発事業への参加者数</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15566">
                <a:tc>
                  <a:txBody>
                    <a:bodyPr/>
                    <a:lstStyle/>
                    <a:p>
                      <a:pPr algn="l"/>
                      <a:r>
                        <a:rPr kumimoji="1" lang="ja-JP" altLang="en-US" dirty="0" smtClean="0">
                          <a:solidFill>
                            <a:srgbClr val="072DEB"/>
                          </a:solidFill>
                          <a:latin typeface="ＭＳ ゴシック" panose="020B0609070205080204" pitchFamily="49" charset="-128"/>
                          <a:ea typeface="ＭＳ ゴシック" panose="020B0609070205080204" pitchFamily="49" charset="-128"/>
                        </a:rPr>
                        <a:t>短期</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09846">
                <a:tc>
                  <a:txBody>
                    <a:bodyPr/>
                    <a:lstStyle/>
                    <a:p>
                      <a:pPr algn="ctr"/>
                      <a:r>
                        <a:rPr kumimoji="1" lang="ja-JP" altLang="en-US" sz="1700" b="1" dirty="0" smtClean="0">
                          <a:solidFill>
                            <a:schemeClr val="bg1"/>
                          </a:solidFill>
                          <a:latin typeface="ＭＳ ゴシック" panose="020B0609070205080204" pitchFamily="49" charset="-128"/>
                          <a:ea typeface="ＭＳ ゴシック" panose="020B0609070205080204" pitchFamily="49" charset="-128"/>
                        </a:rPr>
                        <a:t>高齢者交通安全教室受講数</a:t>
                      </a:r>
                      <a:endParaRPr kumimoji="1" lang="ja-JP" altLang="en-US" sz="1700" b="1"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lang="en-US" altLang="ja-JP" dirty="0" smtClean="0"/>
                        <a:t>500</a:t>
                      </a:r>
                      <a:r>
                        <a:rPr lang="ja-JP" altLang="en-US" dirty="0" smtClean="0"/>
                        <a:t> 人</a:t>
                      </a:r>
                      <a:endParaRPr kumimoji="1" lang="ja-JP" altLang="en-US" dirty="0">
                        <a:latin typeface="ＭＳ ゴシック" panose="020B0609070205080204" pitchFamily="49" charset="-128"/>
                        <a:ea typeface="ＭＳ ゴシック" panose="020B0609070205080204" pitchFamily="49" charset="-128"/>
                      </a:endParaRPr>
                    </a:p>
                  </a:txBody>
                  <a:tcPr>
                    <a:solidFill>
                      <a:schemeClr val="accent5">
                        <a:lumMod val="20000"/>
                        <a:lumOff val="80000"/>
                      </a:schemeClr>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450</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solidFill>
                      <a:schemeClr val="accent5">
                        <a:lumMod val="20000"/>
                        <a:lumOff val="80000"/>
                      </a:schemeClr>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372</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solidFill>
                      <a:schemeClr val="accent5">
                        <a:lumMod val="20000"/>
                        <a:lumOff val="80000"/>
                      </a:schemeClr>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291</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solidFill>
                      <a:schemeClr val="accent5">
                        <a:lumMod val="20000"/>
                        <a:lumOff val="80000"/>
                      </a:schemeClr>
                    </a:solidFill>
                  </a:tcPr>
                </a:tc>
              </a:tr>
              <a:tr h="304126">
                <a:tc>
                  <a:txBody>
                    <a:bodyPr/>
                    <a:lstStyle/>
                    <a:p>
                      <a:pPr algn="ctr"/>
                      <a:r>
                        <a:rPr kumimoji="1" lang="ja-JP" altLang="en-US" sz="1700" b="1" dirty="0" smtClean="0">
                          <a:solidFill>
                            <a:schemeClr val="bg1"/>
                          </a:solidFill>
                          <a:latin typeface="ＭＳ ゴシック" panose="020B0609070205080204" pitchFamily="49" charset="-128"/>
                          <a:ea typeface="ＭＳ ゴシック" panose="020B0609070205080204" pitchFamily="49" charset="-128"/>
                        </a:rPr>
                        <a:t>チャレンジ号体験者数</a:t>
                      </a:r>
                      <a:endParaRPr kumimoji="1" lang="ja-JP" altLang="en-US" sz="1700" b="1"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30</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100</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65</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119</a:t>
                      </a:r>
                      <a:r>
                        <a:rPr kumimoji="1" lang="ja-JP" altLang="en-US" dirty="0" smtClean="0">
                          <a:latin typeface="ＭＳ ゴシック" panose="020B0609070205080204" pitchFamily="49" charset="-128"/>
                          <a:ea typeface="ＭＳ ゴシック" panose="020B0609070205080204" pitchFamily="49" charset="-128"/>
                        </a:rPr>
                        <a:t> 人</a:t>
                      </a:r>
                      <a:endParaRPr kumimoji="1" lang="ja-JP" altLang="en-US" dirty="0">
                        <a:latin typeface="ＭＳ ゴシック" panose="020B0609070205080204" pitchFamily="49" charset="-128"/>
                        <a:ea typeface="ＭＳ ゴシック" panose="020B0609070205080204" pitchFamily="49" charset="-128"/>
                      </a:endParaRPr>
                    </a:p>
                  </a:txBody>
                  <a:tcPr/>
                </a:tc>
              </a:tr>
              <a:tr h="404512">
                <a:tc gridSpan="5">
                  <a:txBody>
                    <a:bodyPr/>
                    <a:lstStyle/>
                    <a:p>
                      <a:r>
                        <a:rPr kumimoji="1" lang="ja-JP" altLang="en-US" sz="1400" dirty="0" smtClean="0">
                          <a:latin typeface="ＭＳ ゴシック" panose="020B0609070205080204" pitchFamily="49" charset="-128"/>
                          <a:ea typeface="ＭＳ ゴシック" panose="020B0609070205080204" pitchFamily="49" charset="-128"/>
                        </a:rPr>
                        <a:t>出典：総務課</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6" name="テキスト ボックス 5"/>
          <p:cNvSpPr txBox="1"/>
          <p:nvPr/>
        </p:nvSpPr>
        <p:spPr>
          <a:xfrm>
            <a:off x="395536" y="476672"/>
            <a:ext cx="8352928" cy="923330"/>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啓発事業へは毎年</a:t>
            </a:r>
            <a:r>
              <a:rPr lang="en-US" altLang="ja-JP" dirty="0">
                <a:latin typeface="ＭＳ ゴシック" panose="020B0609070205080204" pitchFamily="49" charset="-128"/>
                <a:ea typeface="ＭＳ ゴシック" panose="020B0609070205080204" pitchFamily="49" charset="-128"/>
              </a:rPr>
              <a:t>400</a:t>
            </a:r>
            <a:r>
              <a:rPr lang="ja-JP" altLang="en-US" dirty="0" smtClean="0">
                <a:latin typeface="ＭＳ ゴシック" panose="020B0609070205080204" pitchFamily="49" charset="-128"/>
                <a:ea typeface="ＭＳ ゴシック" panose="020B0609070205080204" pitchFamily="49" charset="-128"/>
              </a:rPr>
              <a:t>人を超える人が参加しているが、</a:t>
            </a:r>
            <a:r>
              <a:rPr lang="ja-JP" altLang="en-US" dirty="0" smtClean="0">
                <a:solidFill>
                  <a:srgbClr val="FF0000"/>
                </a:solidFill>
                <a:latin typeface="ＭＳ ゴシック" panose="020B0609070205080204" pitchFamily="49" charset="-128"/>
                <a:ea typeface="ＭＳ ゴシック" panose="020B0609070205080204" pitchFamily="49" charset="-128"/>
              </a:rPr>
              <a:t>減少傾向</a:t>
            </a:r>
            <a:r>
              <a:rPr lang="ja-JP" altLang="en-US" dirty="0" smtClean="0">
                <a:latin typeface="ＭＳ ゴシック" panose="020B0609070205080204" pitchFamily="49" charset="-128"/>
                <a:ea typeface="ＭＳ ゴシック" panose="020B0609070205080204" pitchFamily="49" charset="-128"/>
              </a:rPr>
              <a:t>（表⑨）</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●運転免許自主返納</a:t>
            </a:r>
            <a:r>
              <a:rPr lang="ja-JP" altLang="en-US" dirty="0">
                <a:latin typeface="ＭＳ ゴシック" panose="020B0609070205080204" pitchFamily="49" charset="-128"/>
                <a:ea typeface="ＭＳ ゴシック" panose="020B0609070205080204" pitchFamily="49" charset="-128"/>
              </a:rPr>
              <a:t>数</a:t>
            </a:r>
            <a:r>
              <a:rPr lang="ja-JP" altLang="en-US" dirty="0" smtClean="0">
                <a:latin typeface="ＭＳ ゴシック" panose="020B0609070205080204" pitchFamily="49" charset="-128"/>
                <a:ea typeface="ＭＳ ゴシック" panose="020B0609070205080204" pitchFamily="49" charset="-128"/>
              </a:rPr>
              <a:t>は</a:t>
            </a:r>
            <a:r>
              <a:rPr lang="ja-JP" altLang="en-US" dirty="0" smtClean="0">
                <a:solidFill>
                  <a:srgbClr val="FF0000"/>
                </a:solidFill>
                <a:latin typeface="ＭＳ ゴシック" panose="020B0609070205080204" pitchFamily="49" charset="-128"/>
                <a:ea typeface="ＭＳ ゴシック" panose="020B0609070205080204" pitchFamily="49" charset="-128"/>
              </a:rPr>
              <a:t>微増</a:t>
            </a:r>
            <a:r>
              <a:rPr lang="ja-JP" altLang="en-US" dirty="0" smtClean="0">
                <a:latin typeface="ＭＳ ゴシック" panose="020B0609070205080204" pitchFamily="49" charset="-128"/>
                <a:ea typeface="ＭＳ ゴシック" panose="020B0609070205080204" pitchFamily="49" charset="-128"/>
              </a:rPr>
              <a:t>（表⑩）　●未だに飲酒運転者が存在する</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表⑪</a:t>
            </a:r>
            <a:r>
              <a:rPr lang="en-US" altLang="ja-JP" dirty="0" smtClean="0">
                <a:latin typeface="ＭＳ ゴシック" panose="020B0609070205080204" pitchFamily="49" charset="-128"/>
                <a:ea typeface="ＭＳ ゴシック" panose="020B0609070205080204" pitchFamily="49" charset="-128"/>
              </a:rPr>
              <a:t>)</a:t>
            </a:r>
          </a:p>
          <a:p>
            <a:r>
              <a:rPr kumimoji="1" lang="ja-JP" altLang="en-US" dirty="0" smtClean="0">
                <a:latin typeface="ＭＳ ゴシック" panose="020B0609070205080204" pitchFamily="49" charset="-128"/>
                <a:ea typeface="ＭＳ ゴシック" panose="020B0609070205080204" pitchFamily="49" charset="-128"/>
              </a:rPr>
              <a:t>●高齢運転者による交通事故の発生件数は</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横ばい</a:t>
            </a:r>
            <a:r>
              <a:rPr kumimoji="1" lang="ja-JP" altLang="en-US" dirty="0" smtClean="0">
                <a:latin typeface="ＭＳ ゴシック" panose="020B0609070205080204" pitchFamily="49" charset="-128"/>
                <a:ea typeface="ＭＳ ゴシック" panose="020B0609070205080204" pitchFamily="49" charset="-128"/>
              </a:rPr>
              <a:t>（表⑫）</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8" name="コンテンツ プレースホルダー 6"/>
          <p:cNvGraphicFramePr>
            <a:graphicFrameLocks/>
          </p:cNvGraphicFramePr>
          <p:nvPr>
            <p:extLst>
              <p:ext uri="{D42A27DB-BD31-4B8C-83A1-F6EECF244321}">
                <p14:modId xmlns:p14="http://schemas.microsoft.com/office/powerpoint/2010/main" val="978558874"/>
              </p:ext>
            </p:extLst>
          </p:nvPr>
        </p:nvGraphicFramePr>
        <p:xfrm>
          <a:off x="441864" y="2833686"/>
          <a:ext cx="8229600" cy="1112520"/>
        </p:xfrm>
        <a:graphic>
          <a:graphicData uri="http://schemas.openxmlformats.org/drawingml/2006/table">
            <a:tbl>
              <a:tblPr firstRow="1" bandRow="1">
                <a:tableStyleId>{7DF18680-E054-41AD-8BC1-D1AEF772440D}</a:tableStyleId>
              </a:tblPr>
              <a:tblGrid>
                <a:gridCol w="3538736"/>
                <a:gridCol w="1260140"/>
                <a:gridCol w="1260140"/>
                <a:gridCol w="1085292"/>
                <a:gridCol w="1085292"/>
              </a:tblGrid>
              <a:tr h="370840">
                <a:tc gridSpan="5">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表⑩　運転免許自主返納数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r>
              <a:tr h="370840">
                <a:tc>
                  <a:txBody>
                    <a:bodyPr/>
                    <a:lstStyle/>
                    <a:p>
                      <a:pPr algn="l"/>
                      <a:r>
                        <a:rPr kumimoji="1" lang="ja-JP" altLang="en-US" dirty="0" smtClean="0">
                          <a:solidFill>
                            <a:srgbClr val="072DEB"/>
                          </a:solidFill>
                          <a:latin typeface="ＭＳ ゴシック" panose="020B0609070205080204" pitchFamily="49" charset="-128"/>
                          <a:ea typeface="ＭＳ ゴシック" panose="020B0609070205080204" pitchFamily="49" charset="-128"/>
                        </a:rPr>
                        <a:t>中期</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b="1" dirty="0" smtClean="0">
                          <a:solidFill>
                            <a:schemeClr val="bg1"/>
                          </a:solidFill>
                          <a:latin typeface="ＭＳ ゴシック" panose="020B0609070205080204" pitchFamily="49" charset="-128"/>
                          <a:ea typeface="ＭＳ ゴシック" panose="020B0609070205080204" pitchFamily="49" charset="-128"/>
                        </a:rPr>
                        <a:t>運転免許自主返納数</a:t>
                      </a:r>
                      <a:endParaRPr kumimoji="1" lang="ja-JP" altLang="en-US" b="1"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26</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5">
                        <a:lumMod val="20000"/>
                        <a:lumOff val="80000"/>
                      </a:schemeClr>
                    </a:solidFill>
                  </a:tcPr>
                </a:tc>
                <a:tc>
                  <a:txBody>
                    <a:bodyPr/>
                    <a:lstStyle/>
                    <a:p>
                      <a:pPr algn="ctr"/>
                      <a:r>
                        <a:rPr kumimoji="1" lang="en-US" altLang="ja-JP" sz="1800" b="0" dirty="0" smtClean="0">
                          <a:solidFill>
                            <a:schemeClr val="tx1"/>
                          </a:solidFill>
                          <a:latin typeface="ＭＳ ゴシック" panose="020B0609070205080204" pitchFamily="49" charset="-128"/>
                          <a:ea typeface="ＭＳ ゴシック" panose="020B0609070205080204" pitchFamily="49" charset="-128"/>
                        </a:rPr>
                        <a:t>17</a:t>
                      </a:r>
                      <a:r>
                        <a:rPr kumimoji="1" lang="ja-JP" altLang="en-US" sz="1800" b="0"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5">
                        <a:lumMod val="20000"/>
                        <a:lumOff val="80000"/>
                      </a:schemeClr>
                    </a:solidFill>
                  </a:tcPr>
                </a:tc>
                <a:tc>
                  <a:txBody>
                    <a:bodyPr/>
                    <a:lstStyle/>
                    <a:p>
                      <a:pPr algn="ct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28</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5">
                        <a:lumMod val="20000"/>
                        <a:lumOff val="80000"/>
                      </a:schemeClr>
                    </a:solidFill>
                  </a:tcPr>
                </a:tc>
                <a:tc>
                  <a:txBody>
                    <a:bodyPr/>
                    <a:lstStyle/>
                    <a:p>
                      <a:pPr algn="ct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29</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人</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5">
                        <a:lumMod val="20000"/>
                        <a:lumOff val="80000"/>
                      </a:schemeClr>
                    </a:solidFill>
                  </a:tcPr>
                </a:tc>
              </a:tr>
            </a:tbl>
          </a:graphicData>
        </a:graphic>
      </p:graphicFrame>
      <p:graphicFrame>
        <p:nvGraphicFramePr>
          <p:cNvPr id="10" name="コンテンツ プレースホルダー 6"/>
          <p:cNvGraphicFramePr>
            <a:graphicFrameLocks/>
          </p:cNvGraphicFramePr>
          <p:nvPr>
            <p:extLst>
              <p:ext uri="{D42A27DB-BD31-4B8C-83A1-F6EECF244321}">
                <p14:modId xmlns:p14="http://schemas.microsoft.com/office/powerpoint/2010/main" val="295567434"/>
              </p:ext>
            </p:extLst>
          </p:nvPr>
        </p:nvGraphicFramePr>
        <p:xfrm>
          <a:off x="457200" y="3933056"/>
          <a:ext cx="8229600" cy="1483360"/>
        </p:xfrm>
        <a:graphic>
          <a:graphicData uri="http://schemas.openxmlformats.org/drawingml/2006/table">
            <a:tbl>
              <a:tblPr firstRow="1" bandRow="1">
                <a:tableStyleId>{7DF18680-E054-41AD-8BC1-D1AEF772440D}</a:tableStyleId>
              </a:tblPr>
              <a:tblGrid>
                <a:gridCol w="3538736"/>
                <a:gridCol w="1260140"/>
                <a:gridCol w="1260140"/>
                <a:gridCol w="1085292"/>
                <a:gridCol w="1085292"/>
              </a:tblGrid>
              <a:tr h="370840">
                <a:tc gridSpan="5">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表⑪　飲酒運転件数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r>
              <a:tr h="370840">
                <a:tc>
                  <a:txBody>
                    <a:bodyPr/>
                    <a:lstStyle/>
                    <a:p>
                      <a:pPr algn="l"/>
                      <a:r>
                        <a:rPr kumimoji="1" lang="ja-JP" altLang="en-US" dirty="0" smtClean="0">
                          <a:solidFill>
                            <a:srgbClr val="072DEB"/>
                          </a:solidFill>
                          <a:latin typeface="ＭＳ ゴシック" panose="020B0609070205080204" pitchFamily="49" charset="-128"/>
                          <a:ea typeface="ＭＳ ゴシック" panose="020B0609070205080204" pitchFamily="49" charset="-128"/>
                        </a:rPr>
                        <a:t>中期</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b="1" dirty="0" smtClean="0">
                          <a:solidFill>
                            <a:schemeClr val="bg1"/>
                          </a:solidFill>
                          <a:latin typeface="ＭＳ ゴシック" panose="020B0609070205080204" pitchFamily="49" charset="-128"/>
                          <a:ea typeface="ＭＳ ゴシック" panose="020B0609070205080204" pitchFamily="49" charset="-128"/>
                        </a:rPr>
                        <a:t>飲酒運転逮捕件数</a:t>
                      </a:r>
                      <a:endParaRPr kumimoji="1" lang="ja-JP" altLang="en-US" b="1"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4</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800" dirty="0" smtClean="0">
                          <a:solidFill>
                            <a:srgbClr val="FF0000"/>
                          </a:solidFill>
                          <a:latin typeface="ＭＳ ゴシック" panose="020B0609070205080204" pitchFamily="49" charset="-128"/>
                          <a:ea typeface="ＭＳ ゴシック" panose="020B0609070205080204" pitchFamily="49" charset="-128"/>
                        </a:rPr>
                        <a:t>5</a:t>
                      </a:r>
                      <a:r>
                        <a:rPr kumimoji="1" lang="ja-JP" altLang="en-US" sz="1800" dirty="0" smtClean="0">
                          <a:solidFill>
                            <a:srgbClr val="FF0000"/>
                          </a:solidFill>
                          <a:latin typeface="ＭＳ ゴシック" panose="020B0609070205080204" pitchFamily="49" charset="-128"/>
                          <a:ea typeface="ＭＳ ゴシック" panose="020B0609070205080204" pitchFamily="49" charset="-128"/>
                        </a:rPr>
                        <a:t> 件</a:t>
                      </a:r>
                      <a:endParaRPr kumimoji="1" lang="ja-JP" altLang="en-US" sz="1800"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0</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800" dirty="0" smtClean="0">
                          <a:solidFill>
                            <a:srgbClr val="FF0000"/>
                          </a:solidFill>
                          <a:latin typeface="ＭＳ ゴシック" panose="020B0609070205080204" pitchFamily="49" charset="-128"/>
                          <a:ea typeface="ＭＳ ゴシック" panose="020B0609070205080204" pitchFamily="49" charset="-128"/>
                        </a:rPr>
                        <a:t>3</a:t>
                      </a:r>
                      <a:r>
                        <a:rPr kumimoji="1" lang="ja-JP" altLang="en-US" sz="1800" dirty="0" smtClean="0">
                          <a:solidFill>
                            <a:srgbClr val="FF0000"/>
                          </a:solidFill>
                          <a:latin typeface="ＭＳ ゴシック" panose="020B0609070205080204" pitchFamily="49" charset="-128"/>
                          <a:ea typeface="ＭＳ ゴシック" panose="020B0609070205080204" pitchFamily="49" charset="-128"/>
                        </a:rPr>
                        <a:t> 件</a:t>
                      </a:r>
                      <a:endParaRPr kumimoji="1" lang="ja-JP" altLang="en-US" sz="1800" dirty="0">
                        <a:solidFill>
                          <a:srgbClr val="FF0000"/>
                        </a:solidFill>
                        <a:latin typeface="ＭＳ ゴシック" panose="020B0609070205080204" pitchFamily="49" charset="-128"/>
                        <a:ea typeface="ＭＳ ゴシック" panose="020B0609070205080204" pitchFamily="49" charset="-128"/>
                      </a:endParaRPr>
                    </a:p>
                  </a:txBody>
                  <a:tcPr/>
                </a:tc>
              </a:tr>
              <a:tr h="370840">
                <a:tc gridSpan="5">
                  <a:txBody>
                    <a:bodyPr/>
                    <a:lstStyle/>
                    <a:p>
                      <a:r>
                        <a:rPr kumimoji="1" lang="ja-JP" altLang="en-US" sz="1400" dirty="0" smtClean="0">
                          <a:latin typeface="ＭＳ ゴシック" panose="020B0609070205080204" pitchFamily="49" charset="-128"/>
                          <a:ea typeface="ＭＳ ゴシック" panose="020B0609070205080204" pitchFamily="49" charset="-128"/>
                        </a:rPr>
                        <a:t>出典：表⑧⑨伊那警察署　交通課</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r>
            </a:tbl>
          </a:graphicData>
        </a:graphic>
      </p:graphicFrame>
      <p:graphicFrame>
        <p:nvGraphicFramePr>
          <p:cNvPr id="9" name="コンテンツ プレースホルダー 6"/>
          <p:cNvGraphicFramePr>
            <a:graphicFrameLocks/>
          </p:cNvGraphicFramePr>
          <p:nvPr>
            <p:extLst>
              <p:ext uri="{D42A27DB-BD31-4B8C-83A1-F6EECF244321}">
                <p14:modId xmlns:p14="http://schemas.microsoft.com/office/powerpoint/2010/main" val="1190495133"/>
              </p:ext>
            </p:extLst>
          </p:nvPr>
        </p:nvGraphicFramePr>
        <p:xfrm>
          <a:off x="457199" y="5195692"/>
          <a:ext cx="8229601" cy="1605028"/>
        </p:xfrm>
        <a:graphic>
          <a:graphicData uri="http://schemas.openxmlformats.org/drawingml/2006/table">
            <a:tbl>
              <a:tblPr firstRow="1" bandRow="1">
                <a:tableStyleId>{7DF18680-E054-41AD-8BC1-D1AEF772440D}</a:tableStyleId>
              </a:tblPr>
              <a:tblGrid>
                <a:gridCol w="3477072"/>
                <a:gridCol w="1224136"/>
                <a:gridCol w="1296144"/>
                <a:gridCol w="1152128"/>
                <a:gridCol w="1080121"/>
              </a:tblGrid>
              <a:tr h="436754">
                <a:tc gridSpan="5">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表⑫　高齢運転者の事故件数　　　　</a:t>
                      </a:r>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oFill/>
                  </a:tcPr>
                </a:tc>
              </a:tr>
              <a:tr h="339149">
                <a:tc>
                  <a:txBody>
                    <a:bodyPr/>
                    <a:lstStyle/>
                    <a:p>
                      <a:pPr algn="l"/>
                      <a:r>
                        <a:rPr kumimoji="1" lang="ja-JP" altLang="en-US" dirty="0" smtClean="0">
                          <a:solidFill>
                            <a:srgbClr val="072DEB"/>
                          </a:solidFill>
                          <a:latin typeface="ＭＳ ゴシック" panose="020B0609070205080204" pitchFamily="49" charset="-128"/>
                          <a:ea typeface="ＭＳ ゴシック" panose="020B0609070205080204" pitchFamily="49" charset="-128"/>
                        </a:rPr>
                        <a:t>長期</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1"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1"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1"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1"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1"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b="1"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1"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b="1"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38828">
                <a:tc>
                  <a:txBody>
                    <a:bodyPr/>
                    <a:lstStyle/>
                    <a:p>
                      <a:pPr algn="ctr"/>
                      <a:r>
                        <a:rPr kumimoji="1" lang="ja-JP" altLang="en-US" b="1" dirty="0" smtClean="0">
                          <a:solidFill>
                            <a:schemeClr val="bg1"/>
                          </a:solidFill>
                          <a:latin typeface="ＭＳ ゴシック" panose="020B0609070205080204" pitchFamily="49" charset="-128"/>
                          <a:ea typeface="ＭＳ ゴシック" panose="020B0609070205080204" pitchFamily="49" charset="-128"/>
                        </a:rPr>
                        <a:t>高齢運転者の交通事送件数</a:t>
                      </a:r>
                      <a:endParaRPr kumimoji="1" lang="ja-JP" altLang="en-US" b="1"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13</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22</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20</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18</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r>
              <a:tr h="436754">
                <a:tc gridSpan="5">
                  <a:txBody>
                    <a:bodyPr/>
                    <a:lstStyle/>
                    <a:p>
                      <a:r>
                        <a:rPr kumimoji="1" lang="ja-JP" altLang="en-US" sz="1400" dirty="0" smtClean="0">
                          <a:latin typeface="ＭＳ ゴシック" panose="020B0609070205080204" pitchFamily="49" charset="-128"/>
                          <a:ea typeface="ＭＳ ゴシック" panose="020B0609070205080204" pitchFamily="49" charset="-128"/>
                        </a:rPr>
                        <a:t>出典：箕輪消防署　救急搬送データ</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251520" y="6356350"/>
            <a:ext cx="561975" cy="365125"/>
          </a:xfrm>
        </p:spPr>
        <p:txBody>
          <a:bodyPr/>
          <a:lstStyle/>
          <a:p>
            <a:fld id="{D2D8002D-B5B0-4BAC-B1F6-782DDCCE6D9C}" type="slidenum">
              <a:rPr kumimoji="1" lang="ja-JP" altLang="en-US" smtClean="0"/>
              <a:t>16</a:t>
            </a:fld>
            <a:endParaRPr kumimoji="1" lang="ja-JP" altLang="en-US" dirty="0"/>
          </a:p>
        </p:txBody>
      </p:sp>
    </p:spTree>
    <p:extLst>
      <p:ext uri="{BB962C8B-B14F-4D97-AF65-F5344CB8AC3E}">
        <p14:creationId xmlns:p14="http://schemas.microsoft.com/office/powerpoint/2010/main" val="209282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sz="4400" dirty="0" smtClean="0">
                <a:solidFill>
                  <a:schemeClr val="tx1"/>
                </a:solidFill>
                <a:effectLst/>
              </a:rPr>
              <a:t>③交差点事故対策プログラム</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511957981"/>
              </p:ext>
            </p:extLst>
          </p:nvPr>
        </p:nvGraphicFramePr>
        <p:xfrm>
          <a:off x="457200" y="1052513"/>
          <a:ext cx="8229600" cy="5032007"/>
        </p:xfrm>
        <a:graphic>
          <a:graphicData uri="http://schemas.openxmlformats.org/drawingml/2006/table">
            <a:tbl>
              <a:tblPr firstRow="1" bandRow="1">
                <a:tableStyleId>{7DF18680-E054-41AD-8BC1-D1AEF772440D}</a:tableStyleId>
              </a:tblPr>
              <a:tblGrid>
                <a:gridCol w="2057400"/>
                <a:gridCol w="905272"/>
                <a:gridCol w="2520280"/>
                <a:gridCol w="2746648"/>
              </a:tblGrid>
              <a:tr h="504279">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sz="2000" b="0" dirty="0" smtClean="0">
                          <a:solidFill>
                            <a:schemeClr val="bg1"/>
                          </a:solidFill>
                          <a:latin typeface="ＭＳ ゴシック" panose="020B0609070205080204" pitchFamily="49" charset="-128"/>
                          <a:ea typeface="ＭＳ ゴシック" panose="020B0609070205080204" pitchFamily="49" charset="-128"/>
                        </a:rPr>
                        <a:t>交差点の事故が多い</a:t>
                      </a:r>
                      <a:endParaRPr kumimoji="1" lang="ja-JP" altLang="en-US" sz="20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432048">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交差点での交通事故件数を減らす</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交通安全設備の拡充</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県、町</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交差点付近（交通事故多発箇所）</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信号機、道路標識・表示、道路反射鏡等の整備</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県、警察署、交通安全協会、地元区、町など</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655280">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rowSpan="2"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交通安全設備の充足感</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nchor="ctr"/>
                </a:tc>
                <a:tc rowSpan="2"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row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町民アンケート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nchor="ctr"/>
                </a:tc>
              </a:tr>
              <a:tr h="576064">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vMerge="1">
                  <a:txBody>
                    <a:bodyPr/>
                    <a:lstStyle/>
                    <a:p>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04056">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交差点人身交通事故件数</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smtClean="0">
                          <a:solidFill>
                            <a:schemeClr val="tx1"/>
                          </a:solidFill>
                          <a:latin typeface="ＭＳ ゴシック" panose="020B0609070205080204" pitchFamily="49" charset="-128"/>
                          <a:ea typeface="ＭＳ ゴシック" panose="020B0609070205080204" pitchFamily="49" charset="-128"/>
                        </a:rPr>
                        <a:t>警察署「</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交通事故のあらまし」</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17</a:t>
            </a:fld>
            <a:endParaRPr kumimoji="1" lang="ja-JP" altLang="en-US" sz="1600" dirty="0"/>
          </a:p>
        </p:txBody>
      </p:sp>
    </p:spTree>
    <p:extLst>
      <p:ext uri="{BB962C8B-B14F-4D97-AF65-F5344CB8AC3E}">
        <p14:creationId xmlns:p14="http://schemas.microsoft.com/office/powerpoint/2010/main" val="1341510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tg02\share\420_総務課\35セーフコミュニティ推進室\1_セーフコミュニティ\各区推進協議会\富田区\通学路現地踏査写真\IMG_21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530" y="4287731"/>
            <a:ext cx="3182610" cy="238695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smtClean="0">
                <a:solidFill>
                  <a:schemeClr val="tx1"/>
                </a:solidFill>
                <a:effectLst/>
              </a:rPr>
              <a:t>交通環境の安全整備状況</a:t>
            </a:r>
            <a:endParaRPr kumimoji="1" lang="ja-JP" altLang="en-US" sz="4400" dirty="0">
              <a:solidFill>
                <a:schemeClr val="tx1"/>
              </a:solidFill>
              <a:effectLst/>
            </a:endParaRPr>
          </a:p>
        </p:txBody>
      </p:sp>
      <p:sp>
        <p:nvSpPr>
          <p:cNvPr id="5" name="タイトル 1"/>
          <p:cNvSpPr txBox="1">
            <a:spLocks/>
          </p:cNvSpPr>
          <p:nvPr/>
        </p:nvSpPr>
        <p:spPr>
          <a:xfrm>
            <a:off x="150277" y="740821"/>
            <a:ext cx="8784976" cy="57606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2800" dirty="0" smtClean="0">
                <a:solidFill>
                  <a:schemeClr val="tx1"/>
                </a:solidFill>
                <a:effectLst/>
              </a:rPr>
              <a:t>●カラー舗装により横断歩道と交差点が分かりやすい</a:t>
            </a:r>
            <a:endParaRPr lang="ja-JP" altLang="en-US" sz="2800" dirty="0">
              <a:solidFill>
                <a:schemeClr val="tx1"/>
              </a:solidFill>
              <a:effectLst/>
            </a:endParaRPr>
          </a:p>
        </p:txBody>
      </p:sp>
      <p:pic>
        <p:nvPicPr>
          <p:cNvPr id="1026" name="Picture 2" descr="\\stg02\share\420_総務課\35セーフコミュニティ推進室\2_交通安全\27 交通安全\交通死亡事故関係\20160114北小河内東県道\要望写真\IMG_10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30" y="1233182"/>
            <a:ext cx="3182610" cy="238695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628" y="1249510"/>
            <a:ext cx="1003658" cy="400110"/>
          </a:xfrm>
          <a:prstGeom prst="rect">
            <a:avLst/>
          </a:prstGeom>
          <a:noFill/>
        </p:spPr>
        <p:txBody>
          <a:bodyPr wrap="square" rtlCol="0">
            <a:spAutoFit/>
          </a:bodyPr>
          <a:lstStyle/>
          <a:p>
            <a:r>
              <a:rPr lang="en-US" altLang="ja-JP" sz="2000" dirty="0" smtClean="0">
                <a:solidFill>
                  <a:srgbClr val="009900"/>
                </a:solidFill>
              </a:rPr>
              <a:t>Before</a:t>
            </a:r>
            <a:endParaRPr kumimoji="1" lang="ja-JP" altLang="en-US" sz="2000" dirty="0">
              <a:solidFill>
                <a:srgbClr val="009900"/>
              </a:solidFill>
            </a:endParaRPr>
          </a:p>
        </p:txBody>
      </p:sp>
      <p:sp>
        <p:nvSpPr>
          <p:cNvPr id="11" name="テキスト ボックス 10"/>
          <p:cNvSpPr txBox="1"/>
          <p:nvPr/>
        </p:nvSpPr>
        <p:spPr>
          <a:xfrm>
            <a:off x="8234013" y="1272461"/>
            <a:ext cx="824889" cy="400110"/>
          </a:xfrm>
          <a:prstGeom prst="rect">
            <a:avLst/>
          </a:prstGeom>
          <a:noFill/>
        </p:spPr>
        <p:txBody>
          <a:bodyPr wrap="square" rtlCol="0">
            <a:spAutoFit/>
          </a:bodyPr>
          <a:lstStyle/>
          <a:p>
            <a:r>
              <a:rPr lang="en-US" altLang="ja-JP" sz="2000" dirty="0">
                <a:solidFill>
                  <a:srgbClr val="FF0000"/>
                </a:solidFill>
              </a:rPr>
              <a:t>After</a:t>
            </a:r>
            <a:endParaRPr kumimoji="1" lang="ja-JP" altLang="en-US" sz="2000" dirty="0">
              <a:solidFill>
                <a:srgbClr val="FF0000"/>
              </a:solidFill>
            </a:endParaRPr>
          </a:p>
        </p:txBody>
      </p:sp>
      <p:sp>
        <p:nvSpPr>
          <p:cNvPr id="9" name="右矢印 8"/>
          <p:cNvSpPr/>
          <p:nvPr/>
        </p:nvSpPr>
        <p:spPr>
          <a:xfrm>
            <a:off x="4219302" y="2395569"/>
            <a:ext cx="720079" cy="360040"/>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右矢印 15"/>
          <p:cNvSpPr/>
          <p:nvPr/>
        </p:nvSpPr>
        <p:spPr>
          <a:xfrm>
            <a:off x="4199136" y="5373667"/>
            <a:ext cx="720079" cy="360040"/>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タイトル 1"/>
          <p:cNvSpPr txBox="1">
            <a:spLocks/>
          </p:cNvSpPr>
          <p:nvPr/>
        </p:nvSpPr>
        <p:spPr>
          <a:xfrm>
            <a:off x="166688" y="3847644"/>
            <a:ext cx="8784976" cy="57606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2800" dirty="0" smtClean="0">
                <a:solidFill>
                  <a:schemeClr val="tx1"/>
                </a:solidFill>
                <a:effectLst/>
              </a:rPr>
              <a:t>●横断歩道の整備と歩行帯のカラー舗装で安全確保</a:t>
            </a:r>
            <a:endParaRPr lang="ja-JP" altLang="en-US" sz="2800" dirty="0">
              <a:solidFill>
                <a:schemeClr val="tx1"/>
              </a:solidFill>
              <a:effectLst/>
            </a:endParaRPr>
          </a:p>
        </p:txBody>
      </p:sp>
      <p:sp>
        <p:nvSpPr>
          <p:cNvPr id="19" name="テキスト ボックス 18"/>
          <p:cNvSpPr txBox="1"/>
          <p:nvPr/>
        </p:nvSpPr>
        <p:spPr>
          <a:xfrm>
            <a:off x="-14445" y="4287730"/>
            <a:ext cx="1003658" cy="400110"/>
          </a:xfrm>
          <a:prstGeom prst="rect">
            <a:avLst/>
          </a:prstGeom>
          <a:noFill/>
        </p:spPr>
        <p:txBody>
          <a:bodyPr wrap="square" rtlCol="0">
            <a:spAutoFit/>
          </a:bodyPr>
          <a:lstStyle/>
          <a:p>
            <a:r>
              <a:rPr lang="en-US" altLang="ja-JP" sz="2000" dirty="0" smtClean="0">
                <a:solidFill>
                  <a:srgbClr val="009900"/>
                </a:solidFill>
              </a:rPr>
              <a:t>Before</a:t>
            </a:r>
            <a:endParaRPr kumimoji="1" lang="ja-JP" altLang="en-US" sz="2000" dirty="0">
              <a:solidFill>
                <a:srgbClr val="009900"/>
              </a:solidFill>
            </a:endParaRPr>
          </a:p>
        </p:txBody>
      </p:sp>
      <p:sp>
        <p:nvSpPr>
          <p:cNvPr id="20" name="テキスト ボックス 19"/>
          <p:cNvSpPr txBox="1"/>
          <p:nvPr/>
        </p:nvSpPr>
        <p:spPr>
          <a:xfrm>
            <a:off x="8231004" y="4287730"/>
            <a:ext cx="824889" cy="400110"/>
          </a:xfrm>
          <a:prstGeom prst="rect">
            <a:avLst/>
          </a:prstGeom>
          <a:noFill/>
        </p:spPr>
        <p:txBody>
          <a:bodyPr wrap="square" rtlCol="0">
            <a:spAutoFit/>
          </a:bodyPr>
          <a:lstStyle/>
          <a:p>
            <a:r>
              <a:rPr lang="en-US" altLang="ja-JP" sz="2000" dirty="0">
                <a:solidFill>
                  <a:srgbClr val="FF0000"/>
                </a:solidFill>
              </a:rPr>
              <a:t>After</a:t>
            </a:r>
            <a:endParaRPr kumimoji="1" lang="ja-JP" altLang="en-US" sz="2000" dirty="0">
              <a:solidFill>
                <a:srgbClr val="FF0000"/>
              </a:solidFill>
            </a:endParaRPr>
          </a:p>
        </p:txBody>
      </p:sp>
      <p:pic>
        <p:nvPicPr>
          <p:cNvPr id="3" name="Picture 2" descr="\\stg02\share\420_総務課\35セーフコミュニティ推進室\1_セーフコミュニティ\H28セーフコミュニティ（ＳＣ）\PPT関係\写真集\IMG_192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393" y="1272461"/>
            <a:ext cx="3251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0" name="円/楕円 9"/>
          <p:cNvSpPr/>
          <p:nvPr/>
        </p:nvSpPr>
        <p:spPr>
          <a:xfrm>
            <a:off x="6288109" y="1955997"/>
            <a:ext cx="1237944" cy="65157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Picture 3" descr="\\stg02\share\420_総務課\35セーフコミュニティ推進室\1_セーフコミュニティ\H28セーフコミュニティ（ＳＣ）\PPT関係\写真集\IMG_191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8572" y="4276123"/>
            <a:ext cx="3251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8" name="円/楕円 17"/>
          <p:cNvSpPr/>
          <p:nvPr/>
        </p:nvSpPr>
        <p:spPr>
          <a:xfrm>
            <a:off x="5508104" y="5241956"/>
            <a:ext cx="1728193" cy="161161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a:xfrm>
            <a:off x="627058" y="6356350"/>
            <a:ext cx="561975" cy="365125"/>
          </a:xfrm>
        </p:spPr>
        <p:txBody>
          <a:bodyPr/>
          <a:lstStyle/>
          <a:p>
            <a:fld id="{D2D8002D-B5B0-4BAC-B1F6-782DDCCE6D9C}" type="slidenum">
              <a:rPr kumimoji="1" lang="ja-JP" altLang="en-US" sz="1600" smtClean="0"/>
              <a:t>18</a:t>
            </a:fld>
            <a:endParaRPr kumimoji="1" lang="ja-JP" altLang="en-US" sz="1600" dirty="0"/>
          </a:p>
        </p:txBody>
      </p:sp>
    </p:spTree>
    <p:extLst>
      <p:ext uri="{BB962C8B-B14F-4D97-AF65-F5344CB8AC3E}">
        <p14:creationId xmlns:p14="http://schemas.microsoft.com/office/powerpoint/2010/main" val="3387774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400" dirty="0">
                <a:solidFill>
                  <a:schemeClr val="tx1"/>
                </a:solidFill>
                <a:effectLst/>
              </a:rPr>
              <a:t>実績</a:t>
            </a:r>
            <a:r>
              <a:rPr lang="ja-JP" altLang="en-US" sz="4400" dirty="0" smtClean="0">
                <a:solidFill>
                  <a:schemeClr val="tx1"/>
                </a:solidFill>
                <a:effectLst/>
              </a:rPr>
              <a:t>と</a:t>
            </a:r>
            <a:r>
              <a:rPr lang="ja-JP" altLang="en-US" sz="4400" dirty="0">
                <a:solidFill>
                  <a:schemeClr val="tx1"/>
                </a:solidFill>
                <a:effectLst/>
              </a:rPr>
              <a:t>計画</a:t>
            </a:r>
            <a:endParaRPr kumimoji="1" lang="ja-JP" altLang="en-US" sz="44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08480516"/>
              </p:ext>
            </p:extLst>
          </p:nvPr>
        </p:nvGraphicFramePr>
        <p:xfrm>
          <a:off x="177865" y="620688"/>
          <a:ext cx="8786622" cy="5898544"/>
        </p:xfrm>
        <a:graphic>
          <a:graphicData uri="http://schemas.openxmlformats.org/drawingml/2006/table">
            <a:tbl>
              <a:tblPr firstRow="1" bandRow="1">
                <a:tableStyleId>{7DF18680-E054-41AD-8BC1-D1AEF772440D}</a:tableStyleId>
              </a:tblPr>
              <a:tblGrid>
                <a:gridCol w="1594520"/>
                <a:gridCol w="900368"/>
                <a:gridCol w="900368"/>
                <a:gridCol w="900368"/>
                <a:gridCol w="900368"/>
                <a:gridCol w="987998"/>
                <a:gridCol w="864096"/>
                <a:gridCol w="864096"/>
                <a:gridCol w="874440"/>
              </a:tblGrid>
              <a:tr h="550824">
                <a:tc rowSpan="2">
                  <a:txBody>
                    <a:bodyPr/>
                    <a:lstStyle/>
                    <a:p>
                      <a:r>
                        <a:rPr kumimoji="1" lang="ja-JP" altLang="en-US" sz="1800" b="0" dirty="0" smtClean="0">
                          <a:solidFill>
                            <a:schemeClr val="bg1"/>
                          </a:solidFill>
                          <a:latin typeface="ＭＳ ゴシック" panose="020B0609070205080204" pitchFamily="49" charset="-128"/>
                          <a:ea typeface="ＭＳ ゴシック" panose="020B0609070205080204" pitchFamily="49" charset="-128"/>
                        </a:rPr>
                        <a:t>実績と今後の計画</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実　績</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gridSpan="4">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計画（予定）</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pPr algn="ct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551425">
                <a:tc vMerge="1">
                  <a:txBody>
                    <a:bodyPr/>
                    <a:lstStyle/>
                    <a:p>
                      <a:endParaRPr kumimoji="1" lang="ja-JP" altLang="en-US" dirty="0"/>
                    </a:p>
                  </a:txBody>
                  <a:tcP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2012</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2013</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2014</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2015</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2016</a:t>
                      </a:r>
                      <a:endParaRPr kumimoji="1" lang="ja-JP" altLang="en-US" sz="1800" dirty="0">
                        <a:latin typeface="ＭＳ ゴシック" panose="020B0609070205080204" pitchFamily="49" charset="-128"/>
                        <a:ea typeface="ＭＳ ゴシック" panose="020B0609070205080204" pitchFamily="49" charset="-128"/>
                      </a:endParaRPr>
                    </a:p>
                  </a:txBody>
                  <a:tcPr anchor="ctr"/>
                </a:tc>
                <a:tc gridSpan="3">
                  <a:txBody>
                    <a:bodyPr/>
                    <a:lstStyle/>
                    <a:p>
                      <a:pPr algn="ctr"/>
                      <a:r>
                        <a:rPr kumimoji="1" lang="en-US" altLang="ja-JP" sz="1800" dirty="0" smtClean="0">
                          <a:latin typeface="ＭＳ ゴシック" panose="020B0609070205080204" pitchFamily="49" charset="-128"/>
                          <a:ea typeface="ＭＳ ゴシック" panose="020B0609070205080204" pitchFamily="49" charset="-128"/>
                        </a:rPr>
                        <a:t>2017</a:t>
                      </a:r>
                      <a:r>
                        <a:rPr kumimoji="1" lang="ja-JP" altLang="en-US" sz="1800" dirty="0" smtClean="0">
                          <a:latin typeface="ＭＳ ゴシック" panose="020B0609070205080204" pitchFamily="49" charset="-128"/>
                          <a:ea typeface="ＭＳ ゴシック" panose="020B0609070205080204" pitchFamily="49" charset="-128"/>
                        </a:rPr>
                        <a:t>～</a:t>
                      </a:r>
                      <a:r>
                        <a:rPr kumimoji="1" lang="en-US" altLang="ja-JP" sz="1800" dirty="0" smtClean="0">
                          <a:latin typeface="ＭＳ ゴシック" panose="020B0609070205080204" pitchFamily="49" charset="-128"/>
                          <a:ea typeface="ＭＳ ゴシック" panose="020B0609070205080204" pitchFamily="49" charset="-128"/>
                        </a:rPr>
                        <a:t>2021</a:t>
                      </a:r>
                    </a:p>
                    <a:p>
                      <a:pPr algn="ctr"/>
                      <a:r>
                        <a:rPr kumimoji="1" lang="ja-JP" altLang="en-US" sz="1800" dirty="0" smtClean="0">
                          <a:latin typeface="ＭＳ ゴシック" panose="020B0609070205080204" pitchFamily="49" charset="-128"/>
                          <a:ea typeface="ＭＳ ゴシック" panose="020B0609070205080204" pitchFamily="49" charset="-128"/>
                        </a:rPr>
                        <a:t>（５年間）</a:t>
                      </a:r>
                      <a:endParaRPr kumimoji="1" lang="ja-JP" altLang="en-US" sz="18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tc>
              </a:tr>
              <a:tr h="1196701">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道路標識・表示整備</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47</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28</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36</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19</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30</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1196701">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信号機</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新設</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en-US" altLang="ja-JP" dirty="0" smtClean="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0</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0</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a:t>
                      </a:r>
                    </a:p>
                    <a:p>
                      <a:pPr algn="ctr"/>
                      <a:r>
                        <a:rPr kumimoji="1" lang="ja-JP" altLang="en-US" dirty="0" smtClean="0">
                          <a:latin typeface="ＭＳ ゴシック" panose="020B0609070205080204" pitchFamily="49" charset="-128"/>
                          <a:ea typeface="ＭＳ ゴシック" panose="020B0609070205080204" pitchFamily="49" charset="-128"/>
                        </a:rPr>
                        <a:t>箇所</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1024206">
                <a:tc>
                  <a:txBody>
                    <a:bodyPr/>
                    <a:lstStyle/>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道路反射鏡</a:t>
                      </a:r>
                      <a:endParaRPr kumimoji="1" lang="en-US" altLang="ja-JP" i="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i="1" dirty="0" smtClean="0">
                          <a:solidFill>
                            <a:schemeClr val="bg1"/>
                          </a:solidFill>
                          <a:latin typeface="ＭＳ ゴシック" panose="020B0609070205080204" pitchFamily="49" charset="-128"/>
                          <a:ea typeface="ＭＳ ゴシック" panose="020B0609070205080204" pitchFamily="49" charset="-128"/>
                        </a:rPr>
                        <a:t>新設</a:t>
                      </a:r>
                      <a:endParaRPr kumimoji="1" lang="ja-JP" altLang="en-US" i="1"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15</a:t>
                      </a:r>
                      <a:r>
                        <a:rPr kumimoji="1" lang="ja-JP" altLang="en-US" baseline="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基</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23</a:t>
                      </a:r>
                      <a:r>
                        <a:rPr kumimoji="1" lang="ja-JP" altLang="en-US" dirty="0" smtClean="0">
                          <a:latin typeface="ＭＳ ゴシック" panose="020B0609070205080204" pitchFamily="49" charset="-128"/>
                          <a:ea typeface="ＭＳ ゴシック" panose="020B0609070205080204" pitchFamily="49" charset="-128"/>
                        </a:rPr>
                        <a:t> 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25</a:t>
                      </a:r>
                      <a:r>
                        <a:rPr kumimoji="1" lang="ja-JP" altLang="en-US" dirty="0" smtClean="0">
                          <a:latin typeface="ＭＳ ゴシック" panose="020B0609070205080204" pitchFamily="49" charset="-128"/>
                          <a:ea typeface="ＭＳ ゴシック" panose="020B0609070205080204" pitchFamily="49" charset="-128"/>
                        </a:rPr>
                        <a:t> 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16</a:t>
                      </a:r>
                      <a:r>
                        <a:rPr kumimoji="1" lang="ja-JP" altLang="en-US" dirty="0" smtClean="0">
                          <a:latin typeface="ＭＳ ゴシック" panose="020B0609070205080204" pitchFamily="49" charset="-128"/>
                          <a:ea typeface="ＭＳ ゴシック" panose="020B0609070205080204" pitchFamily="49" charset="-128"/>
                        </a:rPr>
                        <a:t> 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30</a:t>
                      </a:r>
                      <a:r>
                        <a:rPr kumimoji="1" lang="ja-JP" altLang="en-US" dirty="0" smtClean="0">
                          <a:latin typeface="ＭＳ ゴシック" panose="020B0609070205080204" pitchFamily="49" charset="-128"/>
                          <a:ea typeface="ＭＳ ゴシック" panose="020B0609070205080204" pitchFamily="49" charset="-128"/>
                        </a:rPr>
                        <a:t> 基</a:t>
                      </a: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b"/>
                </a:tc>
              </a:tr>
              <a:tr h="492224">
                <a:tc rowSpan="3">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対策委員会の関わり</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343393">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r h="432048">
                <a:tc vMerge="1">
                  <a:txBody>
                    <a:bodyPr/>
                    <a:lstStyle/>
                    <a:p>
                      <a:endParaRPr kumimoji="1" lang="ja-JP" altLang="en-US"/>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solidFill>
                      <a:srgbClr val="DBECD4"/>
                    </a:solidFill>
                  </a:tcPr>
                </a:tc>
                <a:tc gridSpan="3">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solidFill>
                      <a:srgbClr val="DBECD4"/>
                    </a:solidFill>
                  </a:tcPr>
                </a:tc>
              </a:tr>
            </a:tbl>
          </a:graphicData>
        </a:graphic>
      </p:graphicFrame>
      <p:cxnSp>
        <p:nvCxnSpPr>
          <p:cNvPr id="9" name="直線コネクタ 8"/>
          <p:cNvCxnSpPr/>
          <p:nvPr/>
        </p:nvCxnSpPr>
        <p:spPr>
          <a:xfrm>
            <a:off x="1792563" y="2085296"/>
            <a:ext cx="3565375"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5436096" y="2086940"/>
            <a:ext cx="1448544" cy="1126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913515" y="3098341"/>
            <a:ext cx="92772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5" name="直線コネクタ 14"/>
          <p:cNvCxnSpPr/>
          <p:nvPr/>
        </p:nvCxnSpPr>
        <p:spPr>
          <a:xfrm>
            <a:off x="7852864" y="2092574"/>
            <a:ext cx="1008112"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806465" y="5359050"/>
            <a:ext cx="6685617"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●事故多発交差点調査の実施と分析⇒対策を関係機関に要望</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9" name="直線コネクタ 18"/>
          <p:cNvCxnSpPr/>
          <p:nvPr/>
        </p:nvCxnSpPr>
        <p:spPr>
          <a:xfrm>
            <a:off x="1792562" y="3284984"/>
            <a:ext cx="3565375"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5455622" y="3284984"/>
            <a:ext cx="1448544" cy="1126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925144" y="1900630"/>
            <a:ext cx="927720" cy="369332"/>
          </a:xfrm>
          <a:prstGeom prst="rect">
            <a:avLst/>
          </a:prstGeom>
          <a:noFill/>
          <a:ln w="12700" cmpd="sng">
            <a:solidFill>
              <a:schemeClr val="tx1"/>
            </a:solidFill>
          </a:ln>
        </p:spPr>
        <p:txBody>
          <a:bodyPr wrap="square" rtlCol="0">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2" name="直線コネクタ 21"/>
          <p:cNvCxnSpPr/>
          <p:nvPr/>
        </p:nvCxnSpPr>
        <p:spPr>
          <a:xfrm>
            <a:off x="7884368" y="3296253"/>
            <a:ext cx="1008112"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792563" y="4437112"/>
            <a:ext cx="3565375" cy="0"/>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5454188" y="4431477"/>
            <a:ext cx="1448544" cy="1126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937398" y="4246811"/>
            <a:ext cx="927720" cy="369332"/>
          </a:xfrm>
          <a:prstGeom prst="rect">
            <a:avLst/>
          </a:prstGeom>
          <a:noFill/>
          <a:ln w="12700" cmpd="sng">
            <a:solidFill>
              <a:schemeClr val="tx1"/>
            </a:solidFill>
          </a:ln>
        </p:spPr>
        <p:txBody>
          <a:bodyPr wrap="square" rtlCol="0" anchor="ctr">
            <a:spAutoFit/>
          </a:bodyPr>
          <a:lstStyle/>
          <a:p>
            <a:pPr algn="ctr"/>
            <a:r>
              <a:rPr lang="ja-JP" altLang="en-US" dirty="0">
                <a:latin typeface="ＭＳ ゴシック" panose="020B0609070205080204" pitchFamily="49" charset="-128"/>
                <a:ea typeface="ＭＳ ゴシック" panose="020B0609070205080204" pitchFamily="49" charset="-128"/>
              </a:rPr>
              <a:t>継続</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26" name="直線コネクタ 25"/>
          <p:cNvCxnSpPr/>
          <p:nvPr/>
        </p:nvCxnSpPr>
        <p:spPr>
          <a:xfrm>
            <a:off x="7909963" y="4431476"/>
            <a:ext cx="1008112" cy="0"/>
          </a:xfrm>
          <a:prstGeom prst="line">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4501345" y="6158887"/>
            <a:ext cx="4320480"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●事故多発箇所での街頭啓発活動の開始</a:t>
            </a:r>
            <a:endParaRPr kumimoji="1" lang="ja-JP" altLang="en-US" dirty="0">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4499990" y="5733707"/>
            <a:ext cx="4644009" cy="369332"/>
          </a:xfrm>
          <a:prstGeom prst="rect">
            <a:avLst/>
          </a:prstGeom>
          <a:noFill/>
          <a:ln w="12700" cmpd="sng">
            <a:no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●交通死亡事故発生箇所の分析・対策検討</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83568" y="6387346"/>
            <a:ext cx="561975" cy="365125"/>
          </a:xfrm>
        </p:spPr>
        <p:txBody>
          <a:bodyPr/>
          <a:lstStyle/>
          <a:p>
            <a:fld id="{D2D8002D-B5B0-4BAC-B1F6-782DDCCE6D9C}" type="slidenum">
              <a:rPr kumimoji="1" lang="ja-JP" altLang="en-US" sz="1600" smtClean="0"/>
              <a:t>19</a:t>
            </a:fld>
            <a:endParaRPr kumimoji="1" lang="ja-JP" altLang="en-US" sz="1600" dirty="0"/>
          </a:p>
        </p:txBody>
      </p:sp>
    </p:spTree>
    <p:extLst>
      <p:ext uri="{BB962C8B-B14F-4D97-AF65-F5344CB8AC3E}">
        <p14:creationId xmlns:p14="http://schemas.microsoft.com/office/powerpoint/2010/main" val="1143858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116632"/>
            <a:ext cx="8229600" cy="864096"/>
          </a:xfrm>
        </p:spPr>
        <p:txBody>
          <a:bodyPr/>
          <a:lstStyle/>
          <a:p>
            <a:r>
              <a:rPr lang="ja-JP" altLang="en-US" dirty="0">
                <a:solidFill>
                  <a:schemeClr val="tx1"/>
                </a:solidFill>
                <a:effectLst>
                  <a:outerShdw blurRad="63500" dist="38100" dir="5400000" algn="t" rotWithShape="0">
                    <a:prstClr val="black">
                      <a:alpha val="0"/>
                    </a:prstClr>
                  </a:outerShdw>
                </a:effectLst>
              </a:rPr>
              <a:t>交通</a:t>
            </a:r>
            <a:r>
              <a:rPr kumimoji="1" lang="ja-JP" altLang="en-US" dirty="0" smtClean="0">
                <a:solidFill>
                  <a:schemeClr val="tx1"/>
                </a:solidFill>
                <a:effectLst>
                  <a:outerShdw blurRad="63500" dist="38100" dir="5400000" algn="t" rotWithShape="0">
                    <a:prstClr val="black">
                      <a:alpha val="0"/>
                    </a:prstClr>
                  </a:outerShdw>
                </a:effectLst>
              </a:rPr>
              <a:t>安全対策委員会名簿</a:t>
            </a:r>
            <a:endParaRPr kumimoji="1" lang="ja-JP" altLang="en-US" dirty="0">
              <a:solidFill>
                <a:schemeClr val="tx1"/>
              </a:solidFill>
              <a:effectLst>
                <a:outerShdw blurRad="63500" dist="38100" dir="5400000" algn="t" rotWithShape="0">
                  <a:prstClr val="black">
                    <a:alpha val="0"/>
                  </a:prstClr>
                </a:outerShdw>
              </a:effectLst>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24200988"/>
              </p:ext>
            </p:extLst>
          </p:nvPr>
        </p:nvGraphicFramePr>
        <p:xfrm>
          <a:off x="467544" y="1052736"/>
          <a:ext cx="8229599" cy="5522514"/>
        </p:xfrm>
        <a:graphic>
          <a:graphicData uri="http://schemas.openxmlformats.org/drawingml/2006/table">
            <a:tbl>
              <a:tblPr firstRow="1" bandRow="1">
                <a:tableStyleId>{7DF18680-E054-41AD-8BC1-D1AEF772440D}</a:tableStyleId>
              </a:tblPr>
              <a:tblGrid>
                <a:gridCol w="864265"/>
                <a:gridCol w="503887"/>
                <a:gridCol w="3816424"/>
                <a:gridCol w="1296144"/>
                <a:gridCol w="1748879"/>
              </a:tblGrid>
              <a:tr h="401874">
                <a:tc gridSpan="2">
                  <a:txBody>
                    <a:bodyPr/>
                    <a:lstStyle/>
                    <a:p>
                      <a:pPr algn="ctr"/>
                      <a:r>
                        <a:rPr kumimoji="1" lang="ja-JP" altLang="en-US" dirty="0" smtClean="0"/>
                        <a:t>区　分</a:t>
                      </a:r>
                      <a:endParaRPr kumimoji="1" lang="ja-JP" altLang="en-US" dirty="0"/>
                    </a:p>
                  </a:txBody>
                  <a:tcPr/>
                </a:tc>
                <a:tc hMerge="1">
                  <a:txBody>
                    <a:bodyPr/>
                    <a:lstStyle/>
                    <a:p>
                      <a:endParaRPr kumimoji="1" lang="ja-JP" altLang="en-US" dirty="0"/>
                    </a:p>
                  </a:txBody>
                  <a:tcPr/>
                </a:tc>
                <a:tc>
                  <a:txBody>
                    <a:bodyPr/>
                    <a:lstStyle/>
                    <a:p>
                      <a:pPr algn="ctr"/>
                      <a:r>
                        <a:rPr kumimoji="1" lang="ja-JP" altLang="en-US" dirty="0" smtClean="0"/>
                        <a:t>構　　成</a:t>
                      </a:r>
                      <a:endParaRPr kumimoji="1" lang="ja-JP" altLang="en-US" dirty="0"/>
                    </a:p>
                  </a:txBody>
                  <a:tcPr/>
                </a:tc>
                <a:tc>
                  <a:txBody>
                    <a:bodyPr/>
                    <a:lstStyle/>
                    <a:p>
                      <a:pPr algn="ctr"/>
                      <a:r>
                        <a:rPr kumimoji="1" lang="ja-JP" altLang="en-US" dirty="0" smtClean="0"/>
                        <a:t>役職</a:t>
                      </a:r>
                      <a:endParaRPr kumimoji="1" lang="ja-JP" altLang="en-US" dirty="0"/>
                    </a:p>
                  </a:txBody>
                  <a:tcPr/>
                </a:tc>
                <a:tc>
                  <a:txBody>
                    <a:bodyPr/>
                    <a:lstStyle/>
                    <a:p>
                      <a:pPr algn="ctr"/>
                      <a:r>
                        <a:rPr kumimoji="1" lang="ja-JP" altLang="en-US" dirty="0" smtClean="0"/>
                        <a:t>名前</a:t>
                      </a:r>
                      <a:endParaRPr kumimoji="1" lang="ja-JP" altLang="en-US" dirty="0"/>
                    </a:p>
                  </a:txBody>
                  <a:tcPr/>
                </a:tc>
              </a:tr>
              <a:tr h="640080">
                <a:tc rowSpan="4">
                  <a:txBody>
                    <a:bodyPr/>
                    <a:lstStyle/>
                    <a:p>
                      <a:pPr algn="ctr"/>
                      <a:r>
                        <a:rPr kumimoji="1" lang="ja-JP" altLang="en-US" dirty="0" smtClean="0"/>
                        <a:t>町民団体等</a:t>
                      </a:r>
                      <a:endParaRPr kumimoji="1" lang="ja-JP" altLang="en-US" dirty="0"/>
                    </a:p>
                  </a:txBody>
                  <a:tcPr anchor="ctr"/>
                </a:tc>
                <a:tc>
                  <a:txBody>
                    <a:bodyPr/>
                    <a:lstStyle/>
                    <a:p>
                      <a:pPr algn="ctr"/>
                      <a:r>
                        <a:rPr kumimoji="1" lang="ja-JP" altLang="en-US" sz="1800" dirty="0" smtClean="0"/>
                        <a:t>１</a:t>
                      </a:r>
                      <a:endParaRPr kumimoji="1" lang="ja-JP" altLang="en-US" sz="1800" dirty="0"/>
                    </a:p>
                  </a:txBody>
                  <a:tcPr anchor="ctr"/>
                </a:tc>
                <a:tc>
                  <a:txBody>
                    <a:bodyPr/>
                    <a:lstStyle/>
                    <a:p>
                      <a:r>
                        <a:rPr kumimoji="1" lang="ja-JP" altLang="en-US" sz="1800" dirty="0" smtClean="0"/>
                        <a:t>箕輪町交通安全協会</a:t>
                      </a:r>
                      <a:endParaRPr kumimoji="1" lang="ja-JP" altLang="en-US" sz="1800" dirty="0"/>
                    </a:p>
                  </a:txBody>
                  <a:tcPr anchor="ctr"/>
                </a:tc>
                <a:tc>
                  <a:txBody>
                    <a:bodyPr/>
                    <a:lstStyle/>
                    <a:p>
                      <a:pPr algn="ctr"/>
                      <a:r>
                        <a:rPr kumimoji="1" lang="ja-JP" altLang="en-US" sz="1800" dirty="0" smtClean="0"/>
                        <a:t>会　長</a:t>
                      </a:r>
                      <a:endParaRPr kumimoji="1" lang="ja-JP" altLang="en-US" sz="1800" dirty="0"/>
                    </a:p>
                  </a:txBody>
                  <a:tcPr anchor="ctr"/>
                </a:tc>
                <a:tc>
                  <a:txBody>
                    <a:bodyPr/>
                    <a:lstStyle/>
                    <a:p>
                      <a:pPr algn="ctr"/>
                      <a:r>
                        <a:rPr kumimoji="1" lang="ja-JP" altLang="en-US" sz="1800" dirty="0" smtClean="0"/>
                        <a:t>荻原　剛</a:t>
                      </a:r>
                      <a:endParaRPr kumimoji="1" lang="ja-JP" altLang="en-US" sz="1800" dirty="0"/>
                    </a:p>
                  </a:txBody>
                  <a:tcPr anchor="ctr"/>
                </a:tc>
              </a:tr>
              <a:tr h="640080">
                <a:tc vMerge="1">
                  <a:txBody>
                    <a:bodyPr/>
                    <a:lstStyle/>
                    <a:p>
                      <a:endParaRPr kumimoji="1" lang="ja-JP" altLang="en-US" dirty="0"/>
                    </a:p>
                  </a:txBody>
                  <a:tcPr/>
                </a:tc>
                <a:tc>
                  <a:txBody>
                    <a:bodyPr/>
                    <a:lstStyle/>
                    <a:p>
                      <a:pPr algn="ctr"/>
                      <a:r>
                        <a:rPr kumimoji="1" lang="ja-JP" altLang="en-US" sz="1800" dirty="0" smtClean="0"/>
                        <a:t>２</a:t>
                      </a:r>
                      <a:endParaRPr kumimoji="1" lang="ja-JP" altLang="en-US" sz="1800" dirty="0"/>
                    </a:p>
                  </a:txBody>
                  <a:tcPr anchor="ctr"/>
                </a:tc>
                <a:tc>
                  <a:txBody>
                    <a:bodyPr/>
                    <a:lstStyle/>
                    <a:p>
                      <a:r>
                        <a:rPr kumimoji="1" lang="ja-JP" altLang="en-US" sz="1800" dirty="0" smtClean="0"/>
                        <a:t>箕輪町交通安全協会</a:t>
                      </a:r>
                      <a:endParaRPr kumimoji="1" lang="ja-JP" altLang="en-US" sz="1800" dirty="0"/>
                    </a:p>
                  </a:txBody>
                  <a:tcPr anchor="ctr"/>
                </a:tc>
                <a:tc>
                  <a:txBody>
                    <a:bodyPr/>
                    <a:lstStyle/>
                    <a:p>
                      <a:pPr algn="ctr"/>
                      <a:r>
                        <a:rPr kumimoji="1" lang="ja-JP" altLang="en-US" sz="1800" dirty="0" smtClean="0"/>
                        <a:t>副会長</a:t>
                      </a:r>
                      <a:endParaRPr kumimoji="1" lang="ja-JP" altLang="en-US" sz="1800" dirty="0"/>
                    </a:p>
                  </a:txBody>
                  <a:tcPr anchor="ctr"/>
                </a:tc>
                <a:tc>
                  <a:txBody>
                    <a:bodyPr/>
                    <a:lstStyle/>
                    <a:p>
                      <a:pPr algn="ctr"/>
                      <a:r>
                        <a:rPr kumimoji="1" lang="ja-JP" altLang="en-US" sz="1800" dirty="0" smtClean="0"/>
                        <a:t>上島　順一</a:t>
                      </a:r>
                      <a:endParaRPr kumimoji="1" lang="ja-JP" altLang="en-US" sz="1800" dirty="0"/>
                    </a:p>
                  </a:txBody>
                  <a:tcPr anchor="ctr"/>
                </a:tc>
              </a:tr>
              <a:tr h="640080">
                <a:tc vMerge="1">
                  <a:txBody>
                    <a:bodyPr/>
                    <a:lstStyle/>
                    <a:p>
                      <a:endParaRPr kumimoji="1" lang="ja-JP" altLang="en-US" dirty="0"/>
                    </a:p>
                  </a:txBody>
                  <a:tcPr/>
                </a:tc>
                <a:tc>
                  <a:txBody>
                    <a:bodyPr/>
                    <a:lstStyle/>
                    <a:p>
                      <a:pPr algn="ctr"/>
                      <a:r>
                        <a:rPr kumimoji="1" lang="ja-JP" altLang="en-US" sz="1800" dirty="0" smtClean="0"/>
                        <a:t>３</a:t>
                      </a:r>
                      <a:endParaRPr kumimoji="1" lang="ja-JP" altLang="en-US" sz="1800" dirty="0"/>
                    </a:p>
                  </a:txBody>
                  <a:tcPr anchor="ctr"/>
                </a:tc>
                <a:tc>
                  <a:txBody>
                    <a:bodyPr/>
                    <a:lstStyle/>
                    <a:p>
                      <a:r>
                        <a:rPr kumimoji="1" lang="ja-JP" altLang="en-US" sz="1800" dirty="0" smtClean="0"/>
                        <a:t>箕輪町交通安全協会</a:t>
                      </a:r>
                      <a:endParaRPr kumimoji="1" lang="ja-JP" altLang="en-US" sz="1800" dirty="0"/>
                    </a:p>
                  </a:txBody>
                  <a:tcPr anchor="ctr"/>
                </a:tc>
                <a:tc>
                  <a:txBody>
                    <a:bodyPr/>
                    <a:lstStyle/>
                    <a:p>
                      <a:pPr algn="ctr"/>
                      <a:r>
                        <a:rPr kumimoji="1" lang="ja-JP" altLang="en-US" sz="1800" dirty="0" smtClean="0"/>
                        <a:t>女性部長</a:t>
                      </a:r>
                      <a:endParaRPr kumimoji="1" lang="ja-JP" altLang="en-US" sz="1800" dirty="0"/>
                    </a:p>
                  </a:txBody>
                  <a:tcPr anchor="ctr"/>
                </a:tc>
                <a:tc>
                  <a:txBody>
                    <a:bodyPr/>
                    <a:lstStyle/>
                    <a:p>
                      <a:pPr algn="ctr"/>
                      <a:r>
                        <a:rPr kumimoji="1" lang="ja-JP" altLang="en-US" sz="1800" dirty="0" smtClean="0"/>
                        <a:t>唐澤みつ子</a:t>
                      </a:r>
                      <a:endParaRPr kumimoji="1" lang="ja-JP" altLang="en-US" sz="1800" dirty="0"/>
                    </a:p>
                  </a:txBody>
                  <a:tcPr anchor="ctr"/>
                </a:tc>
              </a:tr>
              <a:tr h="640080">
                <a:tc vMerge="1">
                  <a:txBody>
                    <a:bodyPr/>
                    <a:lstStyle/>
                    <a:p>
                      <a:pPr algn="ctr"/>
                      <a:endParaRPr kumimoji="1" lang="ja-JP" altLang="en-US" dirty="0"/>
                    </a:p>
                  </a:txBody>
                  <a:tcPr anchor="ctr"/>
                </a:tc>
                <a:tc>
                  <a:txBody>
                    <a:bodyPr/>
                    <a:lstStyle/>
                    <a:p>
                      <a:pPr algn="ctr"/>
                      <a:r>
                        <a:rPr kumimoji="1" lang="ja-JP" altLang="en-US" sz="1800" dirty="0" smtClean="0"/>
                        <a:t>４</a:t>
                      </a:r>
                      <a:endParaRPr kumimoji="1" lang="ja-JP" altLang="en-US" sz="1800" dirty="0"/>
                    </a:p>
                  </a:txBody>
                  <a:tcPr anchor="ctr"/>
                </a:tc>
                <a:tc>
                  <a:txBody>
                    <a:bodyPr/>
                    <a:lstStyle/>
                    <a:p>
                      <a:r>
                        <a:rPr kumimoji="1" lang="ja-JP" altLang="en-US" sz="1800" dirty="0" smtClean="0"/>
                        <a:t>箕輪交通安全緑十字会</a:t>
                      </a:r>
                      <a:endParaRPr kumimoji="1" lang="ja-JP" altLang="en-US" sz="1800" dirty="0"/>
                    </a:p>
                  </a:txBody>
                  <a:tcPr anchor="ctr"/>
                </a:tc>
                <a:tc>
                  <a:txBody>
                    <a:bodyPr/>
                    <a:lstStyle/>
                    <a:p>
                      <a:pPr algn="ctr"/>
                      <a:r>
                        <a:rPr kumimoji="1" lang="ja-JP" altLang="en-US" sz="1800" dirty="0" smtClean="0"/>
                        <a:t>会　長</a:t>
                      </a:r>
                      <a:endParaRPr kumimoji="1" lang="ja-JP" altLang="en-US" sz="1800" dirty="0"/>
                    </a:p>
                  </a:txBody>
                  <a:tcPr anchor="ctr"/>
                </a:tc>
                <a:tc>
                  <a:txBody>
                    <a:bodyPr/>
                    <a:lstStyle/>
                    <a:p>
                      <a:pPr algn="ctr"/>
                      <a:r>
                        <a:rPr kumimoji="1" lang="ja-JP" altLang="en-US" sz="1800" dirty="0" smtClean="0"/>
                        <a:t>小林　交石</a:t>
                      </a:r>
                      <a:endParaRPr kumimoji="1" lang="ja-JP" altLang="en-US" sz="1800" dirty="0"/>
                    </a:p>
                  </a:txBody>
                  <a:tcPr anchor="ctr"/>
                </a:tc>
              </a:tr>
              <a:tr h="640080">
                <a:tc rowSpan="2">
                  <a:txBody>
                    <a:bodyPr/>
                    <a:lstStyle/>
                    <a:p>
                      <a:pPr algn="ctr"/>
                      <a:r>
                        <a:rPr kumimoji="1" lang="ja-JP" altLang="en-US" dirty="0" smtClean="0"/>
                        <a:t>関係機関等</a:t>
                      </a:r>
                      <a:endParaRPr kumimoji="1" lang="ja-JP" altLang="en-US" dirty="0"/>
                    </a:p>
                  </a:txBody>
                  <a:tcPr anchor="ctr">
                    <a:solidFill>
                      <a:schemeClr val="accent5">
                        <a:lumMod val="20000"/>
                        <a:lumOff val="80000"/>
                      </a:schemeClr>
                    </a:solidFill>
                  </a:tcPr>
                </a:tc>
                <a:tc>
                  <a:txBody>
                    <a:bodyPr/>
                    <a:lstStyle/>
                    <a:p>
                      <a:pPr algn="ctr"/>
                      <a:r>
                        <a:rPr kumimoji="1" lang="ja-JP" altLang="en-US" sz="1800" dirty="0" smtClean="0"/>
                        <a:t>５</a:t>
                      </a:r>
                      <a:endParaRPr kumimoji="1" lang="ja-JP" altLang="en-US" sz="1800" dirty="0"/>
                    </a:p>
                  </a:txBody>
                  <a:tcPr anchor="ctr"/>
                </a:tc>
                <a:tc>
                  <a:txBody>
                    <a:bodyPr/>
                    <a:lstStyle/>
                    <a:p>
                      <a:r>
                        <a:rPr kumimoji="1" lang="ja-JP" altLang="en-US" sz="1800" dirty="0" smtClean="0"/>
                        <a:t>長野県安全運転管理者</a:t>
                      </a:r>
                      <a:endParaRPr kumimoji="1" lang="en-US" altLang="ja-JP" sz="1800" dirty="0" smtClean="0"/>
                    </a:p>
                    <a:p>
                      <a:r>
                        <a:rPr kumimoji="1" lang="ja-JP" altLang="en-US" sz="1800" dirty="0" smtClean="0"/>
                        <a:t>上伊那支部箕輪部会</a:t>
                      </a:r>
                      <a:endParaRPr kumimoji="1" lang="ja-JP" altLang="en-US" sz="1800" dirty="0"/>
                    </a:p>
                  </a:txBody>
                  <a:tcPr anchor="ctr"/>
                </a:tc>
                <a:tc>
                  <a:txBody>
                    <a:bodyPr/>
                    <a:lstStyle/>
                    <a:p>
                      <a:pPr algn="ctr"/>
                      <a:r>
                        <a:rPr kumimoji="1" lang="ja-JP" altLang="en-US" sz="1800" dirty="0" smtClean="0"/>
                        <a:t>部会長</a:t>
                      </a:r>
                      <a:endParaRPr kumimoji="1" lang="ja-JP" altLang="en-US" sz="1800" dirty="0"/>
                    </a:p>
                  </a:txBody>
                  <a:tcPr anchor="ctr"/>
                </a:tc>
                <a:tc>
                  <a:txBody>
                    <a:bodyPr/>
                    <a:lstStyle/>
                    <a:p>
                      <a:pPr algn="ctr"/>
                      <a:r>
                        <a:rPr kumimoji="1" lang="ja-JP" altLang="en-US" sz="1800" dirty="0" smtClean="0"/>
                        <a:t>須藤　祐司</a:t>
                      </a:r>
                      <a:endParaRPr kumimoji="1" lang="ja-JP" altLang="en-US" sz="1800" dirty="0"/>
                    </a:p>
                  </a:txBody>
                  <a:tcPr anchor="ctr"/>
                </a:tc>
              </a:tr>
              <a:tr h="640080">
                <a:tc vMerge="1">
                  <a:txBody>
                    <a:bodyPr/>
                    <a:lstStyle/>
                    <a:p>
                      <a:endParaRPr kumimoji="1" lang="ja-JP" altLang="en-US"/>
                    </a:p>
                  </a:txBody>
                  <a:tcPr/>
                </a:tc>
                <a:tc>
                  <a:txBody>
                    <a:bodyPr/>
                    <a:lstStyle/>
                    <a:p>
                      <a:pPr algn="ctr"/>
                      <a:r>
                        <a:rPr kumimoji="1" lang="ja-JP" altLang="en-US" sz="1800" dirty="0" smtClean="0"/>
                        <a:t>６</a:t>
                      </a:r>
                      <a:endParaRPr kumimoji="1" lang="ja-JP" altLang="en-US" sz="1800" dirty="0"/>
                    </a:p>
                  </a:txBody>
                  <a:tcPr anchor="ctr"/>
                </a:tc>
                <a:tc>
                  <a:txBody>
                    <a:bodyPr/>
                    <a:lstStyle/>
                    <a:p>
                      <a:r>
                        <a:rPr kumimoji="1" lang="ja-JP" altLang="en-US" sz="1800" dirty="0" smtClean="0"/>
                        <a:t>長野県地域交通安全活動推進委員</a:t>
                      </a:r>
                      <a:endParaRPr kumimoji="1" lang="ja-JP" altLang="en-US" sz="1800" dirty="0"/>
                    </a:p>
                  </a:txBody>
                  <a:tcPr anchor="ctr"/>
                </a:tc>
                <a:tc>
                  <a:txBody>
                    <a:bodyPr/>
                    <a:lstStyle/>
                    <a:p>
                      <a:pPr algn="ctr"/>
                      <a:r>
                        <a:rPr kumimoji="1" lang="ja-JP" altLang="en-US" sz="1800" dirty="0" smtClean="0"/>
                        <a:t>委　員</a:t>
                      </a:r>
                      <a:endParaRPr kumimoji="1" lang="ja-JP" altLang="en-US" sz="1800" dirty="0"/>
                    </a:p>
                  </a:txBody>
                  <a:tcPr anchor="ctr"/>
                </a:tc>
                <a:tc>
                  <a:txBody>
                    <a:bodyPr/>
                    <a:lstStyle/>
                    <a:p>
                      <a:pPr algn="ctr"/>
                      <a:r>
                        <a:rPr kumimoji="1" lang="ja-JP" altLang="en-US" sz="1800" dirty="0" smtClean="0"/>
                        <a:t>唐澤　栄子</a:t>
                      </a:r>
                      <a:endParaRPr kumimoji="1" lang="ja-JP" altLang="en-US" sz="1800" dirty="0"/>
                    </a:p>
                  </a:txBody>
                  <a:tcPr anchor="ctr"/>
                </a:tc>
              </a:tr>
              <a:tr h="640080">
                <a:tc rowSpan="2">
                  <a:txBody>
                    <a:bodyPr/>
                    <a:lstStyle/>
                    <a:p>
                      <a:pPr algn="ctr"/>
                      <a:r>
                        <a:rPr kumimoji="1" lang="ja-JP" altLang="en-US" dirty="0" smtClean="0"/>
                        <a:t>行政関係</a:t>
                      </a:r>
                      <a:endParaRPr kumimoji="1" lang="ja-JP" altLang="en-US" dirty="0"/>
                    </a:p>
                  </a:txBody>
                  <a:tcPr anchor="ctr">
                    <a:solidFill>
                      <a:srgbClr val="DBECD4"/>
                    </a:solidFill>
                  </a:tcPr>
                </a:tc>
                <a:tc>
                  <a:txBody>
                    <a:bodyPr/>
                    <a:lstStyle/>
                    <a:p>
                      <a:pPr algn="ctr"/>
                      <a:r>
                        <a:rPr kumimoji="1" lang="ja-JP" altLang="en-US" sz="1800" dirty="0" smtClean="0"/>
                        <a:t>７</a:t>
                      </a:r>
                      <a:endParaRPr kumimoji="1" lang="ja-JP" altLang="en-US" sz="1800" dirty="0"/>
                    </a:p>
                  </a:txBody>
                  <a:tcPr anchor="ctr"/>
                </a:tc>
                <a:tc>
                  <a:txBody>
                    <a:bodyPr/>
                    <a:lstStyle/>
                    <a:p>
                      <a:r>
                        <a:rPr kumimoji="1" lang="ja-JP" altLang="en-US" sz="1800" dirty="0" smtClean="0"/>
                        <a:t>伊那警察署交通課</a:t>
                      </a:r>
                      <a:endParaRPr kumimoji="1" lang="ja-JP" altLang="en-US" sz="1800" dirty="0"/>
                    </a:p>
                  </a:txBody>
                  <a:tcPr anchor="ctr"/>
                </a:tc>
                <a:tc>
                  <a:txBody>
                    <a:bodyPr/>
                    <a:lstStyle/>
                    <a:p>
                      <a:pPr algn="ctr"/>
                      <a:r>
                        <a:rPr kumimoji="1" lang="ja-JP" altLang="en-US" sz="1800" dirty="0" smtClean="0"/>
                        <a:t>係　長</a:t>
                      </a:r>
                      <a:endParaRPr kumimoji="1" lang="ja-JP" altLang="en-US" sz="1800" dirty="0"/>
                    </a:p>
                  </a:txBody>
                  <a:tcPr anchor="ctr"/>
                </a:tc>
                <a:tc>
                  <a:txBody>
                    <a:bodyPr/>
                    <a:lstStyle/>
                    <a:p>
                      <a:pPr algn="ctr"/>
                      <a:r>
                        <a:rPr kumimoji="1" lang="ja-JP" altLang="en-US" sz="1800" dirty="0" smtClean="0"/>
                        <a:t>小池　章吾</a:t>
                      </a:r>
                      <a:endParaRPr kumimoji="1" lang="ja-JP" altLang="en-US" sz="1800" dirty="0"/>
                    </a:p>
                  </a:txBody>
                  <a:tcPr anchor="ctr"/>
                </a:tc>
              </a:tr>
              <a:tr h="640080">
                <a:tc vMerge="1">
                  <a:txBody>
                    <a:bodyPr/>
                    <a:lstStyle/>
                    <a:p>
                      <a:endParaRPr kumimoji="1" lang="ja-JP" altLang="en-US" dirty="0"/>
                    </a:p>
                  </a:txBody>
                  <a:tcPr/>
                </a:tc>
                <a:tc>
                  <a:txBody>
                    <a:bodyPr/>
                    <a:lstStyle/>
                    <a:p>
                      <a:pPr algn="ctr"/>
                      <a:r>
                        <a:rPr kumimoji="1" lang="ja-JP" altLang="en-US" sz="1800" dirty="0" smtClean="0"/>
                        <a:t>８</a:t>
                      </a:r>
                      <a:endParaRPr kumimoji="1" lang="ja-JP" altLang="en-US" sz="1800" dirty="0"/>
                    </a:p>
                  </a:txBody>
                  <a:tcPr anchor="ctr"/>
                </a:tc>
                <a:tc>
                  <a:txBody>
                    <a:bodyPr/>
                    <a:lstStyle/>
                    <a:p>
                      <a:r>
                        <a:rPr kumimoji="1" lang="ja-JP" altLang="en-US" sz="1800" dirty="0" smtClean="0"/>
                        <a:t>箕輪町建設課</a:t>
                      </a:r>
                      <a:endParaRPr kumimoji="1" lang="ja-JP" altLang="en-US" sz="1800" dirty="0"/>
                    </a:p>
                  </a:txBody>
                  <a:tcPr anchor="ctr"/>
                </a:tc>
                <a:tc>
                  <a:txBody>
                    <a:bodyPr/>
                    <a:lstStyle/>
                    <a:p>
                      <a:pPr algn="ctr"/>
                      <a:r>
                        <a:rPr kumimoji="1" lang="ja-JP" altLang="en-US" sz="1800" dirty="0" smtClean="0"/>
                        <a:t>課　長</a:t>
                      </a:r>
                      <a:endParaRPr kumimoji="1" lang="ja-JP" altLang="en-US" sz="1800" dirty="0"/>
                    </a:p>
                  </a:txBody>
                  <a:tcPr anchor="ctr"/>
                </a:tc>
                <a:tc>
                  <a:txBody>
                    <a:bodyPr/>
                    <a:lstStyle/>
                    <a:p>
                      <a:pPr algn="ctr"/>
                      <a:r>
                        <a:rPr kumimoji="1" lang="ja-JP" altLang="en-US" sz="1800" dirty="0" smtClean="0"/>
                        <a:t>柴　敏夫</a:t>
                      </a:r>
                      <a:endParaRPr kumimoji="1" lang="ja-JP" altLang="en-US" sz="1800" dirty="0"/>
                    </a:p>
                  </a:txBody>
                  <a:tcPr anchor="ctr"/>
                </a:tc>
              </a:tr>
            </a:tbl>
          </a:graphicData>
        </a:graphic>
      </p:graphicFrame>
      <p:sp>
        <p:nvSpPr>
          <p:cNvPr id="3" name="スライド番号プレースホルダー 2"/>
          <p:cNvSpPr>
            <a:spLocks noGrp="1"/>
          </p:cNvSpPr>
          <p:nvPr>
            <p:ph type="sldNum" sz="quarter" idx="12"/>
          </p:nvPr>
        </p:nvSpPr>
        <p:spPr>
          <a:xfrm>
            <a:off x="769665" y="6448251"/>
            <a:ext cx="561975" cy="365125"/>
          </a:xfrm>
        </p:spPr>
        <p:txBody>
          <a:bodyPr/>
          <a:lstStyle/>
          <a:p>
            <a:fld id="{D2D8002D-B5B0-4BAC-B1F6-782DDCCE6D9C}" type="slidenum">
              <a:rPr kumimoji="1" lang="ja-JP" altLang="en-US" sz="1600" smtClean="0"/>
              <a:t>2</a:t>
            </a:fld>
            <a:endParaRPr kumimoji="1" lang="ja-JP" altLang="en-US" sz="1600" dirty="0"/>
          </a:p>
        </p:txBody>
      </p:sp>
    </p:spTree>
    <p:extLst>
      <p:ext uri="{BB962C8B-B14F-4D97-AF65-F5344CB8AC3E}">
        <p14:creationId xmlns:p14="http://schemas.microsoft.com/office/powerpoint/2010/main" val="3684881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107504" y="0"/>
            <a:ext cx="9036496" cy="764704"/>
          </a:xfrm>
        </p:spPr>
        <p:txBody>
          <a:bodyPr/>
          <a:lstStyle/>
          <a:p>
            <a:r>
              <a:rPr lang="ja-JP" altLang="en-US" sz="3600" dirty="0" smtClean="0">
                <a:solidFill>
                  <a:schemeClr val="tx1"/>
                </a:solidFill>
                <a:effectLst/>
              </a:rPr>
              <a:t>プログラム評価結果（短期・中期・長期）</a:t>
            </a:r>
            <a:endParaRPr kumimoji="1" lang="ja-JP" altLang="en-US" sz="36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319195962"/>
              </p:ext>
            </p:extLst>
          </p:nvPr>
        </p:nvGraphicFramePr>
        <p:xfrm>
          <a:off x="422234" y="2276872"/>
          <a:ext cx="8229600" cy="1630680"/>
        </p:xfrm>
        <a:graphic>
          <a:graphicData uri="http://schemas.openxmlformats.org/drawingml/2006/table">
            <a:tbl>
              <a:tblPr firstRow="1" bandRow="1">
                <a:tableStyleId>{7DF18680-E054-41AD-8BC1-D1AEF772440D}</a:tableStyleId>
              </a:tblPr>
              <a:tblGrid>
                <a:gridCol w="3106688"/>
                <a:gridCol w="1800200"/>
                <a:gridCol w="1656184"/>
                <a:gridCol w="1666528"/>
              </a:tblGrid>
              <a:tr h="370840">
                <a:tc gridSpan="4">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表⑬　交通安全設備の充足感</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dirty="0"/>
                    </a:p>
                  </a:txBody>
                  <a:tcPr>
                    <a:noFill/>
                  </a:tcPr>
                </a:tc>
              </a:tr>
              <a:tr h="370840">
                <a:tc>
                  <a:txBody>
                    <a:bodyPr/>
                    <a:lstStyle/>
                    <a:p>
                      <a:pPr algn="l"/>
                      <a:r>
                        <a:rPr kumimoji="1" lang="ja-JP" altLang="en-US" dirty="0" smtClean="0">
                          <a:solidFill>
                            <a:srgbClr val="072DEB"/>
                          </a:solidFill>
                          <a:latin typeface="ＭＳ ゴシック" panose="020B0609070205080204" pitchFamily="49" charset="-128"/>
                          <a:ea typeface="ＭＳ ゴシック" panose="020B0609070205080204" pitchFamily="49" charset="-128"/>
                        </a:rPr>
                        <a:t>短期・中期</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b="0" dirty="0" smtClean="0">
                          <a:solidFill>
                            <a:schemeClr val="bg1"/>
                          </a:solidFill>
                          <a:latin typeface="ＭＳ ゴシック" panose="020B0609070205080204" pitchFamily="49" charset="-128"/>
                          <a:ea typeface="ＭＳ ゴシック" panose="020B0609070205080204" pitchFamily="49" charset="-128"/>
                        </a:rPr>
                        <a:t>充足感大</a:t>
                      </a:r>
                      <a:endParaRPr kumimoji="1" lang="ja-JP" altLang="en-US"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充足感中</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充足感小</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信号機・標識（ｎ＝</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551</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60</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 ％</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26.7</a:t>
                      </a:r>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13.3</a:t>
                      </a:r>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dirty="0">
                        <a:latin typeface="ＭＳ ゴシック" panose="020B0609070205080204" pitchFamily="49" charset="-128"/>
                        <a:ea typeface="ＭＳ ゴシック" panose="020B0609070205080204" pitchFamily="49" charset="-128"/>
                      </a:endParaRPr>
                    </a:p>
                  </a:txBody>
                  <a:tcPr/>
                </a:tc>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ゴシック" panose="020B0609070205080204" pitchFamily="49" charset="-128"/>
                          <a:ea typeface="ＭＳ ゴシック" panose="020B0609070205080204" pitchFamily="49" charset="-128"/>
                        </a:rPr>
                        <a:t>出典：</a:t>
                      </a:r>
                      <a:r>
                        <a:rPr kumimoji="1" lang="en-US" altLang="ja-JP" sz="1400" dirty="0" smtClean="0">
                          <a:latin typeface="ＭＳ ゴシック" panose="020B0609070205080204" pitchFamily="49" charset="-128"/>
                          <a:ea typeface="ＭＳ ゴシック" panose="020B0609070205080204" pitchFamily="49" charset="-128"/>
                        </a:rPr>
                        <a:t>2015</a:t>
                      </a:r>
                      <a:r>
                        <a:rPr kumimoji="1" lang="ja-JP" altLang="en-US" sz="1400" dirty="0" smtClean="0">
                          <a:latin typeface="ＭＳ ゴシック" panose="020B0609070205080204" pitchFamily="49" charset="-128"/>
                          <a:ea typeface="ＭＳ ゴシック" panose="020B0609070205080204" pitchFamily="49" charset="-128"/>
                        </a:rPr>
                        <a:t>年箕輪町セーフコミュニティ追加アンケート</a:t>
                      </a:r>
                    </a:p>
                    <a:p>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6" name="テキスト ボックス 5"/>
          <p:cNvSpPr txBox="1"/>
          <p:nvPr/>
        </p:nvSpPr>
        <p:spPr>
          <a:xfrm>
            <a:off x="395536" y="856715"/>
            <a:ext cx="8352928" cy="646331"/>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交通設備の安全整備環境については</a:t>
            </a:r>
            <a:r>
              <a:rPr lang="ja-JP" altLang="en-US" dirty="0" smtClean="0">
                <a:solidFill>
                  <a:srgbClr val="FF0000"/>
                </a:solidFill>
                <a:latin typeface="ＭＳ ゴシック" panose="020B0609070205080204" pitchFamily="49" charset="-128"/>
                <a:ea typeface="ＭＳ ゴシック" panose="020B0609070205080204" pitchFamily="49" charset="-128"/>
              </a:rPr>
              <a:t>６割</a:t>
            </a:r>
            <a:r>
              <a:rPr lang="ja-JP" altLang="en-US" dirty="0" smtClean="0">
                <a:latin typeface="ＭＳ ゴシック" panose="020B0609070205080204" pitchFamily="49" charset="-128"/>
                <a:ea typeface="ＭＳ ゴシック" panose="020B0609070205080204" pitchFamily="49" charset="-128"/>
              </a:rPr>
              <a:t>が満足している（表⑬）</a:t>
            </a:r>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交差点</a:t>
            </a:r>
            <a:r>
              <a:rPr lang="ja-JP" altLang="en-US" dirty="0">
                <a:latin typeface="ＭＳ ゴシック" panose="020B0609070205080204" pitchFamily="49" charset="-128"/>
                <a:ea typeface="ＭＳ ゴシック" panose="020B0609070205080204" pitchFamily="49" charset="-128"/>
              </a:rPr>
              <a:t>事故</a:t>
            </a:r>
            <a:r>
              <a:rPr lang="ja-JP" altLang="en-US" dirty="0" smtClean="0">
                <a:latin typeface="ＭＳ ゴシック" panose="020B0609070205080204" pitchFamily="49" charset="-128"/>
                <a:ea typeface="ＭＳ ゴシック" panose="020B0609070205080204" pitchFamily="49" charset="-128"/>
              </a:rPr>
              <a:t>は</a:t>
            </a:r>
            <a:r>
              <a:rPr lang="en-US" altLang="ja-JP" dirty="0">
                <a:latin typeface="ＭＳ ゴシック" panose="020B0609070205080204" pitchFamily="49" charset="-128"/>
                <a:ea typeface="ＭＳ ゴシック" panose="020B0609070205080204" pitchFamily="49" charset="-128"/>
              </a:rPr>
              <a:t>3</a:t>
            </a:r>
            <a:r>
              <a:rPr lang="ja-JP" altLang="en-US" dirty="0" smtClean="0">
                <a:latin typeface="ＭＳ ゴシック" panose="020B0609070205080204" pitchFamily="49" charset="-128"/>
                <a:ea typeface="ＭＳ ゴシック" panose="020B0609070205080204" pitchFamily="49" charset="-128"/>
              </a:rPr>
              <a:t>ヶ年毎平均では、</a:t>
            </a:r>
            <a:r>
              <a:rPr lang="en-US" altLang="ja-JP" dirty="0" smtClean="0">
                <a:solidFill>
                  <a:srgbClr val="FF0000"/>
                </a:solidFill>
                <a:latin typeface="ＭＳ ゴシック" panose="020B0609070205080204" pitchFamily="49" charset="-128"/>
                <a:ea typeface="ＭＳ ゴシック" panose="020B0609070205080204" pitchFamily="49" charset="-128"/>
              </a:rPr>
              <a:t>56.7</a:t>
            </a:r>
            <a:r>
              <a:rPr lang="ja-JP" altLang="en-US" dirty="0" smtClean="0">
                <a:solidFill>
                  <a:srgbClr val="FF0000"/>
                </a:solidFill>
                <a:latin typeface="ＭＳ ゴシック" panose="020B0609070205080204" pitchFamily="49" charset="-128"/>
                <a:ea typeface="ＭＳ ゴシック" panose="020B0609070205080204" pitchFamily="49" charset="-128"/>
              </a:rPr>
              <a:t>件、</a:t>
            </a:r>
            <a:r>
              <a:rPr lang="en-US" altLang="ja-JP" dirty="0" smtClean="0">
                <a:solidFill>
                  <a:srgbClr val="FF0000"/>
                </a:solidFill>
                <a:latin typeface="ＭＳ ゴシック" panose="020B0609070205080204" pitchFamily="49" charset="-128"/>
                <a:ea typeface="ＭＳ ゴシック" panose="020B0609070205080204" pitchFamily="49" charset="-128"/>
              </a:rPr>
              <a:t>50.3</a:t>
            </a:r>
            <a:r>
              <a:rPr lang="ja-JP" altLang="en-US" dirty="0" smtClean="0">
                <a:solidFill>
                  <a:srgbClr val="FF0000"/>
                </a:solidFill>
                <a:latin typeface="ＭＳ ゴシック" panose="020B0609070205080204" pitchFamily="49" charset="-128"/>
                <a:ea typeface="ＭＳ ゴシック" panose="020B0609070205080204" pitchFamily="49" charset="-128"/>
              </a:rPr>
              <a:t>件、</a:t>
            </a:r>
            <a:r>
              <a:rPr lang="en-US" altLang="ja-JP" dirty="0" smtClean="0">
                <a:solidFill>
                  <a:srgbClr val="FF0000"/>
                </a:solidFill>
                <a:latin typeface="ＭＳ ゴシック" panose="020B0609070205080204" pitchFamily="49" charset="-128"/>
                <a:ea typeface="ＭＳ ゴシック" panose="020B0609070205080204" pitchFamily="49" charset="-128"/>
              </a:rPr>
              <a:t>48.7</a:t>
            </a:r>
            <a:r>
              <a:rPr lang="ja-JP" altLang="en-US" dirty="0" smtClean="0">
                <a:solidFill>
                  <a:srgbClr val="FF0000"/>
                </a:solidFill>
                <a:latin typeface="ＭＳ ゴシック" panose="020B0609070205080204" pitchFamily="49" charset="-128"/>
                <a:ea typeface="ＭＳ ゴシック" panose="020B0609070205080204" pitchFamily="49" charset="-128"/>
              </a:rPr>
              <a:t>件</a:t>
            </a:r>
            <a:r>
              <a:rPr lang="ja-JP" altLang="en-US" dirty="0" smtClean="0">
                <a:latin typeface="ＭＳ ゴシック" panose="020B0609070205080204" pitchFamily="49" charset="-128"/>
                <a:ea typeface="ＭＳ ゴシック" panose="020B0609070205080204" pitchFamily="49" charset="-128"/>
              </a:rPr>
              <a:t>と徐々に</a:t>
            </a:r>
            <a:r>
              <a:rPr lang="ja-JP" altLang="en-US" dirty="0" smtClean="0">
                <a:solidFill>
                  <a:srgbClr val="FF0000"/>
                </a:solidFill>
                <a:latin typeface="ＭＳ ゴシック" panose="020B0609070205080204" pitchFamily="49" charset="-128"/>
                <a:ea typeface="ＭＳ ゴシック" panose="020B0609070205080204" pitchFamily="49" charset="-128"/>
              </a:rPr>
              <a:t>減少</a:t>
            </a:r>
            <a:r>
              <a:rPr lang="en-US" altLang="ja-JP" dirty="0" smtClean="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表⑭</a:t>
            </a:r>
            <a:r>
              <a:rPr lang="en-US" altLang="ja-JP" dirty="0" smtClean="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846761226"/>
              </p:ext>
            </p:extLst>
          </p:nvPr>
        </p:nvGraphicFramePr>
        <p:xfrm>
          <a:off x="464655" y="4509120"/>
          <a:ext cx="8268101" cy="1483360"/>
        </p:xfrm>
        <a:graphic>
          <a:graphicData uri="http://schemas.openxmlformats.org/drawingml/2006/table">
            <a:tbl>
              <a:tblPr firstRow="1" bandRow="1">
                <a:tableStyleId>{7DF18680-E054-41AD-8BC1-D1AEF772440D}</a:tableStyleId>
              </a:tblPr>
              <a:tblGrid>
                <a:gridCol w="2315560"/>
                <a:gridCol w="1147478"/>
                <a:gridCol w="1147478"/>
                <a:gridCol w="1219195"/>
                <a:gridCol w="1290912"/>
                <a:gridCol w="1147478"/>
              </a:tblGrid>
              <a:tr h="370840">
                <a:tc gridSpan="6">
                  <a:txBody>
                    <a:bodyPr/>
                    <a:lstStyle/>
                    <a:p>
                      <a:pPr algn="ctr"/>
                      <a:r>
                        <a:rPr kumimoji="1" lang="ja-JP" altLang="en-US" b="0" dirty="0" smtClean="0">
                          <a:solidFill>
                            <a:schemeClr val="tx1"/>
                          </a:solidFill>
                          <a:latin typeface="ＭＳ ゴシック" panose="020B0609070205080204" pitchFamily="49" charset="-128"/>
                          <a:ea typeface="ＭＳ ゴシック" panose="020B0609070205080204" pitchFamily="49" charset="-128"/>
                        </a:rPr>
                        <a:t>表⑭　交差点の人身交通事故件数　　　　　</a:t>
                      </a:r>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　　　　　　　　　　</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noFill/>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70840">
                <a:tc>
                  <a:txBody>
                    <a:bodyPr/>
                    <a:lstStyle/>
                    <a:p>
                      <a:pPr algn="l"/>
                      <a:r>
                        <a:rPr kumimoji="1" lang="ja-JP" altLang="en-US" dirty="0" smtClean="0">
                          <a:solidFill>
                            <a:srgbClr val="072DEB"/>
                          </a:solidFill>
                          <a:latin typeface="ＭＳ ゴシック" panose="020B0609070205080204" pitchFamily="49" charset="-128"/>
                          <a:ea typeface="ＭＳ ゴシック" panose="020B0609070205080204" pitchFamily="49" charset="-128"/>
                        </a:rPr>
                        <a:t>長期</a:t>
                      </a:r>
                      <a:endParaRPr kumimoji="1" lang="ja-JP" altLang="en-US" dirty="0">
                        <a:solidFill>
                          <a:srgbClr val="072DEB"/>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2011</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2012</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2013</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2014</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sz="1800" b="0" dirty="0" smtClean="0">
                          <a:solidFill>
                            <a:schemeClr val="bg1"/>
                          </a:solidFill>
                          <a:latin typeface="ＭＳ ゴシック" panose="020B0609070205080204" pitchFamily="49" charset="-128"/>
                          <a:ea typeface="ＭＳ ゴシック" panose="020B0609070205080204" pitchFamily="49" charset="-128"/>
                        </a:rPr>
                        <a:t>2015</a:t>
                      </a:r>
                      <a:endParaRPr kumimoji="1" lang="ja-JP" altLang="en-US" sz="1800" b="0"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r>
              <a:tr h="370840">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交差点事故件数</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63</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57</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50</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44</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dirty="0" smtClean="0">
                          <a:solidFill>
                            <a:schemeClr val="tx1"/>
                          </a:solidFill>
                          <a:latin typeface="ＭＳ ゴシック" panose="020B0609070205080204" pitchFamily="49" charset="-128"/>
                          <a:ea typeface="ＭＳ ゴシック" panose="020B0609070205080204" pitchFamily="49" charset="-128"/>
                        </a:rPr>
                        <a:t>52</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370840">
                <a:tc gridSpan="6">
                  <a:txBody>
                    <a:bodyPr/>
                    <a:lstStyle/>
                    <a:p>
                      <a:r>
                        <a:rPr kumimoji="1" lang="ja-JP" altLang="en-US" sz="1400" dirty="0" smtClean="0">
                          <a:latin typeface="ＭＳ ゴシック" panose="020B0609070205080204" pitchFamily="49" charset="-128"/>
                          <a:ea typeface="ＭＳ ゴシック" panose="020B0609070205080204" pitchFamily="49" charset="-128"/>
                        </a:rPr>
                        <a:t>出典：伊那警察署　交通課</a:t>
                      </a:r>
                      <a:endParaRPr kumimoji="1" lang="ja-JP" altLang="en-US" sz="1400" dirty="0">
                        <a:latin typeface="ＭＳ ゴシック" panose="020B0609070205080204" pitchFamily="49" charset="-128"/>
                        <a:ea typeface="ＭＳ ゴシック" panose="020B0609070205080204" pitchFamily="49"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20</a:t>
            </a:fld>
            <a:endParaRPr kumimoji="1" lang="ja-JP" altLang="en-US" sz="1600" dirty="0"/>
          </a:p>
        </p:txBody>
      </p:sp>
    </p:spTree>
    <p:extLst>
      <p:ext uri="{BB962C8B-B14F-4D97-AF65-F5344CB8AC3E}">
        <p14:creationId xmlns:p14="http://schemas.microsoft.com/office/powerpoint/2010/main" val="3026249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908720"/>
          </a:xfrm>
        </p:spPr>
        <p:txBody>
          <a:bodyPr/>
          <a:lstStyle/>
          <a:p>
            <a:r>
              <a:rPr lang="ja-JP" altLang="en-US" dirty="0">
                <a:solidFill>
                  <a:schemeClr val="tx1"/>
                </a:solidFill>
                <a:effectLst/>
              </a:rPr>
              <a:t>その他</a:t>
            </a:r>
            <a:endParaRPr kumimoji="1" lang="ja-JP" altLang="en-US" dirty="0">
              <a:solidFill>
                <a:schemeClr val="tx1"/>
              </a:solidFill>
              <a:effectLst/>
            </a:endParaRPr>
          </a:p>
        </p:txBody>
      </p:sp>
      <p:sp>
        <p:nvSpPr>
          <p:cNvPr id="5" name="タイトル 1"/>
          <p:cNvSpPr txBox="1">
            <a:spLocks/>
          </p:cNvSpPr>
          <p:nvPr/>
        </p:nvSpPr>
        <p:spPr>
          <a:xfrm>
            <a:off x="107503" y="874853"/>
            <a:ext cx="8832887" cy="7200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3600" dirty="0" smtClean="0">
                <a:solidFill>
                  <a:schemeClr val="tx1"/>
                </a:solidFill>
                <a:effectLst/>
              </a:rPr>
              <a:t>●啓発旗と注意喚起人形掲出プログラム</a:t>
            </a:r>
            <a:endParaRPr lang="ja-JP" altLang="en-US" sz="3600" dirty="0">
              <a:solidFill>
                <a:schemeClr val="tx1"/>
              </a:solidFill>
              <a:effectLst/>
            </a:endParaRPr>
          </a:p>
        </p:txBody>
      </p:sp>
      <p:sp>
        <p:nvSpPr>
          <p:cNvPr id="7" name="テキスト ボックス 6"/>
          <p:cNvSpPr txBox="1"/>
          <p:nvPr/>
        </p:nvSpPr>
        <p:spPr>
          <a:xfrm>
            <a:off x="395536" y="1700808"/>
            <a:ext cx="8301608" cy="1692771"/>
          </a:xfrm>
          <a:prstGeom prst="rect">
            <a:avLst/>
          </a:prstGeom>
          <a:noFill/>
        </p:spPr>
        <p:txBody>
          <a:bodyPr wrap="square" rtlCol="0">
            <a:spAutoFit/>
          </a:bodyPr>
          <a:lstStyle/>
          <a:p>
            <a:r>
              <a:rPr lang="ja-JP" altLang="en-US" sz="2600" dirty="0">
                <a:latin typeface="ＭＳ ゴシック" panose="020B0609070205080204" pitchFamily="49" charset="-128"/>
                <a:ea typeface="ＭＳ ゴシック" panose="020B0609070205080204" pitchFamily="49" charset="-128"/>
              </a:rPr>
              <a:t>本年</a:t>
            </a:r>
            <a:r>
              <a:rPr lang="ja-JP" altLang="en-US" sz="2600" dirty="0" smtClean="0">
                <a:latin typeface="ＭＳ ゴシック" panose="020B0609070205080204" pitchFamily="49" charset="-128"/>
                <a:ea typeface="ＭＳ ゴシック" panose="020B0609070205080204" pitchFamily="49" charset="-128"/>
              </a:rPr>
              <a:t>町内で交通死亡事故が３件連続発生</a:t>
            </a:r>
            <a:r>
              <a:rPr lang="ja-JP" altLang="en-US" sz="2600" dirty="0">
                <a:latin typeface="ＭＳ ゴシック" panose="020B0609070205080204" pitchFamily="49" charset="-128"/>
                <a:ea typeface="ＭＳ ゴシック" panose="020B0609070205080204" pitchFamily="49" charset="-128"/>
              </a:rPr>
              <a:t>したことから</a:t>
            </a:r>
            <a:r>
              <a:rPr lang="ja-JP" altLang="en-US" sz="2600" dirty="0" smtClean="0">
                <a:latin typeface="ＭＳ ゴシック" panose="020B0609070205080204" pitchFamily="49" charset="-128"/>
                <a:ea typeface="ＭＳ ゴシック" panose="020B0609070205080204" pitchFamily="49" charset="-128"/>
              </a:rPr>
              <a:t>、当委員会では対策検討会議を緊急実施。非常事態宣言を発令するとともに、死亡事故発生箇所路線に啓発旗と注意喚起人形を設置した。</a:t>
            </a:r>
            <a:endParaRPr kumimoji="1" lang="ja-JP" altLang="en-US" sz="2600" dirty="0">
              <a:latin typeface="ＭＳ ゴシック" panose="020B0609070205080204" pitchFamily="49" charset="-128"/>
              <a:ea typeface="ＭＳ ゴシック" panose="020B0609070205080204" pitchFamily="49" charset="-128"/>
            </a:endParaRPr>
          </a:p>
        </p:txBody>
      </p:sp>
      <p:pic>
        <p:nvPicPr>
          <p:cNvPr id="1026" name="Picture 2" descr="\\stg02\share\420_総務課\35セーフコミュニティ推進室\1_セーフコミュニティ\H28セーフコミュニティ（ＳＣ）\その他\春日街道桃太郎旗掲出\IMG_13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707" y="3637182"/>
            <a:ext cx="3861337" cy="2896003"/>
          </a:xfrm>
          <a:prstGeom prst="rect">
            <a:avLst/>
          </a:prstGeom>
          <a:noFill/>
          <a:extLst>
            <a:ext uri="{909E8E84-426E-40DD-AFC4-6F175D3DCCD1}">
              <a14:hiddenFill xmlns:a14="http://schemas.microsoft.com/office/drawing/2010/main">
                <a:solidFill>
                  <a:srgbClr val="FFFFFF"/>
                </a:solidFill>
              </a14:hiddenFill>
            </a:ext>
          </a:extLst>
        </p:spPr>
      </p:pic>
      <p:sp>
        <p:nvSpPr>
          <p:cNvPr id="10" name="円/楕円 9"/>
          <p:cNvSpPr/>
          <p:nvPr/>
        </p:nvSpPr>
        <p:spPr>
          <a:xfrm>
            <a:off x="5148064" y="4128162"/>
            <a:ext cx="2736304" cy="115212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stg02\share\420_総務課\35セーフコミュニティ推進室\1_セーフコミュニティ\H28セーフコミュニティ（ＳＣ）\PPT関係\写真集\IMG_1916.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11560" y="3666702"/>
            <a:ext cx="3782617" cy="2836963"/>
          </a:xfrm>
          <a:prstGeom prst="rect">
            <a:avLst/>
          </a:prstGeom>
          <a:noFill/>
          <a:extLst>
            <a:ext uri="{909E8E84-426E-40DD-AFC4-6F175D3DCCD1}">
              <a14:hiddenFill xmlns:a14="http://schemas.microsoft.com/office/drawing/2010/main">
                <a:solidFill>
                  <a:srgbClr val="FFFFFF"/>
                </a:solidFill>
              </a14:hiddenFill>
            </a:ext>
          </a:extLst>
        </p:spPr>
      </p:pic>
      <p:sp>
        <p:nvSpPr>
          <p:cNvPr id="12" name="円/楕円 11"/>
          <p:cNvSpPr/>
          <p:nvPr/>
        </p:nvSpPr>
        <p:spPr>
          <a:xfrm rot="16200000">
            <a:off x="755576" y="4488203"/>
            <a:ext cx="2736304" cy="158417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683568" y="6417255"/>
            <a:ext cx="561975" cy="365125"/>
          </a:xfrm>
        </p:spPr>
        <p:txBody>
          <a:bodyPr/>
          <a:lstStyle/>
          <a:p>
            <a:fld id="{D2D8002D-B5B0-4BAC-B1F6-782DDCCE6D9C}" type="slidenum">
              <a:rPr kumimoji="1" lang="ja-JP" altLang="en-US" sz="1600" smtClean="0"/>
              <a:t>21</a:t>
            </a:fld>
            <a:endParaRPr kumimoji="1" lang="ja-JP" altLang="en-US" sz="1600" dirty="0"/>
          </a:p>
        </p:txBody>
      </p:sp>
    </p:spTree>
    <p:extLst>
      <p:ext uri="{BB962C8B-B14F-4D97-AF65-F5344CB8AC3E}">
        <p14:creationId xmlns:p14="http://schemas.microsoft.com/office/powerpoint/2010/main" val="849795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1052736"/>
          </a:xfrm>
        </p:spPr>
        <p:txBody>
          <a:bodyPr/>
          <a:lstStyle/>
          <a:p>
            <a:r>
              <a:rPr lang="ja-JP" altLang="en-US" dirty="0" smtClean="0">
                <a:solidFill>
                  <a:schemeClr val="tx1"/>
                </a:solidFill>
                <a:effectLst/>
              </a:rPr>
              <a:t>気付きや変化</a:t>
            </a:r>
            <a:endParaRPr kumimoji="1" lang="ja-JP" altLang="en-US" dirty="0">
              <a:solidFill>
                <a:schemeClr val="tx1"/>
              </a:solidFill>
              <a:effectLst/>
            </a:endParaRPr>
          </a:p>
        </p:txBody>
      </p:sp>
      <p:sp>
        <p:nvSpPr>
          <p:cNvPr id="5" name="タイトル 1"/>
          <p:cNvSpPr txBox="1">
            <a:spLocks/>
          </p:cNvSpPr>
          <p:nvPr/>
        </p:nvSpPr>
        <p:spPr>
          <a:xfrm>
            <a:off x="467544" y="1268760"/>
            <a:ext cx="8229600" cy="4824536"/>
          </a:xfrm>
          <a:prstGeom prst="rect">
            <a:avLst/>
          </a:prstGeom>
        </p:spPr>
        <p:txBody>
          <a:bodyPr vert="horz" lIns="91440" tIns="45720" rIns="91440" bIns="45720" rtlCol="0" anchor="t">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3600" dirty="0" smtClean="0">
                <a:solidFill>
                  <a:schemeClr val="tx1"/>
                </a:solidFill>
                <a:effectLst/>
              </a:rPr>
              <a:t>●「診断」⇒「取組」⇒「ふり返り」サイクルの実施により、行政だけでなく関係機関・団体を含め、これまで継続してきた既存事業</a:t>
            </a:r>
            <a:r>
              <a:rPr lang="ja-JP" altLang="en-US" sz="3600" dirty="0">
                <a:solidFill>
                  <a:schemeClr val="tx1"/>
                </a:solidFill>
                <a:effectLst/>
              </a:rPr>
              <a:t>の</a:t>
            </a:r>
            <a:r>
              <a:rPr lang="ja-JP" altLang="en-US" sz="3600" dirty="0" smtClean="0">
                <a:solidFill>
                  <a:schemeClr val="tx1"/>
                </a:solidFill>
                <a:effectLst/>
              </a:rPr>
              <a:t>見直しを検討する機会につながっている。</a:t>
            </a:r>
            <a:endParaRPr lang="en-US" altLang="ja-JP" sz="3600" dirty="0" smtClean="0">
              <a:solidFill>
                <a:schemeClr val="tx1"/>
              </a:solidFill>
              <a:effectLst/>
            </a:endParaRPr>
          </a:p>
          <a:p>
            <a:pPr algn="l"/>
            <a:endParaRPr lang="ja-JP" altLang="en-US" sz="3600" dirty="0">
              <a:solidFill>
                <a:schemeClr val="tx1"/>
              </a:solidFill>
              <a:effectLst/>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22</a:t>
            </a:fld>
            <a:endParaRPr kumimoji="1" lang="ja-JP" altLang="en-US" sz="1600" dirty="0"/>
          </a:p>
        </p:txBody>
      </p:sp>
    </p:spTree>
    <p:extLst>
      <p:ext uri="{BB962C8B-B14F-4D97-AF65-F5344CB8AC3E}">
        <p14:creationId xmlns:p14="http://schemas.microsoft.com/office/powerpoint/2010/main" val="2804015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1052736"/>
          </a:xfrm>
        </p:spPr>
        <p:txBody>
          <a:bodyPr/>
          <a:lstStyle/>
          <a:p>
            <a:r>
              <a:rPr lang="ja-JP" altLang="en-US">
                <a:solidFill>
                  <a:schemeClr val="tx1"/>
                </a:solidFill>
                <a:effectLst/>
              </a:rPr>
              <a:t>現在</a:t>
            </a:r>
            <a:r>
              <a:rPr lang="ja-JP" altLang="en-US" smtClean="0">
                <a:solidFill>
                  <a:schemeClr val="tx1"/>
                </a:solidFill>
                <a:effectLst/>
              </a:rPr>
              <a:t>の</a:t>
            </a:r>
            <a:r>
              <a:rPr lang="ja-JP" altLang="en-US" dirty="0">
                <a:solidFill>
                  <a:schemeClr val="tx1"/>
                </a:solidFill>
                <a:effectLst/>
              </a:rPr>
              <a:t>課題</a:t>
            </a:r>
            <a:endParaRPr kumimoji="1" lang="ja-JP" altLang="en-US" dirty="0">
              <a:solidFill>
                <a:schemeClr val="tx1"/>
              </a:solidFill>
              <a:effectLst/>
            </a:endParaRPr>
          </a:p>
        </p:txBody>
      </p:sp>
      <p:sp>
        <p:nvSpPr>
          <p:cNvPr id="5" name="タイトル 1"/>
          <p:cNvSpPr txBox="1">
            <a:spLocks/>
          </p:cNvSpPr>
          <p:nvPr/>
        </p:nvSpPr>
        <p:spPr>
          <a:xfrm>
            <a:off x="467544" y="980728"/>
            <a:ext cx="8229600" cy="5112568"/>
          </a:xfrm>
          <a:prstGeom prst="rect">
            <a:avLst/>
          </a:prstGeom>
        </p:spPr>
        <p:txBody>
          <a:bodyPr vert="horz" lIns="91440" tIns="45720" rIns="91440" bIns="45720" rtlCol="0" anchor="t">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ja-JP" altLang="en-US" sz="3600" dirty="0" smtClean="0">
                <a:solidFill>
                  <a:schemeClr val="tx1"/>
                </a:solidFill>
                <a:effectLst/>
              </a:rPr>
              <a:t>●交通死亡事故では詳細内容についての情報入手が可能だが、それ以外の軽傷・重傷事故は詳細データが入手しにくい状況。</a:t>
            </a:r>
            <a:endParaRPr lang="en-US" altLang="ja-JP" sz="3600" dirty="0" smtClean="0">
              <a:solidFill>
                <a:schemeClr val="tx1"/>
              </a:solidFill>
              <a:effectLst/>
            </a:endParaRPr>
          </a:p>
          <a:p>
            <a:pPr algn="l"/>
            <a:r>
              <a:rPr lang="ja-JP" altLang="en-US" sz="3600" dirty="0">
                <a:solidFill>
                  <a:schemeClr val="tx1"/>
                </a:solidFill>
                <a:effectLst/>
              </a:rPr>
              <a:t>　</a:t>
            </a:r>
            <a:r>
              <a:rPr lang="ja-JP" altLang="en-US" sz="3600" dirty="0" smtClean="0">
                <a:solidFill>
                  <a:schemeClr val="tx1"/>
                </a:solidFill>
                <a:effectLst/>
              </a:rPr>
              <a:t>今後は当委員会にて丁寧に情報を収集し、分析・検討を加え、交通事故多発箇所</a:t>
            </a:r>
            <a:r>
              <a:rPr lang="ja-JP" altLang="en-US" sz="3600" dirty="0">
                <a:solidFill>
                  <a:schemeClr val="tx1"/>
                </a:solidFill>
                <a:effectLst/>
              </a:rPr>
              <a:t>毎</a:t>
            </a:r>
            <a:r>
              <a:rPr lang="ja-JP" altLang="en-US" sz="3600" dirty="0" smtClean="0">
                <a:solidFill>
                  <a:schemeClr val="tx1"/>
                </a:solidFill>
                <a:effectLst/>
              </a:rPr>
              <a:t>に細かい対策を講じていく。</a:t>
            </a:r>
            <a:endParaRPr lang="en-US" altLang="ja-JP" sz="3600" dirty="0" smtClean="0">
              <a:solidFill>
                <a:schemeClr val="tx1"/>
              </a:solidFill>
              <a:effectLst/>
            </a:endParaRPr>
          </a:p>
        </p:txBody>
      </p:sp>
      <p:sp>
        <p:nvSpPr>
          <p:cNvPr id="3" name="スライド番号プレースホルダー 2"/>
          <p:cNvSpPr>
            <a:spLocks noGrp="1"/>
          </p:cNvSpPr>
          <p:nvPr>
            <p:ph type="sldNum" sz="quarter" idx="12"/>
          </p:nvPr>
        </p:nvSpPr>
        <p:spPr>
          <a:xfrm>
            <a:off x="697657" y="6356350"/>
            <a:ext cx="561975" cy="365125"/>
          </a:xfrm>
        </p:spPr>
        <p:txBody>
          <a:bodyPr/>
          <a:lstStyle/>
          <a:p>
            <a:fld id="{D2D8002D-B5B0-4BAC-B1F6-782DDCCE6D9C}" type="slidenum">
              <a:rPr kumimoji="1" lang="ja-JP" altLang="en-US" sz="1600" smtClean="0"/>
              <a:t>23</a:t>
            </a:fld>
            <a:endParaRPr kumimoji="1" lang="ja-JP" altLang="en-US" sz="1600" dirty="0"/>
          </a:p>
        </p:txBody>
      </p:sp>
    </p:spTree>
    <p:extLst>
      <p:ext uri="{BB962C8B-B14F-4D97-AF65-F5344CB8AC3E}">
        <p14:creationId xmlns:p14="http://schemas.microsoft.com/office/powerpoint/2010/main" val="1164760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1052736"/>
          </a:xfrm>
        </p:spPr>
        <p:txBody>
          <a:bodyPr/>
          <a:lstStyle/>
          <a:p>
            <a:r>
              <a:rPr lang="ja-JP" altLang="en-US" dirty="0">
                <a:solidFill>
                  <a:schemeClr val="tx1"/>
                </a:solidFill>
                <a:effectLst/>
              </a:rPr>
              <a:t>今後</a:t>
            </a:r>
            <a:r>
              <a:rPr lang="ja-JP" altLang="en-US" dirty="0" smtClean="0">
                <a:solidFill>
                  <a:schemeClr val="tx1"/>
                </a:solidFill>
                <a:effectLst/>
              </a:rPr>
              <a:t>の</a:t>
            </a:r>
            <a:r>
              <a:rPr lang="ja-JP" altLang="en-US" dirty="0">
                <a:solidFill>
                  <a:schemeClr val="tx1"/>
                </a:solidFill>
                <a:effectLst/>
              </a:rPr>
              <a:t>計画</a:t>
            </a:r>
            <a:endParaRPr kumimoji="1" lang="ja-JP" altLang="en-US" dirty="0">
              <a:solidFill>
                <a:schemeClr val="tx1"/>
              </a:solidFill>
              <a:effectLst/>
            </a:endParaRPr>
          </a:p>
        </p:txBody>
      </p:sp>
      <p:sp>
        <p:nvSpPr>
          <p:cNvPr id="7" name="右矢印 6"/>
          <p:cNvSpPr/>
          <p:nvPr/>
        </p:nvSpPr>
        <p:spPr>
          <a:xfrm>
            <a:off x="899592" y="1801332"/>
            <a:ext cx="7704856" cy="504056"/>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7677" y="1586000"/>
            <a:ext cx="7776864"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2017</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2018</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2019</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2020</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2021</a:t>
            </a:r>
            <a:r>
              <a:rPr kumimoji="1" lang="ja-JP" altLang="en-US" dirty="0" smtClean="0">
                <a:latin typeface="ＭＳ ゴシック" panose="020B0609070205080204" pitchFamily="49" charset="-128"/>
                <a:ea typeface="ＭＳ ゴシック" panose="020B0609070205080204" pitchFamily="49" charset="-128"/>
              </a:rPr>
              <a:t>　　　　</a:t>
            </a:r>
            <a:r>
              <a:rPr kumimoji="1" lang="en-US" altLang="ja-JP" dirty="0" smtClean="0">
                <a:latin typeface="ＭＳ ゴシック" panose="020B0609070205080204" pitchFamily="49" charset="-128"/>
                <a:ea typeface="ＭＳ ゴシック" panose="020B0609070205080204" pitchFamily="49" charset="-128"/>
              </a:rPr>
              <a:t>2022</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四角形吹き出し 8"/>
          <p:cNvSpPr/>
          <p:nvPr/>
        </p:nvSpPr>
        <p:spPr>
          <a:xfrm>
            <a:off x="406337" y="949718"/>
            <a:ext cx="1296144" cy="504056"/>
          </a:xfrm>
          <a:prstGeom prst="wedgeRectCallout">
            <a:avLst>
              <a:gd name="adj1" fmla="val -8209"/>
              <a:gd name="adj2" fmla="val 89234"/>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ＳＣ再認証</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sp>
        <p:nvSpPr>
          <p:cNvPr id="10" name="四角形吹き出し 9"/>
          <p:cNvSpPr/>
          <p:nvPr/>
        </p:nvSpPr>
        <p:spPr>
          <a:xfrm>
            <a:off x="7092280" y="956487"/>
            <a:ext cx="1512168" cy="504056"/>
          </a:xfrm>
          <a:prstGeom prst="wedgeRectCallout">
            <a:avLst>
              <a:gd name="adj1" fmla="val -6299"/>
              <a:gd name="adj2" fmla="val 81595"/>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1"/>
                </a:solidFill>
                <a:latin typeface="ＭＳ ゴシック" panose="020B0609070205080204" pitchFamily="49" charset="-128"/>
                <a:ea typeface="ＭＳ ゴシック" panose="020B0609070205080204" pitchFamily="49" charset="-128"/>
              </a:rPr>
              <a:t>ＳＣ再々認証</a:t>
            </a:r>
            <a:endParaRPr kumimoji="1" lang="ja-JP" altLang="en-US" sz="1600" dirty="0">
              <a:solidFill>
                <a:schemeClr val="bg1"/>
              </a:solidFill>
              <a:latin typeface="ＭＳ ゴシック" panose="020B0609070205080204" pitchFamily="49" charset="-128"/>
              <a:ea typeface="ＭＳ ゴシック" panose="020B0609070205080204" pitchFamily="49" charset="-128"/>
            </a:endParaRPr>
          </a:p>
        </p:txBody>
      </p:sp>
      <p:sp>
        <p:nvSpPr>
          <p:cNvPr id="11" name="ストライプ矢印 10"/>
          <p:cNvSpPr/>
          <p:nvPr/>
        </p:nvSpPr>
        <p:spPr>
          <a:xfrm>
            <a:off x="755576" y="2261537"/>
            <a:ext cx="7608965" cy="1080120"/>
          </a:xfrm>
          <a:prstGeom prst="stripedRightArrow">
            <a:avLst>
              <a:gd name="adj1" fmla="val 82081"/>
              <a:gd name="adj2" fmla="val 50891"/>
            </a:avLst>
          </a:prstGeom>
          <a:solidFill>
            <a:srgbClr val="78A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プログラム①　</a:t>
            </a:r>
            <a:r>
              <a:rPr lang="ja-JP" altLang="en-US" sz="2000" dirty="0">
                <a:latin typeface="ＭＳ ゴシック" panose="020B0609070205080204" pitchFamily="49" charset="-128"/>
                <a:ea typeface="ＭＳ ゴシック" panose="020B0609070205080204" pitchFamily="49" charset="-128"/>
              </a:rPr>
              <a:t>拡大</a:t>
            </a:r>
            <a:r>
              <a:rPr kumimoji="1" lang="ja-JP" altLang="en-US" sz="2000" dirty="0" smtClean="0">
                <a:latin typeface="ＭＳ ゴシック" panose="020B0609070205080204" pitchFamily="49" charset="-128"/>
                <a:ea typeface="ＭＳ ゴシック" panose="020B0609070205080204" pitchFamily="49" charset="-128"/>
              </a:rPr>
              <a:t>　反射リストバンドの配布を</a:t>
            </a:r>
            <a:r>
              <a:rPr lang="ja-JP" altLang="en-US" sz="2000" dirty="0">
                <a:latin typeface="ＭＳ ゴシック" panose="020B0609070205080204" pitchFamily="49" charset="-128"/>
                <a:ea typeface="ＭＳ ゴシック" panose="020B0609070205080204" pitchFamily="49" charset="-128"/>
              </a:rPr>
              <a:t>企画</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2" name="ストライプ矢印 11"/>
          <p:cNvSpPr/>
          <p:nvPr/>
        </p:nvSpPr>
        <p:spPr>
          <a:xfrm>
            <a:off x="757392" y="3376843"/>
            <a:ext cx="7607149" cy="1080120"/>
          </a:xfrm>
          <a:prstGeom prst="stripedRightArrow">
            <a:avLst>
              <a:gd name="adj1" fmla="val 82081"/>
              <a:gd name="adj2" fmla="val 50891"/>
            </a:avLst>
          </a:prstGeom>
          <a:solidFill>
            <a:srgbClr val="8CC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プログラム②　</a:t>
            </a:r>
            <a:r>
              <a:rPr lang="ja-JP" altLang="en-US" sz="2000" dirty="0">
                <a:latin typeface="ＭＳ ゴシック" panose="020B0609070205080204" pitchFamily="49" charset="-128"/>
                <a:ea typeface="ＭＳ ゴシック" panose="020B0609070205080204" pitchFamily="49" charset="-128"/>
              </a:rPr>
              <a:t>拡大</a:t>
            </a:r>
            <a:r>
              <a:rPr kumimoji="1" lang="ja-JP" altLang="en-US" sz="2000" dirty="0" smtClean="0">
                <a:latin typeface="ＭＳ ゴシック" panose="020B0609070205080204" pitchFamily="49" charset="-128"/>
                <a:ea typeface="ＭＳ ゴシック" panose="020B0609070205080204" pitchFamily="49" charset="-128"/>
              </a:rPr>
              <a:t>　</a:t>
            </a:r>
            <a:r>
              <a:rPr lang="ja-JP" altLang="en-US" sz="2000" dirty="0" smtClean="0">
                <a:solidFill>
                  <a:schemeClr val="bg1"/>
                </a:solidFill>
                <a:latin typeface="ＭＳ ゴシック" panose="020B0609070205080204" pitchFamily="49" charset="-128"/>
                <a:ea typeface="ＭＳ ゴシック" panose="020B0609070205080204" pitchFamily="49" charset="-128"/>
              </a:rPr>
              <a:t>高齢者の運転免許自主返納</a:t>
            </a:r>
            <a:r>
              <a:rPr lang="ja-JP" altLang="en-US" sz="2000" dirty="0">
                <a:solidFill>
                  <a:schemeClr val="bg1"/>
                </a:solidFill>
                <a:latin typeface="ＭＳ ゴシック" panose="020B0609070205080204" pitchFamily="49" charset="-128"/>
                <a:ea typeface="ＭＳ ゴシック" panose="020B0609070205080204" pitchFamily="49" charset="-128"/>
              </a:rPr>
              <a:t>制度</a:t>
            </a:r>
            <a:r>
              <a:rPr lang="ja-JP" altLang="en-US" sz="2000" dirty="0" smtClean="0">
                <a:solidFill>
                  <a:schemeClr val="bg1"/>
                </a:solidFill>
                <a:latin typeface="ＭＳ ゴシック" panose="020B0609070205080204" pitchFamily="49" charset="-128"/>
                <a:ea typeface="ＭＳ ゴシック" panose="020B0609070205080204" pitchFamily="49" charset="-128"/>
              </a:rPr>
              <a:t>の</a:t>
            </a:r>
            <a:endParaRPr lang="en-US" altLang="ja-JP" sz="2000" dirty="0" smtClean="0">
              <a:solidFill>
                <a:schemeClr val="bg1"/>
              </a:solidFill>
              <a:latin typeface="ＭＳ ゴシック" panose="020B0609070205080204" pitchFamily="49" charset="-128"/>
              <a:ea typeface="ＭＳ ゴシック" panose="020B0609070205080204" pitchFamily="49" charset="-128"/>
            </a:endParaRPr>
          </a:p>
          <a:p>
            <a:r>
              <a:rPr lang="ja-JP" altLang="en-US" sz="2000" dirty="0">
                <a:solidFill>
                  <a:schemeClr val="bg1"/>
                </a:solidFill>
                <a:latin typeface="ＭＳ ゴシック" panose="020B0609070205080204" pitchFamily="49" charset="-128"/>
                <a:ea typeface="ＭＳ ゴシック" panose="020B0609070205080204" pitchFamily="49" charset="-128"/>
              </a:rPr>
              <a:t>　</a:t>
            </a:r>
            <a:r>
              <a:rPr lang="ja-JP" altLang="en-US" sz="2000" dirty="0" smtClean="0">
                <a:solidFill>
                  <a:schemeClr val="bg1"/>
                </a:solidFill>
                <a:latin typeface="ＭＳ ゴシック" panose="020B0609070205080204" pitchFamily="49" charset="-128"/>
                <a:ea typeface="ＭＳ ゴシック" panose="020B0609070205080204" pitchFamily="49" charset="-128"/>
              </a:rPr>
              <a:t>　　　　　　　　　啓蒙と公共交通利用の促進</a:t>
            </a:r>
            <a:r>
              <a:rPr kumimoji="1" lang="ja-JP" altLang="en-US" sz="2000" dirty="0" smtClean="0">
                <a:solidFill>
                  <a:schemeClr val="bg1"/>
                </a:solidFill>
                <a:latin typeface="ＭＳ ゴシック" panose="020B0609070205080204" pitchFamily="49" charset="-128"/>
                <a:ea typeface="ＭＳ ゴシック" panose="020B0609070205080204" pitchFamily="49" charset="-128"/>
              </a:rPr>
              <a:t>　　　　　　　</a:t>
            </a:r>
            <a:endParaRPr kumimoji="1" lang="ja-JP" altLang="en-US" sz="2000" dirty="0">
              <a:solidFill>
                <a:schemeClr val="bg1"/>
              </a:solidFill>
              <a:latin typeface="ＭＳ ゴシック" panose="020B0609070205080204" pitchFamily="49" charset="-128"/>
              <a:ea typeface="ＭＳ ゴシック" panose="020B0609070205080204" pitchFamily="49" charset="-128"/>
            </a:endParaRPr>
          </a:p>
        </p:txBody>
      </p:sp>
      <p:sp>
        <p:nvSpPr>
          <p:cNvPr id="13" name="ストライプ矢印 12"/>
          <p:cNvSpPr/>
          <p:nvPr/>
        </p:nvSpPr>
        <p:spPr>
          <a:xfrm>
            <a:off x="761746" y="4486304"/>
            <a:ext cx="7602795" cy="1080120"/>
          </a:xfrm>
          <a:prstGeom prst="stripedRightArrow">
            <a:avLst>
              <a:gd name="adj1" fmla="val 82081"/>
              <a:gd name="adj2" fmla="val 50891"/>
            </a:avLst>
          </a:prstGeom>
          <a:solidFill>
            <a:srgbClr val="9DD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ＭＳ ゴシック" panose="020B0609070205080204" pitchFamily="49" charset="-128"/>
                <a:ea typeface="ＭＳ ゴシック" panose="020B0609070205080204" pitchFamily="49" charset="-128"/>
              </a:rPr>
              <a:t>プログラム③　</a:t>
            </a:r>
            <a:r>
              <a:rPr lang="ja-JP" altLang="en-US" sz="2000" dirty="0">
                <a:latin typeface="ＭＳ ゴシック" panose="020B0609070205080204" pitchFamily="49" charset="-128"/>
                <a:ea typeface="ＭＳ ゴシック" panose="020B0609070205080204" pitchFamily="49" charset="-128"/>
              </a:rPr>
              <a:t>継続</a:t>
            </a:r>
            <a:r>
              <a:rPr kumimoji="1" lang="ja-JP" altLang="en-US" sz="2000" dirty="0" smtClean="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事故多発交差点の</a:t>
            </a:r>
            <a:r>
              <a:rPr lang="ja-JP" altLang="en-US" sz="2000" dirty="0">
                <a:latin typeface="ＭＳ ゴシック" panose="020B0609070205080204" pitchFamily="49" charset="-128"/>
                <a:ea typeface="ＭＳ ゴシック" panose="020B0609070205080204" pitchFamily="49" charset="-128"/>
              </a:rPr>
              <a:t>分析</a:t>
            </a:r>
            <a:r>
              <a:rPr lang="ja-JP" altLang="en-US" sz="2000" dirty="0" smtClean="0">
                <a:latin typeface="ＭＳ ゴシック" panose="020B0609070205080204" pitchFamily="49" charset="-128"/>
                <a:ea typeface="ＭＳ ゴシック" panose="020B0609070205080204" pitchFamily="49" charset="-128"/>
              </a:rPr>
              <a:t>・検討</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14" name="ストライプ矢印 13"/>
          <p:cNvSpPr/>
          <p:nvPr/>
        </p:nvSpPr>
        <p:spPr>
          <a:xfrm>
            <a:off x="755576" y="5566424"/>
            <a:ext cx="7608966" cy="1080120"/>
          </a:xfrm>
          <a:prstGeom prst="stripedRightArrow">
            <a:avLst>
              <a:gd name="adj1" fmla="val 82081"/>
              <a:gd name="adj2" fmla="val 50891"/>
            </a:avLst>
          </a:prstGeom>
          <a:solidFill>
            <a:srgbClr val="9DD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FF0000"/>
                </a:solidFill>
                <a:latin typeface="ＭＳ ゴシック" panose="020B0609070205080204" pitchFamily="49" charset="-128"/>
                <a:ea typeface="ＭＳ ゴシック" panose="020B0609070205080204" pitchFamily="49" charset="-128"/>
              </a:rPr>
              <a:t>反射材着用点検</a:t>
            </a:r>
            <a:r>
              <a:rPr lang="ja-JP" altLang="en-US" sz="2000" dirty="0">
                <a:solidFill>
                  <a:srgbClr val="FF0000"/>
                </a:solidFill>
                <a:latin typeface="ＭＳ ゴシック" panose="020B0609070205080204" pitchFamily="49" charset="-128"/>
                <a:ea typeface="ＭＳ ゴシック" panose="020B0609070205080204" pitchFamily="49" charset="-128"/>
              </a:rPr>
              <a:t>の</a:t>
            </a:r>
            <a:r>
              <a:rPr kumimoji="1" lang="ja-JP" altLang="en-US" sz="2000" dirty="0" smtClean="0">
                <a:solidFill>
                  <a:srgbClr val="FF0000"/>
                </a:solidFill>
                <a:latin typeface="ＭＳ ゴシック" panose="020B0609070205080204" pitchFamily="49" charset="-128"/>
                <a:ea typeface="ＭＳ ゴシック" panose="020B0609070205080204" pitchFamily="49" charset="-128"/>
              </a:rPr>
              <a:t>実施　</a:t>
            </a:r>
            <a:r>
              <a:rPr lang="ja-JP" altLang="en-US" sz="2000" dirty="0" smtClean="0">
                <a:solidFill>
                  <a:srgbClr val="FF0000"/>
                </a:solidFill>
                <a:latin typeface="ＭＳ ゴシック" panose="020B0609070205080204" pitchFamily="49" charset="-128"/>
                <a:ea typeface="ＭＳ ゴシック" panose="020B0609070205080204" pitchFamily="49" charset="-128"/>
              </a:rPr>
              <a:t>対象：夜間</a:t>
            </a:r>
            <a:r>
              <a:rPr lang="ja-JP" altLang="en-US" sz="2000" dirty="0">
                <a:solidFill>
                  <a:srgbClr val="FF0000"/>
                </a:solidFill>
                <a:latin typeface="ＭＳ ゴシック" panose="020B0609070205080204" pitchFamily="49" charset="-128"/>
                <a:ea typeface="ＭＳ ゴシック" panose="020B0609070205080204" pitchFamily="49" charset="-128"/>
              </a:rPr>
              <a:t>歩</a:t>
            </a:r>
            <a:r>
              <a:rPr lang="ja-JP" altLang="en-US" sz="2000" dirty="0" smtClean="0">
                <a:solidFill>
                  <a:srgbClr val="FF0000"/>
                </a:solidFill>
                <a:latin typeface="ＭＳ ゴシック" panose="020B0609070205080204" pitchFamily="49" charset="-128"/>
                <a:ea typeface="ＭＳ ゴシック" panose="020B0609070205080204" pitchFamily="49" charset="-128"/>
              </a:rPr>
              <a:t>行者</a:t>
            </a:r>
            <a:endParaRPr lang="en-US" altLang="ja-JP" sz="2000"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2000" dirty="0">
                <a:solidFill>
                  <a:srgbClr val="FF0000"/>
                </a:solidFill>
                <a:latin typeface="ＭＳ ゴシック" panose="020B0609070205080204" pitchFamily="49" charset="-128"/>
                <a:ea typeface="ＭＳ ゴシック" panose="020B0609070205080204" pitchFamily="49" charset="-128"/>
              </a:rPr>
              <a:t>　</a:t>
            </a:r>
            <a:r>
              <a:rPr kumimoji="1" lang="ja-JP" altLang="en-US" sz="2000" dirty="0" smtClean="0">
                <a:solidFill>
                  <a:srgbClr val="FF0000"/>
                </a:solidFill>
                <a:latin typeface="ＭＳ ゴシック" panose="020B0609070205080204" pitchFamily="49" charset="-128"/>
                <a:ea typeface="ＭＳ ゴシック" panose="020B0609070205080204" pitchFamily="49" charset="-128"/>
              </a:rPr>
              <a:t>　　　　　　　　　　内容：反射材着用状況を調査</a:t>
            </a:r>
            <a:endParaRPr kumimoji="1" lang="ja-JP" altLang="en-US" sz="2000" dirty="0">
              <a:solidFill>
                <a:srgbClr val="FF0000"/>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24</a:t>
            </a:fld>
            <a:endParaRPr kumimoji="1" lang="ja-JP" altLang="en-US" sz="1600" dirty="0"/>
          </a:p>
        </p:txBody>
      </p:sp>
    </p:spTree>
    <p:extLst>
      <p:ext uri="{BB962C8B-B14F-4D97-AF65-F5344CB8AC3E}">
        <p14:creationId xmlns:p14="http://schemas.microsoft.com/office/powerpoint/2010/main" val="852409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19592"/>
            <a:ext cx="1331640" cy="1119861"/>
          </a:xfrm>
          <a:prstGeom prst="rect">
            <a:avLst/>
          </a:prstGeom>
        </p:spPr>
      </p:pic>
      <p:sp>
        <p:nvSpPr>
          <p:cNvPr id="7" name="タイトル 3"/>
          <p:cNvSpPr txBox="1">
            <a:spLocks/>
          </p:cNvSpPr>
          <p:nvPr/>
        </p:nvSpPr>
        <p:spPr>
          <a:xfrm>
            <a:off x="214439" y="32821"/>
            <a:ext cx="878497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委員会</a:t>
            </a:r>
            <a:r>
              <a:rPr lang="ja-JP" altLang="en-US" dirty="0"/>
              <a:t>設置</a:t>
            </a:r>
            <a:r>
              <a:rPr lang="ja-JP" altLang="en-US" dirty="0" smtClean="0"/>
              <a:t>の</a:t>
            </a:r>
            <a:r>
              <a:rPr lang="ja-JP" altLang="en-US" dirty="0"/>
              <a:t>目的</a:t>
            </a:r>
            <a:endParaRPr lang="ja-JP" altLang="en-US" dirty="0" smtClean="0"/>
          </a:p>
        </p:txBody>
      </p:sp>
      <p:sp>
        <p:nvSpPr>
          <p:cNvPr id="11" name="フローチャート : 結合子 10"/>
          <p:cNvSpPr/>
          <p:nvPr/>
        </p:nvSpPr>
        <p:spPr>
          <a:xfrm>
            <a:off x="188778" y="690431"/>
            <a:ext cx="2511014" cy="2306521"/>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夜間の</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交通事故</a:t>
            </a:r>
            <a:endParaRPr kumimoji="1"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kumimoji="1" lang="en-US" altLang="ja-JP" sz="22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夜間の事故は重傷化傾向</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2" name="フローチャート : 結合子 11"/>
          <p:cNvSpPr/>
          <p:nvPr/>
        </p:nvSpPr>
        <p:spPr>
          <a:xfrm>
            <a:off x="3130763" y="709365"/>
            <a:ext cx="2521357" cy="2359595"/>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高齢者の</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運転事故</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高齢者の交通事故の５割以上が運転中</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フローチャート : 結合子 12"/>
          <p:cNvSpPr/>
          <p:nvPr/>
        </p:nvSpPr>
        <p:spPr>
          <a:xfrm>
            <a:off x="6054579" y="738556"/>
            <a:ext cx="2394726" cy="2402412"/>
          </a:xfrm>
          <a:prstGeom prst="flowChartConnector">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交差点</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2400" dirty="0" smtClean="0">
                <a:solidFill>
                  <a:schemeClr val="bg1"/>
                </a:solidFill>
                <a:latin typeface="ＭＳ Ｐゴシック" panose="020B0600070205080204" pitchFamily="50" charset="-128"/>
                <a:ea typeface="ＭＳ Ｐゴシック" panose="020B0600070205080204" pitchFamily="50" charset="-128"/>
              </a:rPr>
              <a:t>事故</a:t>
            </a:r>
            <a:endParaRPr lang="en-US" altLang="ja-JP" sz="2400" dirty="0" smtClean="0">
              <a:solidFill>
                <a:schemeClr val="bg1"/>
              </a:solidFill>
              <a:latin typeface="ＭＳ Ｐゴシック" panose="020B0600070205080204" pitchFamily="50" charset="-128"/>
              <a:ea typeface="ＭＳ Ｐゴシック" panose="020B0600070205080204" pitchFamily="50" charset="-128"/>
            </a:endParaRPr>
          </a:p>
          <a:p>
            <a:pPr algn="ctr"/>
            <a:endParaRPr lang="en-US" altLang="ja-JP" sz="24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交通事故の</a:t>
            </a:r>
            <a:endParaRPr lang="en-US" altLang="ja-JP"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５割以上が</a:t>
            </a:r>
            <a:endParaRPr lang="en-US" altLang="ja-JP" dirty="0" smtClean="0">
              <a:solidFill>
                <a:schemeClr val="bg1"/>
              </a:solidFill>
              <a:latin typeface="ＭＳ Ｐゴシック" panose="020B0600070205080204" pitchFamily="50" charset="-128"/>
              <a:ea typeface="ＭＳ Ｐゴシック" panose="020B0600070205080204" pitchFamily="50" charset="-128"/>
            </a:endParaRPr>
          </a:p>
          <a:p>
            <a:pPr algn="ctr"/>
            <a:r>
              <a:rPr lang="ja-JP" altLang="en-US" dirty="0" smtClean="0">
                <a:solidFill>
                  <a:schemeClr val="bg1"/>
                </a:solidFill>
                <a:latin typeface="ＭＳ Ｐゴシック" panose="020B0600070205080204" pitchFamily="50" charset="-128"/>
                <a:ea typeface="ＭＳ Ｐゴシック" panose="020B0600070205080204" pitchFamily="50" charset="-128"/>
              </a:rPr>
              <a:t>交差点</a:t>
            </a:r>
            <a:endParaRPr lang="en-US" altLang="ja-JP" dirty="0" smtClean="0">
              <a:solidFill>
                <a:schemeClr val="bg1"/>
              </a:solidFill>
              <a:latin typeface="ＭＳ Ｐゴシック" panose="020B0600070205080204" pitchFamily="50" charset="-128"/>
              <a:ea typeface="ＭＳ Ｐゴシック" panose="020B0600070205080204" pitchFamily="50" charset="-128"/>
            </a:endParaRPr>
          </a:p>
          <a:p>
            <a:pPr algn="ct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5" name="スライド番号プレースホルダー 14"/>
          <p:cNvSpPr>
            <a:spLocks noGrp="1"/>
          </p:cNvSpPr>
          <p:nvPr>
            <p:ph type="sldNum" sz="quarter" idx="11"/>
          </p:nvPr>
        </p:nvSpPr>
        <p:spPr>
          <a:xfrm>
            <a:off x="611560" y="6489263"/>
            <a:ext cx="561975" cy="365125"/>
          </a:xfrm>
        </p:spPr>
        <p:txBody>
          <a:bodyPr/>
          <a:lstStyle/>
          <a:p>
            <a:fld id="{D2D8002D-B5B0-4BAC-B1F6-782DDCCE6D9C}" type="slidenum">
              <a:rPr kumimoji="1" lang="ja-JP" altLang="en-US" sz="1600" smtClean="0"/>
              <a:t>3</a:t>
            </a:fld>
            <a:endParaRPr kumimoji="1" lang="ja-JP" altLang="en-US" sz="1600" dirty="0"/>
          </a:p>
        </p:txBody>
      </p:sp>
      <p:graphicFrame>
        <p:nvGraphicFramePr>
          <p:cNvPr id="2" name="表 1"/>
          <p:cNvGraphicFramePr>
            <a:graphicFrameLocks noGrp="1"/>
          </p:cNvGraphicFramePr>
          <p:nvPr>
            <p:extLst>
              <p:ext uri="{D42A27DB-BD31-4B8C-83A1-F6EECF244321}">
                <p14:modId xmlns:p14="http://schemas.microsoft.com/office/powerpoint/2010/main" val="1538850529"/>
              </p:ext>
            </p:extLst>
          </p:nvPr>
        </p:nvGraphicFramePr>
        <p:xfrm>
          <a:off x="358451" y="3105343"/>
          <a:ext cx="8496951" cy="3535680"/>
        </p:xfrm>
        <a:graphic>
          <a:graphicData uri="http://schemas.openxmlformats.org/drawingml/2006/table">
            <a:tbl>
              <a:tblPr firstRow="1" bandRow="1">
                <a:tableStyleId>{7DF18680-E054-41AD-8BC1-D1AEF772440D}</a:tableStyleId>
              </a:tblPr>
              <a:tblGrid>
                <a:gridCol w="1512170"/>
                <a:gridCol w="864096"/>
                <a:gridCol w="1224137"/>
                <a:gridCol w="1224137"/>
                <a:gridCol w="1224137"/>
                <a:gridCol w="1224137"/>
                <a:gridCol w="1224137"/>
              </a:tblGrid>
              <a:tr h="506322">
                <a:tc gridSpan="7">
                  <a:txBody>
                    <a:bodyPr/>
                    <a:lstStyle/>
                    <a:p>
                      <a:pPr algn="ctr"/>
                      <a:r>
                        <a:rPr kumimoji="1" lang="ja-JP" altLang="en-US" sz="2800" dirty="0" smtClean="0">
                          <a:solidFill>
                            <a:schemeClr val="tx1"/>
                          </a:solidFill>
                        </a:rPr>
                        <a:t>表①　高齢者の交通事故状況（</a:t>
                      </a:r>
                      <a:r>
                        <a:rPr kumimoji="1" lang="en-US" altLang="ja-JP" sz="2800" dirty="0" smtClean="0">
                          <a:solidFill>
                            <a:schemeClr val="tx1"/>
                          </a:solidFill>
                        </a:rPr>
                        <a:t>2011</a:t>
                      </a:r>
                      <a:r>
                        <a:rPr kumimoji="1" lang="ja-JP" altLang="en-US" sz="2800" dirty="0" smtClean="0">
                          <a:solidFill>
                            <a:schemeClr val="tx1"/>
                          </a:solidFill>
                        </a:rPr>
                        <a:t>～</a:t>
                      </a:r>
                      <a:r>
                        <a:rPr kumimoji="1" lang="en-US" altLang="ja-JP" sz="2800" dirty="0" smtClean="0">
                          <a:solidFill>
                            <a:schemeClr val="tx1"/>
                          </a:solidFill>
                        </a:rPr>
                        <a:t>2015</a:t>
                      </a:r>
                      <a:r>
                        <a:rPr kumimoji="1" lang="ja-JP" altLang="en-US" sz="2800" dirty="0" smtClean="0">
                          <a:solidFill>
                            <a:schemeClr val="tx1"/>
                          </a:solidFill>
                        </a:rPr>
                        <a:t>）</a:t>
                      </a:r>
                      <a:endParaRPr kumimoji="1" lang="ja-JP" altLang="en-US" sz="2800" dirty="0">
                        <a:solidFill>
                          <a:schemeClr val="tx1"/>
                        </a:solidFill>
                      </a:endParaRPr>
                    </a:p>
                  </a:txBody>
                  <a:tcPr anchor="ctr">
                    <a:noFill/>
                  </a:tcPr>
                </a:tc>
                <a:tc hMerge="1">
                  <a:txBody>
                    <a:bodyPr/>
                    <a:lstStyle/>
                    <a:p>
                      <a:endParaRPr kumimoji="1" lang="ja-JP" altLang="en-US"/>
                    </a:p>
                  </a:txBody>
                  <a:tcPr/>
                </a:tc>
                <a:tc hMerge="1">
                  <a:txBody>
                    <a:bodyPr/>
                    <a:lstStyle/>
                    <a:p>
                      <a:endParaRPr kumimoji="1" lang="ja-JP" altLang="en-US" dirty="0"/>
                    </a:p>
                  </a:txBody>
                  <a:tcPr>
                    <a:noFill/>
                  </a:tcPr>
                </a:tc>
                <a:tc hMerge="1">
                  <a:txBody>
                    <a:bodyPr/>
                    <a:lstStyle/>
                    <a:p>
                      <a:endParaRPr kumimoji="1" lang="ja-JP" altLang="en-US" dirty="0"/>
                    </a:p>
                  </a:txBody>
                  <a:tcPr>
                    <a:noFill/>
                  </a:tcPr>
                </a:tc>
                <a:tc hMerge="1">
                  <a:txBody>
                    <a:bodyPr/>
                    <a:lstStyle/>
                    <a:p>
                      <a:endParaRPr kumimoji="1" lang="ja-JP" altLang="en-US" dirty="0"/>
                    </a:p>
                  </a:txBody>
                  <a:tcPr>
                    <a:noFill/>
                  </a:tcPr>
                </a:tc>
                <a:tc hMerge="1">
                  <a:txBody>
                    <a:bodyPr/>
                    <a:lstStyle/>
                    <a:p>
                      <a:endParaRPr kumimoji="1" lang="ja-JP" altLang="en-US" dirty="0"/>
                    </a:p>
                  </a:txBody>
                  <a:tcPr>
                    <a:noFill/>
                  </a:tcPr>
                </a:tc>
                <a:tc hMerge="1">
                  <a:txBody>
                    <a:bodyPr/>
                    <a:lstStyle/>
                    <a:p>
                      <a:endParaRPr kumimoji="1" lang="ja-JP" altLang="en-US" dirty="0"/>
                    </a:p>
                  </a:txBody>
                  <a:tcPr>
                    <a:noFill/>
                  </a:tcPr>
                </a:tc>
              </a:tr>
              <a:tr h="420210">
                <a:tc>
                  <a:txBody>
                    <a:bodyPr/>
                    <a:lstStyle/>
                    <a:p>
                      <a:endParaRPr kumimoji="1" lang="ja-JP" altLang="en-US" dirty="0"/>
                    </a:p>
                  </a:txBody>
                  <a:tcPr>
                    <a:solidFill>
                      <a:srgbClr val="669900"/>
                    </a:solidFill>
                  </a:tcPr>
                </a:tc>
                <a:tc>
                  <a:txBody>
                    <a:bodyPr/>
                    <a:lstStyle/>
                    <a:p>
                      <a:pPr algn="ctr"/>
                      <a:r>
                        <a:rPr kumimoji="1" lang="ja-JP" altLang="en-US" dirty="0" smtClean="0">
                          <a:solidFill>
                            <a:schemeClr val="bg1"/>
                          </a:solidFill>
                        </a:rPr>
                        <a:t>区分</a:t>
                      </a:r>
                      <a:endParaRPr kumimoji="1" lang="ja-JP" altLang="en-US" dirty="0">
                        <a:solidFill>
                          <a:schemeClr val="bg1"/>
                        </a:solidFill>
                      </a:endParaRPr>
                    </a:p>
                  </a:txBody>
                  <a:tcPr anchor="ctr">
                    <a:solidFill>
                      <a:srgbClr val="669900"/>
                    </a:solidFill>
                  </a:tcPr>
                </a:tc>
                <a:tc>
                  <a:txBody>
                    <a:bodyPr/>
                    <a:lstStyle/>
                    <a:p>
                      <a:pPr algn="ctr"/>
                      <a:r>
                        <a:rPr kumimoji="1" lang="en-US" altLang="ja-JP" sz="2400" dirty="0" smtClean="0">
                          <a:solidFill>
                            <a:schemeClr val="bg1"/>
                          </a:solidFill>
                        </a:rPr>
                        <a:t>2011</a:t>
                      </a:r>
                      <a:endParaRPr kumimoji="1" lang="ja-JP" altLang="en-US" sz="2400" dirty="0">
                        <a:solidFill>
                          <a:schemeClr val="bg1"/>
                        </a:solidFill>
                      </a:endParaRPr>
                    </a:p>
                  </a:txBody>
                  <a:tcPr anchor="ctr">
                    <a:solidFill>
                      <a:srgbClr val="669900"/>
                    </a:solidFill>
                  </a:tcPr>
                </a:tc>
                <a:tc>
                  <a:txBody>
                    <a:bodyPr/>
                    <a:lstStyle/>
                    <a:p>
                      <a:pPr algn="ctr"/>
                      <a:r>
                        <a:rPr kumimoji="1" lang="en-US" altLang="ja-JP" sz="2400" dirty="0" smtClean="0">
                          <a:solidFill>
                            <a:schemeClr val="bg1"/>
                          </a:solidFill>
                        </a:rPr>
                        <a:t>2012</a:t>
                      </a:r>
                      <a:endParaRPr kumimoji="1" lang="ja-JP" altLang="en-US" sz="2400" dirty="0">
                        <a:solidFill>
                          <a:schemeClr val="bg1"/>
                        </a:solidFill>
                      </a:endParaRPr>
                    </a:p>
                  </a:txBody>
                  <a:tcPr anchor="ctr">
                    <a:solidFill>
                      <a:srgbClr val="669900"/>
                    </a:solidFill>
                  </a:tcPr>
                </a:tc>
                <a:tc>
                  <a:txBody>
                    <a:bodyPr/>
                    <a:lstStyle/>
                    <a:p>
                      <a:pPr algn="ctr"/>
                      <a:r>
                        <a:rPr kumimoji="1" lang="en-US" altLang="ja-JP" sz="2400" dirty="0" smtClean="0">
                          <a:solidFill>
                            <a:schemeClr val="bg1"/>
                          </a:solidFill>
                        </a:rPr>
                        <a:t>2013</a:t>
                      </a:r>
                      <a:endParaRPr kumimoji="1" lang="ja-JP" altLang="en-US" sz="2400" dirty="0">
                        <a:solidFill>
                          <a:schemeClr val="bg1"/>
                        </a:solidFill>
                      </a:endParaRPr>
                    </a:p>
                  </a:txBody>
                  <a:tcPr anchor="ctr">
                    <a:solidFill>
                      <a:srgbClr val="669900"/>
                    </a:solidFill>
                  </a:tcPr>
                </a:tc>
                <a:tc>
                  <a:txBody>
                    <a:bodyPr/>
                    <a:lstStyle/>
                    <a:p>
                      <a:pPr algn="ctr"/>
                      <a:r>
                        <a:rPr kumimoji="1" lang="en-US" altLang="ja-JP" sz="2400" dirty="0" smtClean="0">
                          <a:solidFill>
                            <a:schemeClr val="bg1"/>
                          </a:solidFill>
                        </a:rPr>
                        <a:t>2014</a:t>
                      </a:r>
                      <a:endParaRPr kumimoji="1" lang="ja-JP" altLang="en-US" sz="2400" dirty="0">
                        <a:solidFill>
                          <a:schemeClr val="bg1"/>
                        </a:solidFill>
                      </a:endParaRPr>
                    </a:p>
                  </a:txBody>
                  <a:tcPr anchor="ctr">
                    <a:solidFill>
                      <a:srgbClr val="669900"/>
                    </a:solidFill>
                  </a:tcPr>
                </a:tc>
                <a:tc>
                  <a:txBody>
                    <a:bodyPr/>
                    <a:lstStyle/>
                    <a:p>
                      <a:pPr algn="ctr"/>
                      <a:r>
                        <a:rPr kumimoji="1" lang="en-US" altLang="ja-JP" sz="2400" dirty="0" smtClean="0">
                          <a:solidFill>
                            <a:schemeClr val="bg1"/>
                          </a:solidFill>
                        </a:rPr>
                        <a:t>2015</a:t>
                      </a:r>
                      <a:endParaRPr kumimoji="1" lang="ja-JP" altLang="en-US" sz="2400" dirty="0">
                        <a:solidFill>
                          <a:schemeClr val="bg1"/>
                        </a:solidFill>
                      </a:endParaRPr>
                    </a:p>
                  </a:txBody>
                  <a:tcPr anchor="ctr">
                    <a:solidFill>
                      <a:srgbClr val="669900"/>
                    </a:solidFill>
                  </a:tcPr>
                </a:tc>
              </a:tr>
              <a:tr h="323050">
                <a:tc rowSpan="2">
                  <a:txBody>
                    <a:bodyPr/>
                    <a:lstStyle/>
                    <a:p>
                      <a:pPr algn="ctr"/>
                      <a:r>
                        <a:rPr kumimoji="1" lang="ja-JP" altLang="en-US" dirty="0" smtClean="0"/>
                        <a:t>総交通事故件数</a:t>
                      </a:r>
                      <a:endParaRPr kumimoji="1" lang="ja-JP" altLang="en-US" dirty="0"/>
                    </a:p>
                  </a:txBody>
                  <a:tcPr anchor="ctr"/>
                </a:tc>
                <a:tc>
                  <a:txBody>
                    <a:bodyPr/>
                    <a:lstStyle/>
                    <a:p>
                      <a:pPr algn="ctr"/>
                      <a:r>
                        <a:rPr kumimoji="1" lang="ja-JP" altLang="en-US" dirty="0" smtClean="0">
                          <a:solidFill>
                            <a:schemeClr val="tx1"/>
                          </a:solidFill>
                        </a:rPr>
                        <a:t>県</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10,568</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10,403</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9,858</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9,286</a:t>
                      </a:r>
                      <a:endParaRPr kumimoji="1" lang="ja-JP" altLang="en-US" dirty="0">
                        <a:solidFill>
                          <a:schemeClr val="tx1"/>
                        </a:solidFill>
                      </a:endParaRPr>
                    </a:p>
                  </a:txBody>
                  <a:tcPr anchor="ctr"/>
                </a:tc>
                <a:tc>
                  <a:txBody>
                    <a:bodyPr/>
                    <a:lstStyle/>
                    <a:p>
                      <a:pPr algn="ctr"/>
                      <a:r>
                        <a:rPr kumimoji="1" lang="en-US" altLang="ja-JP" dirty="0" smtClean="0">
                          <a:solidFill>
                            <a:schemeClr val="tx1"/>
                          </a:solidFill>
                        </a:rPr>
                        <a:t>8,867</a:t>
                      </a:r>
                      <a:endParaRPr kumimoji="1" lang="ja-JP" altLang="en-US" dirty="0">
                        <a:solidFill>
                          <a:schemeClr val="tx1"/>
                        </a:solidFill>
                      </a:endParaRPr>
                    </a:p>
                  </a:txBody>
                  <a:tcPr anchor="ctr"/>
                </a:tc>
              </a:tr>
              <a:tr h="317330">
                <a:tc vMerge="1">
                  <a:txBody>
                    <a:bodyPr/>
                    <a:lstStyle/>
                    <a:p>
                      <a:pPr algn="ctr"/>
                      <a:endParaRPr kumimoji="1" lang="ja-JP" altLang="en-US" dirty="0"/>
                    </a:p>
                  </a:txBody>
                  <a:tcPr anchor="ctr"/>
                </a:tc>
                <a:tc>
                  <a:txBody>
                    <a:bodyPr/>
                    <a:lstStyle/>
                    <a:p>
                      <a:pPr algn="ctr"/>
                      <a:r>
                        <a:rPr kumimoji="1" lang="ja-JP" altLang="en-US" dirty="0" smtClean="0">
                          <a:solidFill>
                            <a:srgbClr val="FF0000"/>
                          </a:solidFill>
                        </a:rPr>
                        <a:t>町</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93</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91</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91</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76</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95</a:t>
                      </a:r>
                      <a:endParaRPr kumimoji="1" lang="ja-JP" altLang="en-US" dirty="0">
                        <a:solidFill>
                          <a:srgbClr val="FF0000"/>
                        </a:solidFill>
                      </a:endParaRPr>
                    </a:p>
                  </a:txBody>
                  <a:tcPr anchor="ctr"/>
                </a:tc>
              </a:tr>
              <a:tr h="320040">
                <a:tc rowSpan="2">
                  <a:txBody>
                    <a:bodyPr/>
                    <a:lstStyle/>
                    <a:p>
                      <a:pPr algn="ctr"/>
                      <a:r>
                        <a:rPr kumimoji="1" lang="ja-JP" altLang="en-US" dirty="0" smtClean="0"/>
                        <a:t>うち高齢者</a:t>
                      </a:r>
                      <a:endParaRPr kumimoji="1" lang="en-US" altLang="ja-JP" dirty="0" smtClean="0"/>
                    </a:p>
                    <a:p>
                      <a:pPr algn="ctr"/>
                      <a:r>
                        <a:rPr kumimoji="1" lang="ja-JP" altLang="en-US" dirty="0" smtClean="0"/>
                        <a:t>事故件数</a:t>
                      </a:r>
                      <a:endParaRPr kumimoji="1" lang="ja-JP" altLang="en-US" dirty="0"/>
                    </a:p>
                  </a:txBody>
                  <a:tcPr anchor="ctr">
                    <a:solidFill>
                      <a:schemeClr val="accent5">
                        <a:lumMod val="40000"/>
                        <a:lumOff val="60000"/>
                      </a:schemeClr>
                    </a:solidFill>
                  </a:tcPr>
                </a:tc>
                <a:tc>
                  <a:txBody>
                    <a:bodyPr/>
                    <a:lstStyle/>
                    <a:p>
                      <a:pPr algn="ctr"/>
                      <a:r>
                        <a:rPr kumimoji="1" lang="ja-JP" altLang="en-US" dirty="0" smtClean="0"/>
                        <a:t>県</a:t>
                      </a:r>
                      <a:endParaRPr kumimoji="1" lang="ja-JP" altLang="en-US" dirty="0"/>
                    </a:p>
                  </a:txBody>
                  <a:tcPr anchor="ctr"/>
                </a:tc>
                <a:tc>
                  <a:txBody>
                    <a:bodyPr/>
                    <a:lstStyle/>
                    <a:p>
                      <a:pPr algn="ctr"/>
                      <a:r>
                        <a:rPr kumimoji="1" lang="en-US" altLang="ja-JP" dirty="0" smtClean="0"/>
                        <a:t>3,379</a:t>
                      </a:r>
                      <a:endParaRPr kumimoji="1" lang="ja-JP" altLang="en-US" dirty="0"/>
                    </a:p>
                  </a:txBody>
                  <a:tcPr anchor="ctr"/>
                </a:tc>
                <a:tc>
                  <a:txBody>
                    <a:bodyPr/>
                    <a:lstStyle/>
                    <a:p>
                      <a:pPr algn="ctr"/>
                      <a:r>
                        <a:rPr kumimoji="1" lang="en-US" altLang="ja-JP" dirty="0" smtClean="0"/>
                        <a:t>3,397</a:t>
                      </a:r>
                      <a:endParaRPr kumimoji="1" lang="ja-JP" altLang="en-US" dirty="0"/>
                    </a:p>
                  </a:txBody>
                  <a:tcPr anchor="ctr"/>
                </a:tc>
                <a:tc>
                  <a:txBody>
                    <a:bodyPr/>
                    <a:lstStyle/>
                    <a:p>
                      <a:pPr algn="ctr"/>
                      <a:r>
                        <a:rPr kumimoji="1" lang="en-US" altLang="ja-JP" dirty="0" smtClean="0"/>
                        <a:t>3,289</a:t>
                      </a:r>
                      <a:endParaRPr kumimoji="1" lang="ja-JP" altLang="en-US" dirty="0"/>
                    </a:p>
                  </a:txBody>
                  <a:tcPr anchor="ctr"/>
                </a:tc>
                <a:tc>
                  <a:txBody>
                    <a:bodyPr/>
                    <a:lstStyle/>
                    <a:p>
                      <a:pPr algn="ctr"/>
                      <a:r>
                        <a:rPr kumimoji="1" lang="en-US" altLang="ja-JP" dirty="0" smtClean="0"/>
                        <a:t>3,318</a:t>
                      </a:r>
                      <a:endParaRPr kumimoji="1" lang="ja-JP" altLang="en-US" dirty="0"/>
                    </a:p>
                  </a:txBody>
                  <a:tcPr anchor="ctr"/>
                </a:tc>
                <a:tc>
                  <a:txBody>
                    <a:bodyPr/>
                    <a:lstStyle/>
                    <a:p>
                      <a:pPr algn="ctr"/>
                      <a:r>
                        <a:rPr kumimoji="1" lang="en-US" altLang="ja-JP" dirty="0" smtClean="0"/>
                        <a:t>3,273</a:t>
                      </a:r>
                      <a:endParaRPr kumimoji="1" lang="ja-JP" altLang="en-US" dirty="0"/>
                    </a:p>
                  </a:txBody>
                  <a:tcPr anchor="ctr"/>
                </a:tc>
              </a:tr>
              <a:tr h="320040">
                <a:tc vMerge="1">
                  <a:txBody>
                    <a:bodyPr/>
                    <a:lstStyle/>
                    <a:p>
                      <a:endParaRPr kumimoji="1" lang="ja-JP" altLang="en-US"/>
                    </a:p>
                  </a:txBody>
                  <a:tcPr/>
                </a:tc>
                <a:tc>
                  <a:txBody>
                    <a:bodyPr/>
                    <a:lstStyle/>
                    <a:p>
                      <a:pPr algn="ctr"/>
                      <a:r>
                        <a:rPr kumimoji="1" lang="ja-JP" altLang="en-US" dirty="0" smtClean="0">
                          <a:solidFill>
                            <a:srgbClr val="FF0000"/>
                          </a:solidFill>
                        </a:rPr>
                        <a:t>町</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30</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33</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59</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31</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44</a:t>
                      </a:r>
                      <a:endParaRPr kumimoji="1" lang="ja-JP" altLang="en-US" dirty="0">
                        <a:solidFill>
                          <a:srgbClr val="FF0000"/>
                        </a:solidFill>
                      </a:endParaRPr>
                    </a:p>
                  </a:txBody>
                  <a:tcPr anchor="ctr"/>
                </a:tc>
              </a:tr>
              <a:tr h="360040">
                <a:tc rowSpan="2">
                  <a:txBody>
                    <a:bodyPr/>
                    <a:lstStyle/>
                    <a:p>
                      <a:pPr algn="ctr"/>
                      <a:r>
                        <a:rPr kumimoji="1" lang="ja-JP" altLang="en-US" dirty="0" smtClean="0"/>
                        <a:t>高齢者</a:t>
                      </a:r>
                      <a:endParaRPr kumimoji="1" lang="en-US" altLang="ja-JP" dirty="0" smtClean="0"/>
                    </a:p>
                    <a:p>
                      <a:pPr algn="ctr"/>
                      <a:r>
                        <a:rPr kumimoji="1" lang="ja-JP" altLang="en-US" dirty="0" smtClean="0"/>
                        <a:t>事故割合</a:t>
                      </a:r>
                      <a:endParaRPr kumimoji="1" lang="ja-JP" altLang="en-US" dirty="0"/>
                    </a:p>
                  </a:txBody>
                  <a:tcPr anchor="ctr">
                    <a:solidFill>
                      <a:schemeClr val="accent5">
                        <a:lumMod val="60000"/>
                        <a:lumOff val="40000"/>
                      </a:schemeClr>
                    </a:solidFill>
                  </a:tcPr>
                </a:tc>
                <a:tc>
                  <a:txBody>
                    <a:bodyPr/>
                    <a:lstStyle/>
                    <a:p>
                      <a:pPr algn="ctr"/>
                      <a:r>
                        <a:rPr kumimoji="1" lang="ja-JP" altLang="en-US" dirty="0" smtClean="0"/>
                        <a:t>県</a:t>
                      </a:r>
                      <a:endParaRPr kumimoji="1" lang="ja-JP" altLang="en-US" dirty="0"/>
                    </a:p>
                  </a:txBody>
                  <a:tcPr anchor="ctr"/>
                </a:tc>
                <a:tc>
                  <a:txBody>
                    <a:bodyPr/>
                    <a:lstStyle/>
                    <a:p>
                      <a:pPr algn="ctr"/>
                      <a:r>
                        <a:rPr kumimoji="1" lang="en-US" altLang="ja-JP" dirty="0" smtClean="0"/>
                        <a:t>32.0</a:t>
                      </a:r>
                      <a:r>
                        <a:rPr kumimoji="1" lang="ja-JP" altLang="en-US" baseline="0" dirty="0" smtClean="0"/>
                        <a:t> </a:t>
                      </a:r>
                      <a:r>
                        <a:rPr kumimoji="1" lang="en-US" altLang="ja-JP" dirty="0" smtClean="0"/>
                        <a:t>%</a:t>
                      </a:r>
                      <a:endParaRPr kumimoji="1" lang="ja-JP" altLang="en-US" dirty="0"/>
                    </a:p>
                  </a:txBody>
                  <a:tcPr anchor="ctr"/>
                </a:tc>
                <a:tc>
                  <a:txBody>
                    <a:bodyPr/>
                    <a:lstStyle/>
                    <a:p>
                      <a:pPr algn="ctr"/>
                      <a:r>
                        <a:rPr kumimoji="1" lang="en-US" altLang="ja-JP" dirty="0" smtClean="0"/>
                        <a:t>32.7</a:t>
                      </a:r>
                      <a:r>
                        <a:rPr kumimoji="1" lang="ja-JP" altLang="en-US" dirty="0" smtClean="0"/>
                        <a:t>  </a:t>
                      </a:r>
                      <a:r>
                        <a:rPr kumimoji="1" lang="en-US" altLang="ja-JP" dirty="0" smtClean="0"/>
                        <a:t>%</a:t>
                      </a:r>
                      <a:endParaRPr kumimoji="1" lang="ja-JP" altLang="en-US" dirty="0"/>
                    </a:p>
                  </a:txBody>
                  <a:tcPr anchor="ctr"/>
                </a:tc>
                <a:tc>
                  <a:txBody>
                    <a:bodyPr/>
                    <a:lstStyle/>
                    <a:p>
                      <a:pPr algn="ctr"/>
                      <a:r>
                        <a:rPr kumimoji="1" lang="en-US" altLang="ja-JP" dirty="0" smtClean="0"/>
                        <a:t>33.4</a:t>
                      </a:r>
                      <a:r>
                        <a:rPr kumimoji="1" lang="ja-JP" altLang="en-US" dirty="0" smtClean="0"/>
                        <a:t> </a:t>
                      </a:r>
                      <a:r>
                        <a:rPr kumimoji="1" lang="en-US" altLang="ja-JP" dirty="0" smtClean="0"/>
                        <a:t>%</a:t>
                      </a:r>
                      <a:endParaRPr kumimoji="1" lang="ja-JP" altLang="en-US" dirty="0"/>
                    </a:p>
                  </a:txBody>
                  <a:tcPr anchor="ctr"/>
                </a:tc>
                <a:tc>
                  <a:txBody>
                    <a:bodyPr/>
                    <a:lstStyle/>
                    <a:p>
                      <a:pPr algn="ctr"/>
                      <a:r>
                        <a:rPr kumimoji="1" lang="en-US" altLang="ja-JP" dirty="0" smtClean="0"/>
                        <a:t>35.7</a:t>
                      </a:r>
                      <a:r>
                        <a:rPr kumimoji="1" lang="ja-JP" altLang="en-US" dirty="0" smtClean="0"/>
                        <a:t> </a:t>
                      </a:r>
                      <a:r>
                        <a:rPr kumimoji="1" lang="en-US" altLang="ja-JP" dirty="0" smtClean="0"/>
                        <a:t>%</a:t>
                      </a:r>
                      <a:endParaRPr kumimoji="1" lang="ja-JP" altLang="en-US" dirty="0"/>
                    </a:p>
                  </a:txBody>
                  <a:tcPr anchor="ctr"/>
                </a:tc>
                <a:tc>
                  <a:txBody>
                    <a:bodyPr/>
                    <a:lstStyle/>
                    <a:p>
                      <a:pPr algn="ctr"/>
                      <a:r>
                        <a:rPr kumimoji="1" lang="en-US" altLang="ja-JP" dirty="0" smtClean="0"/>
                        <a:t>36.9</a:t>
                      </a:r>
                      <a:r>
                        <a:rPr kumimoji="1" lang="ja-JP" altLang="en-US" dirty="0" smtClean="0"/>
                        <a:t> </a:t>
                      </a:r>
                      <a:r>
                        <a:rPr kumimoji="1" lang="en-US" altLang="ja-JP" dirty="0" smtClean="0"/>
                        <a:t>%</a:t>
                      </a:r>
                      <a:endParaRPr kumimoji="1" lang="ja-JP" altLang="en-US" dirty="0"/>
                    </a:p>
                  </a:txBody>
                  <a:tcPr anchor="ctr"/>
                </a:tc>
              </a:tr>
              <a:tr h="360040">
                <a:tc vMerge="1">
                  <a:txBody>
                    <a:bodyPr/>
                    <a:lstStyle/>
                    <a:p>
                      <a:pPr algn="ctr"/>
                      <a:endParaRPr kumimoji="1" lang="ja-JP" altLang="en-US" dirty="0"/>
                    </a:p>
                  </a:txBody>
                  <a:tcPr anchor="ctr">
                    <a:solidFill>
                      <a:schemeClr val="accent5">
                        <a:lumMod val="60000"/>
                        <a:lumOff val="40000"/>
                      </a:schemeClr>
                    </a:solidFill>
                  </a:tcPr>
                </a:tc>
                <a:tc>
                  <a:txBody>
                    <a:bodyPr/>
                    <a:lstStyle/>
                    <a:p>
                      <a:pPr algn="ctr"/>
                      <a:r>
                        <a:rPr kumimoji="1" lang="ja-JP" altLang="en-US" dirty="0" smtClean="0">
                          <a:solidFill>
                            <a:srgbClr val="FF0000"/>
                          </a:solidFill>
                        </a:rPr>
                        <a:t>町</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32.3</a:t>
                      </a:r>
                      <a:r>
                        <a:rPr kumimoji="1" lang="ja-JP" altLang="en-US" dirty="0" smtClean="0">
                          <a:solidFill>
                            <a:srgbClr val="FF0000"/>
                          </a:solidFill>
                        </a:rPr>
                        <a:t> </a:t>
                      </a:r>
                      <a:r>
                        <a:rPr kumimoji="1" lang="en-US" altLang="ja-JP" dirty="0" smtClean="0">
                          <a:solidFill>
                            <a:srgbClr val="FF0000"/>
                          </a:solidFill>
                        </a:rPr>
                        <a:t>%</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36.3</a:t>
                      </a:r>
                      <a:r>
                        <a:rPr kumimoji="1" lang="ja-JP" altLang="en-US" dirty="0" smtClean="0">
                          <a:solidFill>
                            <a:srgbClr val="FF0000"/>
                          </a:solidFill>
                        </a:rPr>
                        <a:t> </a:t>
                      </a:r>
                      <a:r>
                        <a:rPr kumimoji="1" lang="en-US" altLang="ja-JP" dirty="0" smtClean="0">
                          <a:solidFill>
                            <a:srgbClr val="FF0000"/>
                          </a:solidFill>
                        </a:rPr>
                        <a:t>%</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64.8</a:t>
                      </a:r>
                      <a:r>
                        <a:rPr kumimoji="1" lang="ja-JP" altLang="en-US" dirty="0" smtClean="0">
                          <a:solidFill>
                            <a:srgbClr val="FF0000"/>
                          </a:solidFill>
                        </a:rPr>
                        <a:t> </a:t>
                      </a:r>
                      <a:r>
                        <a:rPr kumimoji="1" lang="en-US" altLang="ja-JP" dirty="0" smtClean="0">
                          <a:solidFill>
                            <a:srgbClr val="FF0000"/>
                          </a:solidFill>
                        </a:rPr>
                        <a:t>%</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40.8</a:t>
                      </a:r>
                      <a:r>
                        <a:rPr kumimoji="1" lang="ja-JP" altLang="en-US" dirty="0" smtClean="0">
                          <a:solidFill>
                            <a:srgbClr val="FF0000"/>
                          </a:solidFill>
                        </a:rPr>
                        <a:t> </a:t>
                      </a:r>
                      <a:r>
                        <a:rPr kumimoji="1" lang="en-US" altLang="ja-JP" dirty="0" smtClean="0">
                          <a:solidFill>
                            <a:srgbClr val="FF0000"/>
                          </a:solidFill>
                        </a:rPr>
                        <a:t>%</a:t>
                      </a:r>
                      <a:endParaRPr kumimoji="1" lang="ja-JP" altLang="en-US" dirty="0">
                        <a:solidFill>
                          <a:srgbClr val="FF0000"/>
                        </a:solidFill>
                      </a:endParaRPr>
                    </a:p>
                  </a:txBody>
                  <a:tcPr anchor="ctr"/>
                </a:tc>
                <a:tc>
                  <a:txBody>
                    <a:bodyPr/>
                    <a:lstStyle/>
                    <a:p>
                      <a:pPr algn="ctr"/>
                      <a:r>
                        <a:rPr kumimoji="1" lang="en-US" altLang="ja-JP" dirty="0" smtClean="0">
                          <a:solidFill>
                            <a:srgbClr val="FF0000"/>
                          </a:solidFill>
                        </a:rPr>
                        <a:t>46.3</a:t>
                      </a:r>
                      <a:r>
                        <a:rPr kumimoji="1" lang="ja-JP" altLang="en-US" dirty="0" smtClean="0">
                          <a:solidFill>
                            <a:srgbClr val="FF0000"/>
                          </a:solidFill>
                        </a:rPr>
                        <a:t> </a:t>
                      </a:r>
                      <a:r>
                        <a:rPr kumimoji="1" lang="en-US" altLang="ja-JP" dirty="0" smtClean="0">
                          <a:solidFill>
                            <a:srgbClr val="FF0000"/>
                          </a:solidFill>
                        </a:rPr>
                        <a:t>%</a:t>
                      </a:r>
                      <a:endParaRPr kumimoji="1" lang="ja-JP" altLang="en-US" dirty="0">
                        <a:solidFill>
                          <a:srgbClr val="FF0000"/>
                        </a:solidFill>
                      </a:endParaRPr>
                    </a:p>
                  </a:txBody>
                  <a:tcPr anchor="ctr"/>
                </a:tc>
              </a:tr>
              <a:tr h="354320">
                <a:tc gridSpan="7">
                  <a:txBody>
                    <a:bodyPr/>
                    <a:lstStyle/>
                    <a:p>
                      <a:r>
                        <a:rPr kumimoji="1" lang="ja-JP" altLang="en-US" dirty="0" smtClean="0"/>
                        <a:t>出典：長野県警察本部交通部及び伊那警察署「交通事故のあらまし」より</a:t>
                      </a:r>
                      <a:endParaRPr kumimoji="1" lang="ja-JP" altLang="en-US" dirty="0"/>
                    </a:p>
                  </a:txBody>
                  <a:tcPr anchor="ctr">
                    <a:no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bl>
          </a:graphicData>
        </a:graphic>
      </p:graphicFrame>
      <p:sp>
        <p:nvSpPr>
          <p:cNvPr id="3" name="上矢印吹き出し 2"/>
          <p:cNvSpPr/>
          <p:nvPr/>
        </p:nvSpPr>
        <p:spPr>
          <a:xfrm>
            <a:off x="3851920" y="3933056"/>
            <a:ext cx="216024" cy="2346466"/>
          </a:xfrm>
          <a:prstGeom prst="upArrowCallout">
            <a:avLst>
              <a:gd name="adj1" fmla="val 25000"/>
              <a:gd name="adj2" fmla="val 16088"/>
              <a:gd name="adj3" fmla="val 25000"/>
              <a:gd name="adj4" fmla="val 43666"/>
            </a:avLst>
          </a:prstGeom>
          <a:solidFill>
            <a:srgbClr val="00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smtClean="0"/>
              <a:t>ＳＣ認証</a:t>
            </a:r>
            <a:endParaRPr kumimoji="1" lang="ja-JP" altLang="en-US" sz="1600" dirty="0"/>
          </a:p>
        </p:txBody>
      </p:sp>
    </p:spTree>
    <p:extLst>
      <p:ext uri="{BB962C8B-B14F-4D97-AF65-F5344CB8AC3E}">
        <p14:creationId xmlns:p14="http://schemas.microsoft.com/office/powerpoint/2010/main" val="372426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31148" y="524071"/>
            <a:ext cx="9144000" cy="777520"/>
          </a:xfrm>
        </p:spPr>
        <p:txBody>
          <a:bodyPr/>
          <a:lstStyle/>
          <a:p>
            <a:r>
              <a:rPr lang="ja-JP" altLang="en-US" sz="3800" dirty="0" smtClean="0">
                <a:solidFill>
                  <a:schemeClr val="tx1"/>
                </a:solidFill>
                <a:effectLst/>
              </a:rPr>
              <a:t>表② 昼夜重傷</a:t>
            </a:r>
            <a:r>
              <a:rPr lang="en-US" altLang="ja-JP" sz="3800" dirty="0" smtClean="0">
                <a:solidFill>
                  <a:schemeClr val="tx1"/>
                </a:solidFill>
                <a:effectLst/>
              </a:rPr>
              <a:t>,</a:t>
            </a:r>
            <a:r>
              <a:rPr lang="ja-JP" altLang="en-US" sz="3800" dirty="0" smtClean="0">
                <a:solidFill>
                  <a:schemeClr val="tx1"/>
                </a:solidFill>
                <a:effectLst/>
              </a:rPr>
              <a:t>死亡交通事故割合と総件数</a:t>
            </a:r>
            <a:endParaRPr kumimoji="1" lang="ja-JP" altLang="en-US" sz="3800" dirty="0">
              <a:solidFill>
                <a:schemeClr val="tx1"/>
              </a:solidFill>
              <a:effectLst/>
            </a:endParaRPr>
          </a:p>
        </p:txBody>
      </p:sp>
      <p:sp>
        <p:nvSpPr>
          <p:cNvPr id="5" name="タイトル 1"/>
          <p:cNvSpPr txBox="1">
            <a:spLocks/>
          </p:cNvSpPr>
          <p:nvPr/>
        </p:nvSpPr>
        <p:spPr>
          <a:xfrm>
            <a:off x="22604" y="121265"/>
            <a:ext cx="9036496" cy="57606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altLang="ja-JP" sz="3600" dirty="0" smtClean="0">
                <a:solidFill>
                  <a:srgbClr val="FF0000"/>
                </a:solidFill>
                <a:effectLst/>
              </a:rPr>
              <a:t>【</a:t>
            </a:r>
            <a:r>
              <a:rPr lang="ja-JP" altLang="en-US" sz="3600" dirty="0" smtClean="0">
                <a:solidFill>
                  <a:srgbClr val="FF0000"/>
                </a:solidFill>
                <a:effectLst/>
              </a:rPr>
              <a:t>課題</a:t>
            </a:r>
            <a:r>
              <a:rPr lang="en-US" altLang="ja-JP" sz="3600" dirty="0" smtClean="0">
                <a:solidFill>
                  <a:srgbClr val="FF0000"/>
                </a:solidFill>
                <a:effectLst/>
              </a:rPr>
              <a:t>】</a:t>
            </a:r>
            <a:r>
              <a:rPr lang="ja-JP" altLang="en-US" sz="3600" dirty="0" smtClean="0">
                <a:solidFill>
                  <a:srgbClr val="FF0000"/>
                </a:solidFill>
                <a:effectLst/>
              </a:rPr>
              <a:t>夜間の重傷・死亡事故割合が多い</a:t>
            </a:r>
            <a:endParaRPr lang="ja-JP" altLang="en-US" sz="3600" dirty="0">
              <a:solidFill>
                <a:srgbClr val="FF0000"/>
              </a:solidFill>
              <a:effectLst/>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548529359"/>
              </p:ext>
            </p:extLst>
          </p:nvPr>
        </p:nvGraphicFramePr>
        <p:xfrm>
          <a:off x="134332" y="1196752"/>
          <a:ext cx="8767832" cy="3707628"/>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p:cNvSpPr txBox="1"/>
          <p:nvPr/>
        </p:nvSpPr>
        <p:spPr>
          <a:xfrm>
            <a:off x="7308304" y="1212056"/>
            <a:ext cx="590280" cy="369332"/>
          </a:xfrm>
          <a:prstGeom prst="rect">
            <a:avLst/>
          </a:prstGeom>
          <a:noFill/>
        </p:spPr>
        <p:txBody>
          <a:bodyPr wrap="square" rtlCol="0">
            <a:spAutoFit/>
          </a:bodyPr>
          <a:lstStyle/>
          <a:p>
            <a:r>
              <a:rPr kumimoji="1" lang="en-US" altLang="ja-JP" dirty="0" smtClean="0"/>
              <a:t>(</a:t>
            </a:r>
            <a:r>
              <a:rPr kumimoji="1" lang="ja-JP" altLang="en-US" dirty="0" smtClean="0"/>
              <a:t>件</a:t>
            </a:r>
            <a:r>
              <a:rPr kumimoji="1" lang="en-US" altLang="ja-JP" dirty="0" smtClean="0"/>
              <a:t>)</a:t>
            </a:r>
            <a:endParaRPr kumimoji="1" lang="ja-JP" altLang="en-US" dirty="0"/>
          </a:p>
        </p:txBody>
      </p:sp>
      <p:sp>
        <p:nvSpPr>
          <p:cNvPr id="3" name="テキスト ボックス 2"/>
          <p:cNvSpPr txBox="1"/>
          <p:nvPr/>
        </p:nvSpPr>
        <p:spPr>
          <a:xfrm>
            <a:off x="827584" y="6401648"/>
            <a:ext cx="6343176" cy="375723"/>
          </a:xfrm>
          <a:prstGeom prst="rect">
            <a:avLst/>
          </a:prstGeom>
          <a:noFill/>
        </p:spPr>
        <p:txBody>
          <a:bodyPr wrap="square" rtlCol="0">
            <a:spAutoFit/>
          </a:bodyPr>
          <a:lstStyle/>
          <a:p>
            <a:r>
              <a:rPr kumimoji="1" lang="ja-JP" altLang="en-US" dirty="0" smtClean="0"/>
              <a:t>出典：伊那警察署　交通課</a:t>
            </a:r>
            <a:endParaRPr kumimoji="1" lang="ja-JP" altLang="en-US" dirty="0"/>
          </a:p>
        </p:txBody>
      </p:sp>
      <p:sp>
        <p:nvSpPr>
          <p:cNvPr id="10" name="右矢印吹き出し 9"/>
          <p:cNvSpPr/>
          <p:nvPr/>
        </p:nvSpPr>
        <p:spPr>
          <a:xfrm>
            <a:off x="2114103" y="6235886"/>
            <a:ext cx="4627819" cy="216023"/>
          </a:xfrm>
          <a:prstGeom prst="rightArrowCallout">
            <a:avLst>
              <a:gd name="adj1" fmla="val 25000"/>
              <a:gd name="adj2" fmla="val 32081"/>
              <a:gd name="adj3" fmla="val 25000"/>
              <a:gd name="adj4" fmla="val 25195"/>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660262695"/>
              </p:ext>
            </p:extLst>
          </p:nvPr>
        </p:nvGraphicFramePr>
        <p:xfrm>
          <a:off x="78629" y="4848182"/>
          <a:ext cx="6769112" cy="1371600"/>
        </p:xfrm>
        <a:graphic>
          <a:graphicData uri="http://schemas.openxmlformats.org/drawingml/2006/table">
            <a:tbl>
              <a:tblPr firstRow="1" bandRow="1">
                <a:tableStyleId>{7DF18680-E054-41AD-8BC1-D1AEF772440D}</a:tableStyleId>
              </a:tblPr>
              <a:tblGrid>
                <a:gridCol w="864142"/>
                <a:gridCol w="1152443"/>
                <a:gridCol w="1186006"/>
                <a:gridCol w="1164578"/>
                <a:gridCol w="1177808"/>
                <a:gridCol w="1224135"/>
              </a:tblGrid>
              <a:tr h="370840">
                <a:tc>
                  <a:txBody>
                    <a:bodyPr/>
                    <a:lstStyle/>
                    <a:p>
                      <a:pPr algn="ctr"/>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夜</a:t>
                      </a:r>
                      <a:r>
                        <a:rPr kumimoji="1" lang="ja-JP" altLang="en-US" sz="1200" b="0" baseline="0" dirty="0" smtClean="0">
                          <a:solidFill>
                            <a:schemeClr val="tx1"/>
                          </a:solidFill>
                          <a:latin typeface="ＭＳ ゴシック" panose="020B0609070205080204" pitchFamily="49" charset="-128"/>
                          <a:ea typeface="ＭＳ ゴシック" panose="020B0609070205080204" pitchFamily="49" charset="-128"/>
                        </a:rPr>
                        <a:t> </a:t>
                      </a:r>
                      <a:endParaRPr kumimoji="1" lang="en-US" altLang="ja-JP" sz="1200" b="0" baseline="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200" b="0" baseline="0" dirty="0" smtClean="0">
                          <a:solidFill>
                            <a:schemeClr val="tx1"/>
                          </a:solidFill>
                          <a:latin typeface="ＭＳ ゴシック" panose="020B0609070205080204" pitchFamily="49" charset="-128"/>
                          <a:ea typeface="ＭＳ ゴシック" panose="020B0609070205080204" pitchFamily="49" charset="-128"/>
                        </a:rPr>
                        <a:t>交通</a:t>
                      </a:r>
                      <a:r>
                        <a:rPr kumimoji="1" lang="ja-JP" altLang="en-US" sz="1200" b="0" dirty="0" smtClean="0">
                          <a:solidFill>
                            <a:schemeClr val="tx1"/>
                          </a:solidFill>
                          <a:latin typeface="ＭＳ ゴシック" panose="020B0609070205080204" pitchFamily="49" charset="-128"/>
                          <a:ea typeface="ＭＳ ゴシック" panose="020B0609070205080204" pitchFamily="49" charset="-128"/>
                        </a:rPr>
                        <a:t>事故</a:t>
                      </a:r>
                      <a:endParaRPr kumimoji="1" lang="ja-JP" altLang="en-US" sz="12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5">
                        <a:lumMod val="20000"/>
                        <a:lumOff val="80000"/>
                      </a:schemeClr>
                    </a:solidFill>
                  </a:tcPr>
                </a:tc>
                <a:tc>
                  <a:txBody>
                    <a:bodyPr/>
                    <a:lstStyle/>
                    <a:p>
                      <a:pPr algn="ctr"/>
                      <a:r>
                        <a:rPr kumimoji="1" lang="en-US" altLang="ja-JP" b="0" dirty="0" smtClean="0">
                          <a:solidFill>
                            <a:srgbClr val="FF0000"/>
                          </a:solidFill>
                          <a:latin typeface="ＭＳ ゴシック" panose="020B0609070205080204" pitchFamily="49" charset="-128"/>
                          <a:ea typeface="ＭＳ ゴシック" panose="020B0609070205080204" pitchFamily="49" charset="-128"/>
                        </a:rPr>
                        <a:t>26</a:t>
                      </a:r>
                      <a:r>
                        <a:rPr kumimoji="1" lang="ja-JP" altLang="en-US" b="0" dirty="0" smtClean="0">
                          <a:solidFill>
                            <a:srgbClr val="FF0000"/>
                          </a:solidFill>
                          <a:latin typeface="ＭＳ ゴシック" panose="020B0609070205080204" pitchFamily="49" charset="-128"/>
                          <a:ea typeface="ＭＳ ゴシック" panose="020B0609070205080204" pitchFamily="49" charset="-128"/>
                        </a:rPr>
                        <a:t> 件</a:t>
                      </a:r>
                      <a:endParaRPr kumimoji="1" lang="ja-JP" altLang="en-US" b="0" dirty="0">
                        <a:solidFill>
                          <a:srgbClr val="FF0000"/>
                        </a:solidFill>
                        <a:latin typeface="ＭＳ ゴシック" panose="020B0609070205080204" pitchFamily="49" charset="-128"/>
                        <a:ea typeface="ＭＳ ゴシック" panose="020B0609070205080204" pitchFamily="49" charset="-128"/>
                      </a:endParaRPr>
                    </a:p>
                  </a:txBody>
                  <a:tcPr anchor="ctr">
                    <a:solidFill>
                      <a:schemeClr val="accent5">
                        <a:lumMod val="20000"/>
                        <a:lumOff val="80000"/>
                      </a:schemeClr>
                    </a:solidFill>
                  </a:tcPr>
                </a:tc>
                <a:tc>
                  <a:txBody>
                    <a:bodyPr/>
                    <a:lstStyle/>
                    <a:p>
                      <a:pPr algn="ct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24</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solidFill>
                      <a:schemeClr val="accent5">
                        <a:lumMod val="20000"/>
                        <a:lumOff val="80000"/>
                      </a:schemeClr>
                    </a:solidFill>
                  </a:tcPr>
                </a:tc>
                <a:tc>
                  <a:txBody>
                    <a:bodyPr/>
                    <a:lstStyle/>
                    <a:p>
                      <a:pPr algn="ctr"/>
                      <a:r>
                        <a:rPr kumimoji="1" lang="en-US" altLang="ja-JP" b="0" dirty="0" smtClean="0">
                          <a:solidFill>
                            <a:schemeClr val="tx1"/>
                          </a:solidFill>
                          <a:latin typeface="ＭＳ ゴシック" panose="020B0609070205080204" pitchFamily="49" charset="-128"/>
                          <a:ea typeface="ＭＳ ゴシック" panose="020B0609070205080204" pitchFamily="49" charset="-128"/>
                        </a:rPr>
                        <a:t>20</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solidFill>
                      <a:schemeClr val="accent5">
                        <a:lumMod val="20000"/>
                        <a:lumOff val="80000"/>
                      </a:schemeClr>
                    </a:solidFill>
                  </a:tcPr>
                </a:tc>
                <a:tc>
                  <a:txBody>
                    <a:bodyPr/>
                    <a:lstStyle/>
                    <a:p>
                      <a:pPr algn="ctr"/>
                      <a:r>
                        <a:rPr kumimoji="1" lang="en-US" altLang="ja-JP" b="0" dirty="0" smtClean="0">
                          <a:solidFill>
                            <a:schemeClr val="tx1"/>
                          </a:solidFill>
                          <a:latin typeface="ＭＳ ゴシック" panose="020B0609070205080204" pitchFamily="49" charset="-128"/>
                          <a:ea typeface="ＭＳ ゴシック" panose="020B0609070205080204" pitchFamily="49" charset="-128"/>
                        </a:rPr>
                        <a:t>18</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 件</a:t>
                      </a:r>
                      <a:endParaRPr kumimoji="1" lang="en-US" altLang="ja-JP" b="0" dirty="0" smtClean="0">
                        <a:solidFill>
                          <a:schemeClr val="tx1"/>
                        </a:solidFill>
                        <a:latin typeface="ＭＳ ゴシック" panose="020B0609070205080204" pitchFamily="49" charset="-128"/>
                        <a:ea typeface="ＭＳ ゴシック" panose="020B0609070205080204" pitchFamily="49" charset="-128"/>
                      </a:endParaRPr>
                    </a:p>
                  </a:txBody>
                  <a:tcPr anchor="ctr">
                    <a:solidFill>
                      <a:schemeClr val="accent5">
                        <a:lumMod val="20000"/>
                        <a:lumOff val="80000"/>
                      </a:schemeClr>
                    </a:solidFill>
                  </a:tcPr>
                </a:tc>
                <a:tc>
                  <a:txBody>
                    <a:bodyPr/>
                    <a:lstStyle/>
                    <a:p>
                      <a:pPr algn="ctr"/>
                      <a:r>
                        <a:rPr kumimoji="1" lang="en-US" altLang="ja-JP" b="0" dirty="0" smtClean="0">
                          <a:solidFill>
                            <a:schemeClr val="tx1"/>
                          </a:solidFill>
                          <a:latin typeface="ＭＳ ゴシック" panose="020B0609070205080204" pitchFamily="49" charset="-128"/>
                          <a:ea typeface="ＭＳ ゴシック" panose="020B0609070205080204" pitchFamily="49" charset="-128"/>
                        </a:rPr>
                        <a:t>17</a:t>
                      </a:r>
                      <a:r>
                        <a:rPr kumimoji="1" lang="ja-JP" altLang="en-US" b="0" dirty="0" smtClean="0">
                          <a:solidFill>
                            <a:schemeClr val="tx1"/>
                          </a:solidFill>
                          <a:latin typeface="ＭＳ ゴシック" panose="020B0609070205080204" pitchFamily="49" charset="-128"/>
                          <a:ea typeface="ＭＳ ゴシック" panose="020B0609070205080204" pitchFamily="49" charset="-128"/>
                        </a:rPr>
                        <a:t> 件</a:t>
                      </a:r>
                      <a:endParaRPr kumimoji="1" lang="ja-JP" altLang="en-US" b="0" dirty="0">
                        <a:solidFill>
                          <a:schemeClr val="tx1"/>
                        </a:solidFill>
                        <a:latin typeface="ＭＳ ゴシック" panose="020B0609070205080204" pitchFamily="49" charset="-128"/>
                        <a:ea typeface="ＭＳ ゴシック" panose="020B0609070205080204" pitchFamily="49" charset="-128"/>
                      </a:endParaRPr>
                    </a:p>
                  </a:txBody>
                  <a:tcPr anchor="ctr">
                    <a:solidFill>
                      <a:schemeClr val="accent5">
                        <a:lumMod val="20000"/>
                        <a:lumOff val="80000"/>
                      </a:schemeClr>
                    </a:solidFill>
                  </a:tcPr>
                </a:tc>
              </a:tr>
              <a:tr h="370840">
                <a:tc>
                  <a:txBody>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夜 </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重傷数</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5">
                        <a:lumMod val="40000"/>
                        <a:lumOff val="60000"/>
                      </a:schemeClr>
                    </a:solidFill>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3</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 件</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nchor="ctr">
                    <a:solidFill>
                      <a:schemeClr val="accent5">
                        <a:lumMod val="40000"/>
                        <a:lumOff val="60000"/>
                      </a:schemeClr>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a:t>
                      </a:r>
                      <a:r>
                        <a:rPr kumimoji="1" lang="ja-JP" altLang="en-US" dirty="0" smtClean="0">
                          <a:latin typeface="ＭＳ ゴシック" panose="020B0609070205080204" pitchFamily="49" charset="-128"/>
                          <a:ea typeface="ＭＳ ゴシック" panose="020B0609070205080204" pitchFamily="49" charset="-128"/>
                        </a:rPr>
                        <a:t> 件</a:t>
                      </a:r>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5">
                        <a:lumMod val="40000"/>
                        <a:lumOff val="60000"/>
                      </a:schemeClr>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0</a:t>
                      </a:r>
                      <a:r>
                        <a:rPr kumimoji="1" lang="ja-JP" altLang="en-US" dirty="0" smtClean="0">
                          <a:latin typeface="ＭＳ ゴシック" panose="020B0609070205080204" pitchFamily="49" charset="-128"/>
                          <a:ea typeface="ＭＳ ゴシック" panose="020B0609070205080204" pitchFamily="49" charset="-128"/>
                        </a:rPr>
                        <a:t> 件</a:t>
                      </a:r>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5">
                        <a:lumMod val="40000"/>
                        <a:lumOff val="60000"/>
                      </a:schemeClr>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3</a:t>
                      </a:r>
                      <a:r>
                        <a:rPr kumimoji="1" lang="ja-JP" altLang="en-US" dirty="0" smtClean="0">
                          <a:latin typeface="ＭＳ ゴシック" panose="020B0609070205080204" pitchFamily="49" charset="-128"/>
                          <a:ea typeface="ＭＳ ゴシック" panose="020B0609070205080204" pitchFamily="49" charset="-128"/>
                        </a:rPr>
                        <a:t> 件</a:t>
                      </a:r>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5">
                        <a:lumMod val="40000"/>
                        <a:lumOff val="60000"/>
                      </a:schemeClr>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0</a:t>
                      </a:r>
                      <a:r>
                        <a:rPr kumimoji="1" lang="ja-JP" altLang="en-US" dirty="0" smtClean="0">
                          <a:latin typeface="ＭＳ ゴシック" panose="020B0609070205080204" pitchFamily="49" charset="-128"/>
                          <a:ea typeface="ＭＳ ゴシック" panose="020B0609070205080204" pitchFamily="49" charset="-128"/>
                        </a:rPr>
                        <a:t> 件</a:t>
                      </a:r>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5">
                        <a:lumMod val="40000"/>
                        <a:lumOff val="60000"/>
                      </a:schemeClr>
                    </a:solidFill>
                  </a:tcPr>
                </a:tc>
              </a:tr>
              <a:tr h="370840">
                <a:tc>
                  <a:txBody>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夜　</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死亡数</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5">
                        <a:lumMod val="40000"/>
                        <a:lumOff val="60000"/>
                      </a:schemeClr>
                    </a:solidFill>
                  </a:tcPr>
                </a:tc>
                <a:tc>
                  <a:txBody>
                    <a:bodyPr/>
                    <a:lstStyle/>
                    <a:p>
                      <a:pPr algn="ctr"/>
                      <a:r>
                        <a:rPr kumimoji="1" lang="en-US" altLang="ja-JP" dirty="0" smtClean="0">
                          <a:solidFill>
                            <a:srgbClr val="FF0000"/>
                          </a:solidFill>
                          <a:latin typeface="ＭＳ ゴシック" panose="020B0609070205080204" pitchFamily="49" charset="-128"/>
                          <a:ea typeface="ＭＳ ゴシック" panose="020B0609070205080204" pitchFamily="49" charset="-128"/>
                        </a:rPr>
                        <a:t>1</a:t>
                      </a:r>
                      <a:r>
                        <a:rPr kumimoji="1" lang="ja-JP" altLang="en-US" baseline="0" dirty="0" smtClean="0">
                          <a:solidFill>
                            <a:srgbClr val="FF0000"/>
                          </a:solidFill>
                          <a:latin typeface="ＭＳ ゴシック" panose="020B0609070205080204" pitchFamily="49" charset="-128"/>
                          <a:ea typeface="ＭＳ ゴシック" panose="020B0609070205080204" pitchFamily="49" charset="-128"/>
                        </a:rPr>
                        <a:t> </a:t>
                      </a:r>
                      <a:r>
                        <a:rPr kumimoji="1" lang="ja-JP" altLang="en-US" dirty="0" smtClean="0">
                          <a:solidFill>
                            <a:srgbClr val="FF0000"/>
                          </a:solidFill>
                          <a:latin typeface="ＭＳ ゴシック" panose="020B0609070205080204" pitchFamily="49" charset="-128"/>
                          <a:ea typeface="ＭＳ ゴシック" panose="020B0609070205080204" pitchFamily="49" charset="-128"/>
                        </a:rPr>
                        <a:t>件</a:t>
                      </a: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nchor="ctr">
                    <a:solidFill>
                      <a:schemeClr val="accent5">
                        <a:lumMod val="40000"/>
                        <a:lumOff val="60000"/>
                      </a:schemeClr>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0</a:t>
                      </a:r>
                      <a:r>
                        <a:rPr kumimoji="1" lang="ja-JP" altLang="en-US" dirty="0" smtClean="0">
                          <a:latin typeface="ＭＳ ゴシック" panose="020B0609070205080204" pitchFamily="49" charset="-128"/>
                          <a:ea typeface="ＭＳ ゴシック" panose="020B0609070205080204" pitchFamily="49" charset="-128"/>
                        </a:rPr>
                        <a:t> 件</a:t>
                      </a:r>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5">
                        <a:lumMod val="40000"/>
                        <a:lumOff val="60000"/>
                      </a:schemeClr>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2</a:t>
                      </a:r>
                      <a:r>
                        <a:rPr kumimoji="1" lang="ja-JP" altLang="en-US" dirty="0" smtClean="0">
                          <a:latin typeface="ＭＳ ゴシック" panose="020B0609070205080204" pitchFamily="49" charset="-128"/>
                          <a:ea typeface="ＭＳ ゴシック" panose="020B0609070205080204" pitchFamily="49" charset="-128"/>
                        </a:rPr>
                        <a:t> 件</a:t>
                      </a:r>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5">
                        <a:lumMod val="40000"/>
                        <a:lumOff val="60000"/>
                      </a:schemeClr>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0</a:t>
                      </a:r>
                      <a:r>
                        <a:rPr kumimoji="1" lang="ja-JP" altLang="en-US" dirty="0" smtClean="0">
                          <a:latin typeface="ＭＳ ゴシック" panose="020B0609070205080204" pitchFamily="49" charset="-128"/>
                          <a:ea typeface="ＭＳ ゴシック" panose="020B0609070205080204" pitchFamily="49" charset="-128"/>
                        </a:rPr>
                        <a:t> 件</a:t>
                      </a:r>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5">
                        <a:lumMod val="40000"/>
                        <a:lumOff val="60000"/>
                      </a:schemeClr>
                    </a:solidFill>
                  </a:tcPr>
                </a:tc>
                <a:tc>
                  <a:txBody>
                    <a:bodyPr/>
                    <a:lstStyle/>
                    <a:p>
                      <a:pPr algn="ct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 件</a:t>
                      </a:r>
                      <a:endParaRPr kumimoji="1" lang="ja-JP" altLang="en-US" dirty="0">
                        <a:latin typeface="ＭＳ ゴシック" panose="020B0609070205080204" pitchFamily="49" charset="-128"/>
                        <a:ea typeface="ＭＳ ゴシック" panose="020B0609070205080204" pitchFamily="49" charset="-128"/>
                      </a:endParaRPr>
                    </a:p>
                  </a:txBody>
                  <a:tcPr anchor="ctr">
                    <a:solidFill>
                      <a:schemeClr val="accent5">
                        <a:lumMod val="40000"/>
                        <a:lumOff val="60000"/>
                      </a:schemeClr>
                    </a:solidFill>
                  </a:tcPr>
                </a:tc>
              </a:tr>
            </a:tbl>
          </a:graphicData>
        </a:graphic>
      </p:graphicFrame>
      <p:sp>
        <p:nvSpPr>
          <p:cNvPr id="7" name="スライド番号プレースホルダー 6"/>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4</a:t>
            </a:fld>
            <a:endParaRPr kumimoji="1" lang="ja-JP" altLang="en-US" sz="1600" dirty="0"/>
          </a:p>
        </p:txBody>
      </p:sp>
    </p:spTree>
    <p:extLst>
      <p:ext uri="{BB962C8B-B14F-4D97-AF65-F5344CB8AC3E}">
        <p14:creationId xmlns:p14="http://schemas.microsoft.com/office/powerpoint/2010/main" val="2566710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8548" y="487568"/>
            <a:ext cx="9144000" cy="840150"/>
          </a:xfrm>
        </p:spPr>
        <p:txBody>
          <a:bodyPr/>
          <a:lstStyle/>
          <a:p>
            <a:r>
              <a:rPr lang="ja-JP" altLang="en-US" sz="5200" dirty="0" smtClean="0">
                <a:solidFill>
                  <a:schemeClr val="tx1"/>
                </a:solidFill>
                <a:effectLst/>
              </a:rPr>
              <a:t>表③ 高齢者事故発生時</a:t>
            </a:r>
            <a:r>
              <a:rPr kumimoji="1" lang="ja-JP" altLang="en-US" sz="5200" dirty="0" smtClean="0">
                <a:solidFill>
                  <a:schemeClr val="tx1"/>
                </a:solidFill>
                <a:effectLst/>
              </a:rPr>
              <a:t>の状況</a:t>
            </a:r>
            <a:endParaRPr kumimoji="1" lang="ja-JP" altLang="en-US" sz="5200" dirty="0">
              <a:solidFill>
                <a:schemeClr val="tx1"/>
              </a:solidFill>
              <a:effectLst/>
            </a:endParaRPr>
          </a:p>
        </p:txBody>
      </p:sp>
      <p:sp>
        <p:nvSpPr>
          <p:cNvPr id="5" name="タイトル 1"/>
          <p:cNvSpPr txBox="1">
            <a:spLocks/>
          </p:cNvSpPr>
          <p:nvPr/>
        </p:nvSpPr>
        <p:spPr>
          <a:xfrm>
            <a:off x="19480" y="81309"/>
            <a:ext cx="9089024" cy="57606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altLang="ja-JP" sz="3100" dirty="0" smtClean="0">
                <a:solidFill>
                  <a:srgbClr val="FF0000"/>
                </a:solidFill>
                <a:effectLst/>
              </a:rPr>
              <a:t>【</a:t>
            </a:r>
            <a:r>
              <a:rPr lang="ja-JP" altLang="en-US" sz="3100" dirty="0" smtClean="0">
                <a:solidFill>
                  <a:srgbClr val="FF0000"/>
                </a:solidFill>
                <a:effectLst/>
              </a:rPr>
              <a:t>課題</a:t>
            </a:r>
            <a:r>
              <a:rPr lang="en-US" altLang="ja-JP" sz="3100" dirty="0" smtClean="0">
                <a:solidFill>
                  <a:srgbClr val="FF0000"/>
                </a:solidFill>
                <a:effectLst/>
              </a:rPr>
              <a:t>】</a:t>
            </a:r>
            <a:r>
              <a:rPr lang="ja-JP" altLang="en-US" sz="3100" dirty="0" smtClean="0">
                <a:solidFill>
                  <a:srgbClr val="FF0000"/>
                </a:solidFill>
                <a:effectLst/>
              </a:rPr>
              <a:t>高齢者の事故のうち運転中の事故が多い</a:t>
            </a:r>
            <a:endParaRPr lang="ja-JP" altLang="en-US" sz="3100" dirty="0">
              <a:solidFill>
                <a:srgbClr val="FF0000"/>
              </a:solidFill>
              <a:effectLst/>
            </a:endParaRPr>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1192109859"/>
              </p:ext>
            </p:extLst>
          </p:nvPr>
        </p:nvGraphicFramePr>
        <p:xfrm>
          <a:off x="179512" y="1412776"/>
          <a:ext cx="8712968" cy="4752528"/>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422666" y="1235723"/>
            <a:ext cx="665820" cy="369332"/>
          </a:xfrm>
          <a:prstGeom prst="rect">
            <a:avLst/>
          </a:prstGeom>
          <a:noFill/>
        </p:spPr>
        <p:txBody>
          <a:bodyPr wrap="square" rtlCol="0">
            <a:spAutoFit/>
          </a:bodyPr>
          <a:lstStyle/>
          <a:p>
            <a:r>
              <a:rPr kumimoji="1" lang="en-US" altLang="ja-JP" dirty="0" smtClean="0"/>
              <a:t>(</a:t>
            </a:r>
            <a:r>
              <a:rPr kumimoji="1" lang="ja-JP" altLang="en-US" dirty="0" smtClean="0"/>
              <a:t>件</a:t>
            </a:r>
            <a:r>
              <a:rPr kumimoji="1" lang="en-US" altLang="ja-JP" dirty="0" smtClean="0"/>
              <a:t>)</a:t>
            </a:r>
            <a:endParaRPr kumimoji="1" lang="ja-JP" altLang="en-US" dirty="0"/>
          </a:p>
        </p:txBody>
      </p:sp>
      <p:sp>
        <p:nvSpPr>
          <p:cNvPr id="7" name="テキスト ボックス 6"/>
          <p:cNvSpPr txBox="1"/>
          <p:nvPr/>
        </p:nvSpPr>
        <p:spPr>
          <a:xfrm>
            <a:off x="827584" y="6321594"/>
            <a:ext cx="6343176" cy="375723"/>
          </a:xfrm>
          <a:prstGeom prst="rect">
            <a:avLst/>
          </a:prstGeom>
          <a:noFill/>
        </p:spPr>
        <p:txBody>
          <a:bodyPr wrap="square" rtlCol="0">
            <a:spAutoFit/>
          </a:bodyPr>
          <a:lstStyle/>
          <a:p>
            <a:r>
              <a:rPr kumimoji="1" lang="ja-JP" altLang="en-US" dirty="0" smtClean="0"/>
              <a:t>出典：箕輪消防署　救急搬送ﾃﾞｰﾀ</a:t>
            </a:r>
            <a:endParaRPr kumimoji="1" lang="ja-JP" altLang="en-US" dirty="0"/>
          </a:p>
        </p:txBody>
      </p:sp>
      <p:sp>
        <p:nvSpPr>
          <p:cNvPr id="8" name="右矢印吹き出し 7"/>
          <p:cNvSpPr/>
          <p:nvPr/>
        </p:nvSpPr>
        <p:spPr>
          <a:xfrm>
            <a:off x="1907704" y="6063064"/>
            <a:ext cx="4464496" cy="258530"/>
          </a:xfrm>
          <a:prstGeom prst="rightArrowCallout">
            <a:avLst>
              <a:gd name="adj1" fmla="val 25000"/>
              <a:gd name="adj2" fmla="val 25000"/>
              <a:gd name="adj3" fmla="val 25000"/>
              <a:gd name="adj4" fmla="val 25802"/>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9" name="円/楕円 8"/>
          <p:cNvSpPr/>
          <p:nvPr/>
        </p:nvSpPr>
        <p:spPr>
          <a:xfrm>
            <a:off x="755576" y="4077072"/>
            <a:ext cx="576064" cy="165663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10" name="スライド番号プレースホルダー 9"/>
          <p:cNvSpPr>
            <a:spLocks noGrp="1"/>
          </p:cNvSpPr>
          <p:nvPr>
            <p:ph type="sldNum" sz="quarter" idx="12"/>
          </p:nvPr>
        </p:nvSpPr>
        <p:spPr>
          <a:xfrm>
            <a:off x="697657" y="6356350"/>
            <a:ext cx="561975" cy="365125"/>
          </a:xfrm>
        </p:spPr>
        <p:txBody>
          <a:bodyPr/>
          <a:lstStyle/>
          <a:p>
            <a:fld id="{D2D8002D-B5B0-4BAC-B1F6-782DDCCE6D9C}" type="slidenum">
              <a:rPr kumimoji="1" lang="ja-JP" altLang="en-US" sz="1600" smtClean="0"/>
              <a:t>5</a:t>
            </a:fld>
            <a:endParaRPr kumimoji="1" lang="ja-JP" altLang="en-US" sz="1600" dirty="0"/>
          </a:p>
        </p:txBody>
      </p:sp>
    </p:spTree>
    <p:extLst>
      <p:ext uri="{BB962C8B-B14F-4D97-AF65-F5344CB8AC3E}">
        <p14:creationId xmlns:p14="http://schemas.microsoft.com/office/powerpoint/2010/main" val="210882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8900" y="588911"/>
            <a:ext cx="9144000" cy="535833"/>
          </a:xfrm>
        </p:spPr>
        <p:txBody>
          <a:bodyPr/>
          <a:lstStyle/>
          <a:p>
            <a:r>
              <a:rPr lang="ja-JP" altLang="en-US" sz="2800" dirty="0" smtClean="0">
                <a:solidFill>
                  <a:schemeClr val="tx1"/>
                </a:solidFill>
                <a:effectLst/>
              </a:rPr>
              <a:t>表④ 交通事故における交差点事故割合</a:t>
            </a:r>
            <a:r>
              <a:rPr lang="en-US" altLang="ja-JP" sz="2800" dirty="0" smtClean="0">
                <a:solidFill>
                  <a:schemeClr val="tx1"/>
                </a:solidFill>
                <a:effectLst/>
              </a:rPr>
              <a:t>(</a:t>
            </a:r>
            <a:r>
              <a:rPr lang="ja-JP" altLang="en-US" sz="2800" dirty="0" smtClean="0">
                <a:solidFill>
                  <a:schemeClr val="tx1"/>
                </a:solidFill>
                <a:effectLst/>
              </a:rPr>
              <a:t>県比較</a:t>
            </a:r>
            <a:r>
              <a:rPr lang="en-US" altLang="ja-JP" sz="2800" dirty="0" smtClean="0">
                <a:solidFill>
                  <a:schemeClr val="tx1"/>
                </a:solidFill>
                <a:effectLst/>
              </a:rPr>
              <a:t>)</a:t>
            </a:r>
            <a:r>
              <a:rPr lang="ja-JP" altLang="en-US" sz="2800" dirty="0" smtClean="0">
                <a:solidFill>
                  <a:schemeClr val="tx1"/>
                </a:solidFill>
                <a:effectLst/>
              </a:rPr>
              <a:t>の状況</a:t>
            </a:r>
            <a:endParaRPr kumimoji="1" lang="ja-JP" altLang="en-US" sz="28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350230458"/>
              </p:ext>
            </p:extLst>
          </p:nvPr>
        </p:nvGraphicFramePr>
        <p:xfrm>
          <a:off x="315674" y="1034373"/>
          <a:ext cx="8568952" cy="2917045"/>
        </p:xfrm>
        <a:graphic>
          <a:graphicData uri="http://schemas.openxmlformats.org/drawingml/2006/chart">
            <c:chart xmlns:c="http://schemas.openxmlformats.org/drawingml/2006/chart" xmlns:r="http://schemas.openxmlformats.org/officeDocument/2006/relationships" r:id="rId4"/>
          </a:graphicData>
        </a:graphic>
      </p:graphicFrame>
      <p:sp>
        <p:nvSpPr>
          <p:cNvPr id="5" name="タイトル 1"/>
          <p:cNvSpPr txBox="1">
            <a:spLocks/>
          </p:cNvSpPr>
          <p:nvPr/>
        </p:nvSpPr>
        <p:spPr>
          <a:xfrm>
            <a:off x="1403198" y="0"/>
            <a:ext cx="6393904" cy="7200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altLang="ja-JP" sz="3600" dirty="0" smtClean="0">
                <a:solidFill>
                  <a:srgbClr val="FF0000"/>
                </a:solidFill>
                <a:effectLst/>
              </a:rPr>
              <a:t>【</a:t>
            </a:r>
            <a:r>
              <a:rPr lang="ja-JP" altLang="en-US" sz="3600" dirty="0" smtClean="0">
                <a:solidFill>
                  <a:srgbClr val="FF0000"/>
                </a:solidFill>
                <a:effectLst/>
              </a:rPr>
              <a:t>課題</a:t>
            </a:r>
            <a:r>
              <a:rPr lang="en-US" altLang="ja-JP" sz="3600" dirty="0" smtClean="0">
                <a:solidFill>
                  <a:srgbClr val="FF0000"/>
                </a:solidFill>
                <a:effectLst/>
              </a:rPr>
              <a:t>】</a:t>
            </a:r>
            <a:r>
              <a:rPr lang="ja-JP" altLang="en-US" sz="3600" dirty="0" smtClean="0">
                <a:solidFill>
                  <a:srgbClr val="FF0000"/>
                </a:solidFill>
                <a:effectLst/>
              </a:rPr>
              <a:t>交差点の事故が多い</a:t>
            </a:r>
            <a:endParaRPr lang="ja-JP" altLang="en-US" sz="3600" dirty="0">
              <a:solidFill>
                <a:srgbClr val="FF0000"/>
              </a:solidFill>
              <a:effectLst/>
            </a:endParaRPr>
          </a:p>
        </p:txBody>
      </p:sp>
      <p:sp>
        <p:nvSpPr>
          <p:cNvPr id="7" name="テキスト ボックス 6"/>
          <p:cNvSpPr txBox="1"/>
          <p:nvPr/>
        </p:nvSpPr>
        <p:spPr>
          <a:xfrm>
            <a:off x="882776" y="6392501"/>
            <a:ext cx="4121272" cy="375723"/>
          </a:xfrm>
          <a:prstGeom prst="rect">
            <a:avLst/>
          </a:prstGeom>
          <a:noFill/>
        </p:spPr>
        <p:txBody>
          <a:bodyPr wrap="square" rtlCol="0">
            <a:spAutoFit/>
          </a:bodyPr>
          <a:lstStyle/>
          <a:p>
            <a:r>
              <a:rPr kumimoji="1" lang="ja-JP" altLang="en-US" dirty="0" smtClean="0"/>
              <a:t>出典：伊那警察署　交通課</a:t>
            </a:r>
            <a:endParaRPr kumimoji="1" lang="ja-JP" altLang="en-US" dirty="0"/>
          </a:p>
        </p:txBody>
      </p:sp>
      <p:sp>
        <p:nvSpPr>
          <p:cNvPr id="8" name="右矢印吹き出し 7"/>
          <p:cNvSpPr/>
          <p:nvPr/>
        </p:nvSpPr>
        <p:spPr>
          <a:xfrm>
            <a:off x="2339752" y="3356992"/>
            <a:ext cx="5234894" cy="315481"/>
          </a:xfrm>
          <a:prstGeom prst="rightArrowCallout">
            <a:avLst>
              <a:gd name="adj1" fmla="val 25000"/>
              <a:gd name="adj2" fmla="val 25000"/>
              <a:gd name="adj3" fmla="val 25000"/>
              <a:gd name="adj4" fmla="val 26148"/>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FF0000"/>
                </a:solidFill>
                <a:latin typeface="ＭＳ Ｐゴシック" panose="020B0600070205080204" pitchFamily="50" charset="-128"/>
                <a:ea typeface="ＭＳ Ｐゴシック" panose="020B0600070205080204" pitchFamily="50" charset="-128"/>
              </a:rPr>
              <a:t>ＳＣ認証取得</a:t>
            </a:r>
            <a:endParaRPr kumimoji="1" lang="ja-JP" altLang="en-US" sz="1200" dirty="0">
              <a:solidFill>
                <a:srgbClr val="FF0000"/>
              </a:solidFill>
              <a:latin typeface="ＭＳ Ｐゴシック" panose="020B0600070205080204" pitchFamily="50" charset="-128"/>
              <a:ea typeface="ＭＳ Ｐゴシック" panose="020B0600070205080204" pitchFamily="50" charset="-128"/>
            </a:endParaRPr>
          </a:p>
        </p:txBody>
      </p:sp>
      <p:sp>
        <p:nvSpPr>
          <p:cNvPr id="9" name="円/楕円 8"/>
          <p:cNvSpPr/>
          <p:nvPr/>
        </p:nvSpPr>
        <p:spPr>
          <a:xfrm>
            <a:off x="1255873" y="1412776"/>
            <a:ext cx="1166573" cy="10801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sp>
        <p:nvSpPr>
          <p:cNvPr id="10" name="スライド番号プレースホルダー 9"/>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6</a:t>
            </a:fld>
            <a:endParaRPr kumimoji="1" lang="ja-JP" altLang="en-US" sz="1600" dirty="0"/>
          </a:p>
        </p:txBody>
      </p:sp>
      <p:graphicFrame>
        <p:nvGraphicFramePr>
          <p:cNvPr id="11" name="表 10"/>
          <p:cNvGraphicFramePr>
            <a:graphicFrameLocks noGrp="1"/>
          </p:cNvGraphicFramePr>
          <p:nvPr>
            <p:extLst>
              <p:ext uri="{D42A27DB-BD31-4B8C-83A1-F6EECF244321}">
                <p14:modId xmlns:p14="http://schemas.microsoft.com/office/powerpoint/2010/main" val="744248386"/>
              </p:ext>
            </p:extLst>
          </p:nvPr>
        </p:nvGraphicFramePr>
        <p:xfrm>
          <a:off x="107504" y="4043205"/>
          <a:ext cx="8809215" cy="2345515"/>
        </p:xfrm>
        <a:graphic>
          <a:graphicData uri="http://schemas.openxmlformats.org/drawingml/2006/table">
            <a:tbl>
              <a:tblPr firstRow="1" bandRow="1">
                <a:tableStyleId>{7DF18680-E054-41AD-8BC1-D1AEF772440D}</a:tableStyleId>
              </a:tblPr>
              <a:tblGrid>
                <a:gridCol w="1536410"/>
                <a:gridCol w="1454561"/>
                <a:gridCol w="1454561"/>
                <a:gridCol w="1454561"/>
                <a:gridCol w="1454561"/>
                <a:gridCol w="1454561"/>
              </a:tblGrid>
              <a:tr h="465915">
                <a:tc gridSpan="6">
                  <a:txBody>
                    <a:bodyPr/>
                    <a:lstStyle/>
                    <a:p>
                      <a:pPr algn="ctr"/>
                      <a:r>
                        <a:rPr kumimoji="1" lang="ja-JP" altLang="en-US" sz="2400" b="0" dirty="0" smtClean="0">
                          <a:solidFill>
                            <a:schemeClr val="tx1"/>
                          </a:solidFill>
                          <a:latin typeface="ＭＳ Ｐゴシック" panose="020B0600070205080204" pitchFamily="50" charset="-128"/>
                          <a:ea typeface="ＭＳ Ｐゴシック" panose="020B0600070205080204" pitchFamily="50" charset="-128"/>
                        </a:rPr>
                        <a:t>表⑤　箕輪町における道路形状別交通事故発生状況</a:t>
                      </a:r>
                      <a:endParaRPr kumimoji="1" lang="ja-JP" altLang="en-US" sz="2400" b="0" dirty="0">
                        <a:solidFill>
                          <a:schemeClr val="tx1"/>
                        </a:solidFill>
                        <a:latin typeface="ＭＳ Ｐゴシック" panose="020B0600070205080204" pitchFamily="50" charset="-128"/>
                        <a:ea typeface="ＭＳ Ｐゴシック" panose="020B0600070205080204" pitchFamily="50" charset="-128"/>
                      </a:endParaRPr>
                    </a:p>
                  </a:txBody>
                  <a:tcPr anchor="ctr">
                    <a:noFill/>
                  </a:tcPr>
                </a:tc>
                <a:tc hMerge="1">
                  <a:txBody>
                    <a:bodyPr/>
                    <a:lstStyle/>
                    <a:p>
                      <a:endParaRPr kumimoji="1" lang="ja-JP" altLang="en-US" dirty="0"/>
                    </a:p>
                  </a:txBody>
                  <a:tcPr>
                    <a:solidFill>
                      <a:schemeClr val="accent5">
                        <a:lumMod val="20000"/>
                        <a:lumOff val="80000"/>
                      </a:schemeClr>
                    </a:solidFill>
                  </a:tcPr>
                </a:tc>
                <a:tc hMerge="1">
                  <a:txBody>
                    <a:bodyPr/>
                    <a:lstStyle/>
                    <a:p>
                      <a:endParaRPr kumimoji="1" lang="ja-JP" altLang="en-US" dirty="0"/>
                    </a:p>
                  </a:txBody>
                  <a:tcPr>
                    <a:solidFill>
                      <a:schemeClr val="accent5">
                        <a:lumMod val="20000"/>
                        <a:lumOff val="80000"/>
                      </a:schemeClr>
                    </a:solidFill>
                  </a:tcPr>
                </a:tc>
                <a:tc hMerge="1">
                  <a:txBody>
                    <a:bodyPr/>
                    <a:lstStyle/>
                    <a:p>
                      <a:endParaRPr kumimoji="1" lang="ja-JP" altLang="en-US" dirty="0"/>
                    </a:p>
                  </a:txBody>
                  <a:tcPr>
                    <a:solidFill>
                      <a:schemeClr val="accent5">
                        <a:lumMod val="20000"/>
                        <a:lumOff val="80000"/>
                      </a:schemeClr>
                    </a:solidFill>
                  </a:tcPr>
                </a:tc>
                <a:tc hMerge="1">
                  <a:txBody>
                    <a:bodyPr/>
                    <a:lstStyle/>
                    <a:p>
                      <a:endParaRPr kumimoji="1" lang="ja-JP" altLang="en-US" dirty="0"/>
                    </a:p>
                  </a:txBody>
                  <a:tcPr>
                    <a:solidFill>
                      <a:schemeClr val="accent5">
                        <a:lumMod val="20000"/>
                        <a:lumOff val="80000"/>
                      </a:schemeClr>
                    </a:solidFill>
                  </a:tcPr>
                </a:tc>
                <a:tc hMerge="1">
                  <a:txBody>
                    <a:bodyPr/>
                    <a:lstStyle/>
                    <a:p>
                      <a:endParaRPr kumimoji="1" lang="ja-JP" altLang="en-US" dirty="0"/>
                    </a:p>
                  </a:txBody>
                  <a:tcPr>
                    <a:solidFill>
                      <a:schemeClr val="accent5">
                        <a:lumMod val="20000"/>
                        <a:lumOff val="80000"/>
                      </a:schemeClr>
                    </a:solidFill>
                  </a:tcPr>
                </a:tc>
              </a:tr>
              <a:tr h="370840">
                <a:tc>
                  <a:txBody>
                    <a:bodyPr/>
                    <a:lstStyle/>
                    <a:p>
                      <a:endParaRPr kumimoji="1" lang="ja-JP" altLang="en-US" dirty="0">
                        <a:solidFill>
                          <a:schemeClr val="tx1"/>
                        </a:solidFill>
                      </a:endParaRPr>
                    </a:p>
                  </a:txBody>
                  <a:tcPr>
                    <a:solidFill>
                      <a:srgbClr val="008000"/>
                    </a:solidFill>
                  </a:tcPr>
                </a:tc>
                <a:tc>
                  <a:txBody>
                    <a:bodyPr/>
                    <a:lstStyle/>
                    <a:p>
                      <a:pPr algn="ctr"/>
                      <a:r>
                        <a:rPr kumimoji="1" lang="en-US" altLang="ja-JP" sz="2000" dirty="0" smtClean="0">
                          <a:solidFill>
                            <a:schemeClr val="bg1"/>
                          </a:solidFill>
                        </a:rPr>
                        <a:t>2011</a:t>
                      </a:r>
                      <a:endParaRPr kumimoji="1" lang="ja-JP" altLang="en-US" sz="2000" dirty="0">
                        <a:solidFill>
                          <a:schemeClr val="bg1"/>
                        </a:solidFill>
                      </a:endParaRPr>
                    </a:p>
                  </a:txBody>
                  <a:tcPr>
                    <a:solidFill>
                      <a:srgbClr val="008000"/>
                    </a:solidFill>
                  </a:tcPr>
                </a:tc>
                <a:tc>
                  <a:txBody>
                    <a:bodyPr/>
                    <a:lstStyle/>
                    <a:p>
                      <a:pPr algn="ctr"/>
                      <a:r>
                        <a:rPr kumimoji="1" lang="en-US" altLang="ja-JP" sz="2000" dirty="0" smtClean="0">
                          <a:solidFill>
                            <a:schemeClr val="bg1"/>
                          </a:solidFill>
                        </a:rPr>
                        <a:t>2012</a:t>
                      </a:r>
                      <a:endParaRPr kumimoji="1" lang="ja-JP" altLang="en-US" sz="2000" dirty="0">
                        <a:solidFill>
                          <a:schemeClr val="bg1"/>
                        </a:solidFill>
                      </a:endParaRPr>
                    </a:p>
                  </a:txBody>
                  <a:tcPr>
                    <a:solidFill>
                      <a:srgbClr val="008000"/>
                    </a:solidFill>
                  </a:tcPr>
                </a:tc>
                <a:tc>
                  <a:txBody>
                    <a:bodyPr/>
                    <a:lstStyle/>
                    <a:p>
                      <a:pPr algn="ctr"/>
                      <a:r>
                        <a:rPr kumimoji="1" lang="en-US" altLang="ja-JP" sz="2000" dirty="0" smtClean="0">
                          <a:solidFill>
                            <a:schemeClr val="bg1"/>
                          </a:solidFill>
                        </a:rPr>
                        <a:t>2013</a:t>
                      </a:r>
                      <a:endParaRPr kumimoji="1" lang="ja-JP" altLang="en-US" sz="2000" dirty="0">
                        <a:solidFill>
                          <a:schemeClr val="bg1"/>
                        </a:solidFill>
                      </a:endParaRPr>
                    </a:p>
                  </a:txBody>
                  <a:tcPr>
                    <a:solidFill>
                      <a:srgbClr val="008000"/>
                    </a:solidFill>
                  </a:tcPr>
                </a:tc>
                <a:tc>
                  <a:txBody>
                    <a:bodyPr/>
                    <a:lstStyle/>
                    <a:p>
                      <a:pPr algn="ctr"/>
                      <a:r>
                        <a:rPr kumimoji="1" lang="en-US" altLang="ja-JP" sz="2000" dirty="0" smtClean="0">
                          <a:solidFill>
                            <a:schemeClr val="bg1"/>
                          </a:solidFill>
                        </a:rPr>
                        <a:t>2014</a:t>
                      </a:r>
                      <a:endParaRPr kumimoji="1" lang="ja-JP" altLang="en-US" sz="2000" dirty="0">
                        <a:solidFill>
                          <a:schemeClr val="bg1"/>
                        </a:solidFill>
                      </a:endParaRPr>
                    </a:p>
                  </a:txBody>
                  <a:tcPr>
                    <a:solidFill>
                      <a:srgbClr val="008000"/>
                    </a:solidFill>
                  </a:tcPr>
                </a:tc>
                <a:tc>
                  <a:txBody>
                    <a:bodyPr/>
                    <a:lstStyle/>
                    <a:p>
                      <a:pPr algn="ctr"/>
                      <a:r>
                        <a:rPr kumimoji="1" lang="en-US" altLang="ja-JP" sz="2000" dirty="0" smtClean="0">
                          <a:solidFill>
                            <a:schemeClr val="bg1"/>
                          </a:solidFill>
                        </a:rPr>
                        <a:t>2015</a:t>
                      </a:r>
                      <a:endParaRPr kumimoji="1" lang="ja-JP" altLang="en-US" sz="2000" dirty="0">
                        <a:solidFill>
                          <a:schemeClr val="bg1"/>
                        </a:solidFill>
                      </a:endParaRPr>
                    </a:p>
                  </a:txBody>
                  <a:tcPr>
                    <a:solidFill>
                      <a:srgbClr val="008000"/>
                    </a:solidFill>
                  </a:tcPr>
                </a:tc>
              </a:tr>
              <a:tr h="370840">
                <a:tc>
                  <a:txBody>
                    <a:bodyPr/>
                    <a:lstStyle/>
                    <a:p>
                      <a:pPr algn="ctr"/>
                      <a:r>
                        <a:rPr kumimoji="1" lang="ja-JP" altLang="en-US" dirty="0" smtClean="0">
                          <a:solidFill>
                            <a:schemeClr val="tx1"/>
                          </a:solidFill>
                        </a:rPr>
                        <a:t>総件数</a:t>
                      </a:r>
                      <a:endParaRPr kumimoji="1" lang="ja-JP" altLang="en-US" dirty="0">
                        <a:solidFill>
                          <a:schemeClr val="tx1"/>
                        </a:solidFill>
                      </a:endParaRPr>
                    </a:p>
                  </a:txBody>
                  <a:tcPr>
                    <a:solidFill>
                      <a:schemeClr val="accent5">
                        <a:lumMod val="20000"/>
                        <a:lumOff val="80000"/>
                      </a:schemeClr>
                    </a:solidFill>
                  </a:tcPr>
                </a:tc>
                <a:tc>
                  <a:txBody>
                    <a:bodyPr/>
                    <a:lstStyle/>
                    <a:p>
                      <a:pPr algn="ctr"/>
                      <a:r>
                        <a:rPr kumimoji="1" lang="en-US" altLang="ja-JP" dirty="0" smtClean="0"/>
                        <a:t>93</a:t>
                      </a:r>
                      <a:endParaRPr kumimoji="1" lang="ja-JP" altLang="en-US" dirty="0"/>
                    </a:p>
                  </a:txBody>
                  <a:tcPr>
                    <a:solidFill>
                      <a:schemeClr val="accent5">
                        <a:lumMod val="20000"/>
                        <a:lumOff val="80000"/>
                      </a:schemeClr>
                    </a:solidFill>
                  </a:tcPr>
                </a:tc>
                <a:tc>
                  <a:txBody>
                    <a:bodyPr/>
                    <a:lstStyle/>
                    <a:p>
                      <a:pPr algn="ctr"/>
                      <a:r>
                        <a:rPr kumimoji="1" lang="en-US" altLang="ja-JP" dirty="0" smtClean="0"/>
                        <a:t>91</a:t>
                      </a:r>
                      <a:endParaRPr kumimoji="1" lang="ja-JP" altLang="en-US" dirty="0"/>
                    </a:p>
                  </a:txBody>
                  <a:tcPr>
                    <a:solidFill>
                      <a:schemeClr val="accent5">
                        <a:lumMod val="20000"/>
                        <a:lumOff val="80000"/>
                      </a:schemeClr>
                    </a:solidFill>
                  </a:tcPr>
                </a:tc>
                <a:tc>
                  <a:txBody>
                    <a:bodyPr/>
                    <a:lstStyle/>
                    <a:p>
                      <a:pPr algn="ctr"/>
                      <a:r>
                        <a:rPr kumimoji="1" lang="en-US" altLang="ja-JP" dirty="0" smtClean="0"/>
                        <a:t>91</a:t>
                      </a:r>
                      <a:endParaRPr kumimoji="1" lang="ja-JP" altLang="en-US" dirty="0"/>
                    </a:p>
                  </a:txBody>
                  <a:tcPr>
                    <a:solidFill>
                      <a:schemeClr val="accent5">
                        <a:lumMod val="20000"/>
                        <a:lumOff val="80000"/>
                      </a:schemeClr>
                    </a:solidFill>
                  </a:tcPr>
                </a:tc>
                <a:tc>
                  <a:txBody>
                    <a:bodyPr/>
                    <a:lstStyle/>
                    <a:p>
                      <a:pPr algn="ctr"/>
                      <a:r>
                        <a:rPr kumimoji="1" lang="en-US" altLang="ja-JP" dirty="0" smtClean="0"/>
                        <a:t>76</a:t>
                      </a:r>
                      <a:endParaRPr kumimoji="1" lang="ja-JP" altLang="en-US" dirty="0"/>
                    </a:p>
                  </a:txBody>
                  <a:tcPr>
                    <a:solidFill>
                      <a:schemeClr val="accent5">
                        <a:lumMod val="20000"/>
                        <a:lumOff val="80000"/>
                      </a:schemeClr>
                    </a:solidFill>
                  </a:tcPr>
                </a:tc>
                <a:tc>
                  <a:txBody>
                    <a:bodyPr/>
                    <a:lstStyle/>
                    <a:p>
                      <a:pPr algn="ctr"/>
                      <a:r>
                        <a:rPr kumimoji="1" lang="en-US" altLang="ja-JP" dirty="0" smtClean="0"/>
                        <a:t>95</a:t>
                      </a:r>
                      <a:endParaRPr kumimoji="1" lang="ja-JP" altLang="en-US" dirty="0"/>
                    </a:p>
                  </a:txBody>
                  <a:tcPr>
                    <a:solidFill>
                      <a:schemeClr val="accent5">
                        <a:lumMod val="20000"/>
                        <a:lumOff val="80000"/>
                      </a:schemeClr>
                    </a:solidFill>
                  </a:tcPr>
                </a:tc>
              </a:tr>
              <a:tr h="370840">
                <a:tc>
                  <a:txBody>
                    <a:bodyPr/>
                    <a:lstStyle/>
                    <a:p>
                      <a:pPr algn="ctr"/>
                      <a:r>
                        <a:rPr kumimoji="1" lang="ja-JP" altLang="en-US" b="1" dirty="0" smtClean="0">
                          <a:solidFill>
                            <a:srgbClr val="FF0000"/>
                          </a:solidFill>
                        </a:rPr>
                        <a:t>交差点</a:t>
                      </a:r>
                      <a:endParaRPr kumimoji="1" lang="ja-JP" altLang="en-US" b="1" dirty="0">
                        <a:solidFill>
                          <a:srgbClr val="FF0000"/>
                        </a:solidFill>
                      </a:endParaRPr>
                    </a:p>
                  </a:txBody>
                  <a:tcPr/>
                </a:tc>
                <a:tc>
                  <a:txBody>
                    <a:bodyPr/>
                    <a:lstStyle/>
                    <a:p>
                      <a:pPr algn="ctr"/>
                      <a:r>
                        <a:rPr kumimoji="1" lang="en-US" altLang="ja-JP" b="1" dirty="0" smtClean="0">
                          <a:solidFill>
                            <a:srgbClr val="FF0000"/>
                          </a:solidFill>
                        </a:rPr>
                        <a:t>63</a:t>
                      </a:r>
                      <a:endParaRPr kumimoji="1" lang="ja-JP" altLang="en-US" b="1" dirty="0">
                        <a:solidFill>
                          <a:srgbClr val="FF0000"/>
                        </a:solidFill>
                      </a:endParaRPr>
                    </a:p>
                  </a:txBody>
                  <a:tcPr/>
                </a:tc>
                <a:tc>
                  <a:txBody>
                    <a:bodyPr/>
                    <a:lstStyle/>
                    <a:p>
                      <a:pPr algn="ctr"/>
                      <a:r>
                        <a:rPr kumimoji="1" lang="en-US" altLang="ja-JP" b="1" dirty="0" smtClean="0">
                          <a:solidFill>
                            <a:srgbClr val="FF0000"/>
                          </a:solidFill>
                        </a:rPr>
                        <a:t>57</a:t>
                      </a:r>
                      <a:endParaRPr kumimoji="1" lang="ja-JP" altLang="en-US" b="1" dirty="0">
                        <a:solidFill>
                          <a:srgbClr val="FF0000"/>
                        </a:solidFill>
                      </a:endParaRPr>
                    </a:p>
                  </a:txBody>
                  <a:tcPr/>
                </a:tc>
                <a:tc>
                  <a:txBody>
                    <a:bodyPr/>
                    <a:lstStyle/>
                    <a:p>
                      <a:pPr algn="ctr"/>
                      <a:r>
                        <a:rPr kumimoji="1" lang="en-US" altLang="ja-JP" b="1" dirty="0" smtClean="0">
                          <a:solidFill>
                            <a:srgbClr val="FF0000"/>
                          </a:solidFill>
                        </a:rPr>
                        <a:t>50</a:t>
                      </a:r>
                      <a:endParaRPr kumimoji="1" lang="ja-JP" altLang="en-US" b="1" dirty="0">
                        <a:solidFill>
                          <a:srgbClr val="FF0000"/>
                        </a:solidFill>
                      </a:endParaRPr>
                    </a:p>
                  </a:txBody>
                  <a:tcPr/>
                </a:tc>
                <a:tc>
                  <a:txBody>
                    <a:bodyPr/>
                    <a:lstStyle/>
                    <a:p>
                      <a:pPr algn="ctr"/>
                      <a:r>
                        <a:rPr kumimoji="1" lang="en-US" altLang="ja-JP" b="1" dirty="0" smtClean="0">
                          <a:solidFill>
                            <a:srgbClr val="FF0000"/>
                          </a:solidFill>
                        </a:rPr>
                        <a:t>44</a:t>
                      </a:r>
                      <a:endParaRPr kumimoji="1" lang="ja-JP" altLang="en-US" b="1" dirty="0">
                        <a:solidFill>
                          <a:srgbClr val="FF0000"/>
                        </a:solidFill>
                      </a:endParaRPr>
                    </a:p>
                  </a:txBody>
                  <a:tcPr/>
                </a:tc>
                <a:tc>
                  <a:txBody>
                    <a:bodyPr/>
                    <a:lstStyle/>
                    <a:p>
                      <a:pPr algn="ctr"/>
                      <a:r>
                        <a:rPr kumimoji="1" lang="en-US" altLang="ja-JP" b="1" dirty="0" smtClean="0">
                          <a:solidFill>
                            <a:srgbClr val="FF0000"/>
                          </a:solidFill>
                        </a:rPr>
                        <a:t>52</a:t>
                      </a:r>
                      <a:endParaRPr kumimoji="1" lang="ja-JP" altLang="en-US" b="1" dirty="0">
                        <a:solidFill>
                          <a:srgbClr val="FF0000"/>
                        </a:solidFill>
                      </a:endParaRPr>
                    </a:p>
                  </a:txBody>
                  <a:tcPr/>
                </a:tc>
              </a:tr>
              <a:tr h="370840">
                <a:tc>
                  <a:txBody>
                    <a:bodyPr/>
                    <a:lstStyle/>
                    <a:p>
                      <a:pPr algn="ctr"/>
                      <a:r>
                        <a:rPr kumimoji="1" lang="ja-JP" altLang="en-US" dirty="0" smtClean="0"/>
                        <a:t>単　路</a:t>
                      </a:r>
                      <a:endParaRPr kumimoji="1" lang="ja-JP" altLang="en-US" dirty="0"/>
                    </a:p>
                  </a:txBody>
                  <a:tcPr/>
                </a:tc>
                <a:tc>
                  <a:txBody>
                    <a:bodyPr/>
                    <a:lstStyle/>
                    <a:p>
                      <a:pPr algn="ctr"/>
                      <a:r>
                        <a:rPr kumimoji="1" lang="en-US" altLang="ja-JP" dirty="0" smtClean="0"/>
                        <a:t>28</a:t>
                      </a:r>
                      <a:endParaRPr kumimoji="1" lang="ja-JP" altLang="en-US" dirty="0"/>
                    </a:p>
                  </a:txBody>
                  <a:tcPr/>
                </a:tc>
                <a:tc>
                  <a:txBody>
                    <a:bodyPr/>
                    <a:lstStyle/>
                    <a:p>
                      <a:pPr algn="ctr"/>
                      <a:r>
                        <a:rPr kumimoji="1" lang="en-US" altLang="ja-JP" dirty="0" smtClean="0"/>
                        <a:t>32</a:t>
                      </a:r>
                      <a:endParaRPr kumimoji="1" lang="ja-JP" altLang="en-US" dirty="0"/>
                    </a:p>
                  </a:txBody>
                  <a:tcPr/>
                </a:tc>
                <a:tc>
                  <a:txBody>
                    <a:bodyPr/>
                    <a:lstStyle/>
                    <a:p>
                      <a:pPr algn="ctr"/>
                      <a:r>
                        <a:rPr kumimoji="1" lang="en-US" altLang="ja-JP" dirty="0" smtClean="0"/>
                        <a:t>36</a:t>
                      </a:r>
                      <a:endParaRPr kumimoji="1" lang="ja-JP" altLang="en-US" dirty="0"/>
                    </a:p>
                  </a:txBody>
                  <a:tcPr/>
                </a:tc>
                <a:tc>
                  <a:txBody>
                    <a:bodyPr/>
                    <a:lstStyle/>
                    <a:p>
                      <a:pPr algn="ctr"/>
                      <a:r>
                        <a:rPr kumimoji="1" lang="en-US" altLang="ja-JP" dirty="0" smtClean="0"/>
                        <a:t>25</a:t>
                      </a:r>
                      <a:endParaRPr kumimoji="1" lang="ja-JP" altLang="en-US" dirty="0"/>
                    </a:p>
                  </a:txBody>
                  <a:tcPr/>
                </a:tc>
                <a:tc>
                  <a:txBody>
                    <a:bodyPr/>
                    <a:lstStyle/>
                    <a:p>
                      <a:pPr algn="ctr"/>
                      <a:r>
                        <a:rPr kumimoji="1" lang="en-US" altLang="ja-JP" dirty="0" smtClean="0"/>
                        <a:t>38</a:t>
                      </a:r>
                      <a:endParaRPr kumimoji="1" lang="ja-JP" altLang="en-US" dirty="0"/>
                    </a:p>
                  </a:txBody>
                  <a:tcPr/>
                </a:tc>
              </a:tr>
              <a:tr h="370840">
                <a:tc>
                  <a:txBody>
                    <a:bodyPr/>
                    <a:lstStyle/>
                    <a:p>
                      <a:pPr algn="ctr"/>
                      <a:r>
                        <a:rPr kumimoji="1" lang="ja-JP" altLang="en-US" dirty="0" smtClean="0"/>
                        <a:t>その他</a:t>
                      </a:r>
                      <a:endParaRPr kumimoji="1" lang="ja-JP" altLang="en-US" dirty="0"/>
                    </a:p>
                  </a:txBody>
                  <a:tcPr/>
                </a:tc>
                <a:tc>
                  <a:txBody>
                    <a:bodyPr/>
                    <a:lstStyle/>
                    <a:p>
                      <a:pPr algn="ctr"/>
                      <a:r>
                        <a:rPr kumimoji="1" lang="en-US" altLang="ja-JP" dirty="0" smtClean="0"/>
                        <a:t>2</a:t>
                      </a:r>
                      <a:endParaRPr kumimoji="1" lang="ja-JP" altLang="en-US" dirty="0"/>
                    </a:p>
                  </a:txBody>
                  <a:tcPr/>
                </a:tc>
                <a:tc>
                  <a:txBody>
                    <a:bodyPr/>
                    <a:lstStyle/>
                    <a:p>
                      <a:pPr algn="ctr"/>
                      <a:r>
                        <a:rPr kumimoji="1" lang="en-US" altLang="ja-JP" dirty="0" smtClean="0"/>
                        <a:t>2</a:t>
                      </a:r>
                      <a:endParaRPr kumimoji="1" lang="ja-JP" altLang="en-US" dirty="0"/>
                    </a:p>
                  </a:txBody>
                  <a:tcPr/>
                </a:tc>
                <a:tc>
                  <a:txBody>
                    <a:bodyPr/>
                    <a:lstStyle/>
                    <a:p>
                      <a:pPr algn="ctr"/>
                      <a:r>
                        <a:rPr kumimoji="1" lang="en-US" altLang="ja-JP" dirty="0" smtClean="0"/>
                        <a:t>5</a:t>
                      </a:r>
                      <a:endParaRPr kumimoji="1" lang="ja-JP" altLang="en-US" dirty="0"/>
                    </a:p>
                  </a:txBody>
                  <a:tcPr/>
                </a:tc>
                <a:tc>
                  <a:txBody>
                    <a:bodyPr/>
                    <a:lstStyle/>
                    <a:p>
                      <a:pPr algn="ctr"/>
                      <a:r>
                        <a:rPr kumimoji="1" lang="en-US" altLang="ja-JP" dirty="0" smtClean="0"/>
                        <a:t>7</a:t>
                      </a:r>
                      <a:endParaRPr kumimoji="1" lang="ja-JP" altLang="en-US" dirty="0"/>
                    </a:p>
                  </a:txBody>
                  <a:tcPr/>
                </a:tc>
                <a:tc>
                  <a:txBody>
                    <a:bodyPr/>
                    <a:lstStyle/>
                    <a:p>
                      <a:pPr algn="ctr"/>
                      <a:r>
                        <a:rPr kumimoji="1" lang="en-US" altLang="ja-JP" dirty="0" smtClean="0"/>
                        <a:t>5</a:t>
                      </a:r>
                      <a:endParaRPr kumimoji="1" lang="ja-JP" altLang="en-US" dirty="0"/>
                    </a:p>
                  </a:txBody>
                  <a:tcPr/>
                </a:tc>
              </a:tr>
            </a:tbl>
          </a:graphicData>
        </a:graphic>
      </p:graphicFrame>
    </p:spTree>
    <p:extLst>
      <p:ext uri="{BB962C8B-B14F-4D97-AF65-F5344CB8AC3E}">
        <p14:creationId xmlns:p14="http://schemas.microsoft.com/office/powerpoint/2010/main" val="21088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sz="4400" dirty="0" smtClean="0">
                <a:solidFill>
                  <a:schemeClr val="tx1"/>
                </a:solidFill>
                <a:effectLst/>
              </a:rPr>
              <a:t>データから見える現状等</a:t>
            </a:r>
            <a:endParaRPr kumimoji="1" lang="ja-JP" altLang="en-US" sz="4400" dirty="0">
              <a:solidFill>
                <a:schemeClr val="tx1"/>
              </a:solidFill>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506065074"/>
              </p:ext>
            </p:extLst>
          </p:nvPr>
        </p:nvGraphicFramePr>
        <p:xfrm>
          <a:off x="467544" y="836712"/>
          <a:ext cx="8229599" cy="5566552"/>
        </p:xfrm>
        <a:graphic>
          <a:graphicData uri="http://schemas.openxmlformats.org/drawingml/2006/table">
            <a:tbl>
              <a:tblPr firstRow="1" bandRow="1">
                <a:tableStyleId>{7DF18680-E054-41AD-8BC1-D1AEF772440D}</a:tableStyleId>
              </a:tblPr>
              <a:tblGrid>
                <a:gridCol w="4176464"/>
                <a:gridCol w="1080120"/>
                <a:gridCol w="2973015"/>
              </a:tblGrid>
              <a:tr h="737266">
                <a:tc>
                  <a:txBody>
                    <a:bodyPr/>
                    <a:lstStyle/>
                    <a:p>
                      <a:pPr algn="ctr"/>
                      <a:r>
                        <a:rPr kumimoji="1" lang="ja-JP" altLang="en-US" sz="2800" b="0" dirty="0" smtClean="0">
                          <a:latin typeface="HGPｺﾞｼｯｸE" panose="020B0900000000000000" pitchFamily="50" charset="-128"/>
                          <a:ea typeface="HGPｺﾞｼｯｸE" panose="020B0900000000000000" pitchFamily="50" charset="-128"/>
                        </a:rPr>
                        <a:t>課題・現状</a:t>
                      </a:r>
                      <a:endParaRPr kumimoji="1" lang="ja-JP" altLang="en-US" sz="2800" b="0" dirty="0">
                        <a:latin typeface="HGPｺﾞｼｯｸE" panose="020B0900000000000000" pitchFamily="50" charset="-128"/>
                        <a:ea typeface="HGPｺﾞｼｯｸE" panose="020B0900000000000000" pitchFamily="50" charset="-128"/>
                      </a:endParaRPr>
                    </a:p>
                  </a:txBody>
                  <a:tcPr anchor="ctr"/>
                </a:tc>
                <a:tc>
                  <a:txBody>
                    <a:bodyPr/>
                    <a:lstStyle/>
                    <a:p>
                      <a:pPr algn="ctr"/>
                      <a:endParaRPr kumimoji="1" lang="ja-JP" altLang="en-US" sz="2800" b="0" dirty="0">
                        <a:latin typeface="HGPｺﾞｼｯｸE" panose="020B0900000000000000" pitchFamily="50" charset="-128"/>
                        <a:ea typeface="HGPｺﾞｼｯｸE" panose="020B0900000000000000" pitchFamily="50" charset="-128"/>
                      </a:endParaRPr>
                    </a:p>
                  </a:txBody>
                  <a:tcPr anchor="ctr">
                    <a:solidFill>
                      <a:schemeClr val="bg1"/>
                    </a:solidFill>
                  </a:tcPr>
                </a:tc>
                <a:tc>
                  <a:txBody>
                    <a:bodyPr/>
                    <a:lstStyle/>
                    <a:p>
                      <a:pPr algn="ctr"/>
                      <a:r>
                        <a:rPr kumimoji="1" lang="ja-JP" altLang="en-US" sz="2800" b="0" dirty="0" smtClean="0">
                          <a:latin typeface="HGPｺﾞｼｯｸE" panose="020B0900000000000000" pitchFamily="50" charset="-128"/>
                          <a:ea typeface="HGPｺﾞｼｯｸE" panose="020B0900000000000000" pitchFamily="50" charset="-128"/>
                        </a:rPr>
                        <a:t>対策</a:t>
                      </a:r>
                      <a:endParaRPr kumimoji="1" lang="ja-JP" altLang="en-US" sz="2800" b="0" dirty="0">
                        <a:latin typeface="HGPｺﾞｼｯｸE" panose="020B0900000000000000" pitchFamily="50" charset="-128"/>
                        <a:ea typeface="HGPｺﾞｼｯｸE" panose="020B0900000000000000" pitchFamily="50" charset="-128"/>
                      </a:endParaRPr>
                    </a:p>
                  </a:txBody>
                  <a:tcPr anchor="ctr"/>
                </a:tc>
              </a:tr>
              <a:tr h="1515483">
                <a:tc>
                  <a:txBody>
                    <a:bodyPr/>
                    <a:lstStyle/>
                    <a:p>
                      <a:r>
                        <a:rPr kumimoji="1" lang="ja-JP" altLang="en-US" sz="2800" dirty="0" smtClean="0">
                          <a:latin typeface="HGPｺﾞｼｯｸE" panose="020B0900000000000000" pitchFamily="50" charset="-128"/>
                          <a:ea typeface="HGPｺﾞｼｯｸE" panose="020B0900000000000000" pitchFamily="50" charset="-128"/>
                        </a:rPr>
                        <a:t>夜間の重傷・死亡事故割合が多い⇒</a:t>
                      </a:r>
                      <a:r>
                        <a:rPr kumimoji="1" lang="ja-JP" altLang="en-US" sz="2800" dirty="0" smtClean="0">
                          <a:solidFill>
                            <a:srgbClr val="FF0000"/>
                          </a:solidFill>
                          <a:latin typeface="HGPｺﾞｼｯｸE" panose="020B0900000000000000" pitchFamily="50" charset="-128"/>
                          <a:ea typeface="HGPｺﾞｼｯｸE" panose="020B0900000000000000" pitchFamily="50" charset="-128"/>
                        </a:rPr>
                        <a:t>増加から減少傾向</a:t>
                      </a:r>
                      <a:r>
                        <a:rPr kumimoji="1" lang="ja-JP" altLang="en-US" sz="2800" dirty="0" smtClean="0">
                          <a:latin typeface="HGPｺﾞｼｯｸE" panose="020B0900000000000000" pitchFamily="50" charset="-128"/>
                          <a:ea typeface="HGPｺﾞｼｯｸE" panose="020B0900000000000000" pitchFamily="50" charset="-128"/>
                        </a:rPr>
                        <a:t>（表②）</a:t>
                      </a:r>
                      <a:endParaRPr kumimoji="1" lang="ja-JP" altLang="en-US" sz="2800" dirty="0">
                        <a:latin typeface="HGPｺﾞｼｯｸE" panose="020B0900000000000000" pitchFamily="50" charset="-128"/>
                        <a:ea typeface="HGPｺﾞｼｯｸE" panose="020B0900000000000000" pitchFamily="50" charset="-128"/>
                      </a:endParaRPr>
                    </a:p>
                  </a:txBody>
                  <a:tcPr/>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chemeClr val="bg1"/>
                    </a:solidFill>
                  </a:tcPr>
                </a:tc>
                <a:tc>
                  <a:txBody>
                    <a:bodyPr/>
                    <a:lstStyle/>
                    <a:p>
                      <a:r>
                        <a:rPr kumimoji="1" lang="ja-JP" altLang="en-US" sz="2800" dirty="0" smtClean="0">
                          <a:latin typeface="HGPｺﾞｼｯｸE" panose="020B0900000000000000" pitchFamily="50" charset="-128"/>
                          <a:ea typeface="HGPｺﾞｼｯｸE" panose="020B0900000000000000" pitchFamily="50" charset="-128"/>
                        </a:rPr>
                        <a:t>①　反射材等の利用推進プログラム</a:t>
                      </a:r>
                      <a:endParaRPr kumimoji="1" lang="ja-JP" altLang="en-US" sz="2800" dirty="0">
                        <a:latin typeface="HGPｺﾞｼｯｸE" panose="020B0900000000000000" pitchFamily="50" charset="-128"/>
                        <a:ea typeface="HGPｺﾞｼｯｸE" panose="020B0900000000000000" pitchFamily="50" charset="-128"/>
                      </a:endParaRPr>
                    </a:p>
                  </a:txBody>
                  <a:tcPr/>
                </a:tc>
              </a:tr>
              <a:tr h="1560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latin typeface="HGPｺﾞｼｯｸE" panose="020B0900000000000000" pitchFamily="50" charset="-128"/>
                          <a:ea typeface="HGPｺﾞｼｯｸE" panose="020B0900000000000000" pitchFamily="50" charset="-128"/>
                        </a:rPr>
                        <a:t>高齢者の事故のうち運転中の事故が多い⇒</a:t>
                      </a:r>
                      <a:r>
                        <a:rPr kumimoji="1" lang="ja-JP" altLang="en-US" sz="2800" dirty="0" smtClean="0">
                          <a:solidFill>
                            <a:srgbClr val="FF0000"/>
                          </a:solidFill>
                          <a:latin typeface="HGPｺﾞｼｯｸE" panose="020B0900000000000000" pitchFamily="50" charset="-128"/>
                          <a:ea typeface="HGPｺﾞｼｯｸE" panose="020B0900000000000000" pitchFamily="50" charset="-128"/>
                        </a:rPr>
                        <a:t>件数は増加、割合は減少傾向</a:t>
                      </a:r>
                      <a:r>
                        <a:rPr kumimoji="1" lang="ja-JP" altLang="en-US" sz="2800" dirty="0" smtClean="0">
                          <a:latin typeface="HGPｺﾞｼｯｸE" panose="020B0900000000000000" pitchFamily="50" charset="-128"/>
                          <a:ea typeface="HGPｺﾞｼｯｸE" panose="020B0900000000000000" pitchFamily="50" charset="-128"/>
                        </a:rPr>
                        <a:t>（表③）</a:t>
                      </a:r>
                    </a:p>
                  </a:txBody>
                  <a:tcPr/>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chemeClr val="bg1"/>
                    </a:solidFill>
                  </a:tcPr>
                </a:tc>
                <a:tc>
                  <a:txBody>
                    <a:bodyPr/>
                    <a:lstStyle/>
                    <a:p>
                      <a:r>
                        <a:rPr kumimoji="1" lang="ja-JP" altLang="en-US" sz="2800" dirty="0" smtClean="0">
                          <a:latin typeface="HGPｺﾞｼｯｸE" panose="020B0900000000000000" pitchFamily="50" charset="-128"/>
                          <a:ea typeface="HGPｺﾞｼｯｸE" panose="020B0900000000000000" pitchFamily="50" charset="-128"/>
                        </a:rPr>
                        <a:t>②　高齢運転者安全対策プログラム</a:t>
                      </a:r>
                      <a:endParaRPr kumimoji="1" lang="ja-JP" altLang="en-US" sz="2800" dirty="0">
                        <a:latin typeface="HGPｺﾞｼｯｸE" panose="020B0900000000000000" pitchFamily="50" charset="-128"/>
                        <a:ea typeface="HGPｺﾞｼｯｸE" panose="020B0900000000000000" pitchFamily="50" charset="-128"/>
                      </a:endParaRPr>
                    </a:p>
                  </a:txBody>
                  <a:tcPr/>
                </a:tc>
              </a:tr>
              <a:tr h="1515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latin typeface="HGPｺﾞｼｯｸE" panose="020B0900000000000000" pitchFamily="50" charset="-128"/>
                          <a:ea typeface="HGPｺﾞｼｯｸE" panose="020B0900000000000000" pitchFamily="50" charset="-128"/>
                        </a:rPr>
                        <a:t>交差点の事故が多い⇒</a:t>
                      </a:r>
                      <a:r>
                        <a:rPr kumimoji="1" lang="ja-JP" altLang="en-US" sz="2800" dirty="0" smtClean="0">
                          <a:solidFill>
                            <a:srgbClr val="FF0000"/>
                          </a:solidFill>
                          <a:latin typeface="HGPｺﾞｼｯｸE" panose="020B0900000000000000" pitchFamily="50" charset="-128"/>
                          <a:ea typeface="HGPｺﾞｼｯｸE" panose="020B0900000000000000" pitchFamily="50" charset="-128"/>
                        </a:rPr>
                        <a:t>割合・件数とも減少傾向</a:t>
                      </a:r>
                      <a:r>
                        <a:rPr kumimoji="1" lang="ja-JP" altLang="en-US" sz="2800" dirty="0" smtClean="0">
                          <a:latin typeface="HGPｺﾞｼｯｸE" panose="020B0900000000000000" pitchFamily="50" charset="-128"/>
                          <a:ea typeface="HGPｺﾞｼｯｸE" panose="020B0900000000000000" pitchFamily="50" charset="-128"/>
                        </a:rPr>
                        <a:t>（表④⑤）</a:t>
                      </a:r>
                    </a:p>
                  </a:txBody>
                  <a:tcPr/>
                </a:tc>
                <a:tc>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chemeClr val="bg1"/>
                    </a:solidFill>
                  </a:tcPr>
                </a:tc>
                <a:tc>
                  <a:txBody>
                    <a:bodyPr/>
                    <a:lstStyle/>
                    <a:p>
                      <a:r>
                        <a:rPr kumimoji="1" lang="ja-JP" altLang="en-US" sz="2800" dirty="0" smtClean="0">
                          <a:latin typeface="HGPｺﾞｼｯｸE" panose="020B0900000000000000" pitchFamily="50" charset="-128"/>
                          <a:ea typeface="HGPｺﾞｼｯｸE" panose="020B0900000000000000" pitchFamily="50" charset="-128"/>
                        </a:rPr>
                        <a:t>③　交差点事故対策プログラム</a:t>
                      </a:r>
                      <a:endParaRPr kumimoji="1" lang="ja-JP" altLang="en-US" sz="2800" dirty="0">
                        <a:latin typeface="HGPｺﾞｼｯｸE" panose="020B0900000000000000" pitchFamily="50" charset="-128"/>
                        <a:ea typeface="HGPｺﾞｼｯｸE" panose="020B0900000000000000" pitchFamily="50"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7</a:t>
            </a:fld>
            <a:endParaRPr kumimoji="1" lang="ja-JP" altLang="en-US" sz="1600" dirty="0"/>
          </a:p>
        </p:txBody>
      </p:sp>
      <p:sp>
        <p:nvSpPr>
          <p:cNvPr id="5" name="右矢印 4"/>
          <p:cNvSpPr/>
          <p:nvPr/>
        </p:nvSpPr>
        <p:spPr>
          <a:xfrm>
            <a:off x="4712052" y="2204864"/>
            <a:ext cx="940068" cy="432048"/>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4712052" y="3861048"/>
            <a:ext cx="940068" cy="432048"/>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4710476" y="5517683"/>
            <a:ext cx="941643" cy="432048"/>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88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589240"/>
            <a:ext cx="1331640" cy="1119861"/>
          </a:xfrm>
          <a:prstGeom prst="rect">
            <a:avLst/>
          </a:prstGeom>
        </p:spPr>
      </p:pic>
      <p:sp>
        <p:nvSpPr>
          <p:cNvPr id="2" name="タイトル 1"/>
          <p:cNvSpPr>
            <a:spLocks noGrp="1"/>
          </p:cNvSpPr>
          <p:nvPr>
            <p:ph type="title"/>
          </p:nvPr>
        </p:nvSpPr>
        <p:spPr>
          <a:xfrm>
            <a:off x="457200" y="0"/>
            <a:ext cx="8229600" cy="764704"/>
          </a:xfrm>
        </p:spPr>
        <p:txBody>
          <a:bodyPr/>
          <a:lstStyle/>
          <a:p>
            <a:r>
              <a:rPr lang="ja-JP" altLang="en-US" sz="4800" dirty="0">
                <a:solidFill>
                  <a:schemeClr val="tx1"/>
                </a:solidFill>
                <a:effectLst/>
              </a:rPr>
              <a:t>課題</a:t>
            </a:r>
            <a:r>
              <a:rPr lang="ja-JP" altLang="en-US" sz="4800" dirty="0" smtClean="0">
                <a:solidFill>
                  <a:schemeClr val="tx1"/>
                </a:solidFill>
                <a:effectLst/>
              </a:rPr>
              <a:t>と対策（レベル別）</a:t>
            </a:r>
            <a:endParaRPr kumimoji="1" lang="ja-JP" altLang="en-US" sz="48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147557320"/>
              </p:ext>
            </p:extLst>
          </p:nvPr>
        </p:nvGraphicFramePr>
        <p:xfrm>
          <a:off x="126757" y="715529"/>
          <a:ext cx="8928991" cy="5740485"/>
        </p:xfrm>
        <a:graphic>
          <a:graphicData uri="http://schemas.openxmlformats.org/drawingml/2006/table">
            <a:tbl>
              <a:tblPr firstRow="1" bandRow="1">
                <a:tableStyleId>{7DF18680-E054-41AD-8BC1-D1AEF772440D}</a:tableStyleId>
              </a:tblPr>
              <a:tblGrid>
                <a:gridCol w="1348899"/>
                <a:gridCol w="1368152"/>
                <a:gridCol w="1444973"/>
                <a:gridCol w="1588989"/>
                <a:gridCol w="1588989"/>
                <a:gridCol w="1588989"/>
              </a:tblGrid>
              <a:tr h="180197">
                <a:tc rowSpan="2">
                  <a:txBody>
                    <a:bodyPr/>
                    <a:lstStyle/>
                    <a:p>
                      <a:pPr algn="ctr"/>
                      <a:r>
                        <a:rPr kumimoji="1" lang="ja-JP" altLang="en-US" sz="2800" b="0" dirty="0" smtClean="0">
                          <a:latin typeface="HGPｺﾞｼｯｸE" panose="020B0900000000000000" pitchFamily="50" charset="-128"/>
                          <a:ea typeface="HGPｺﾞｼｯｸE" panose="020B0900000000000000" pitchFamily="50" charset="-128"/>
                        </a:rPr>
                        <a:t>課題</a:t>
                      </a:r>
                      <a:endParaRPr kumimoji="1" lang="ja-JP" altLang="en-US" sz="2800" b="0" dirty="0">
                        <a:latin typeface="HGPｺﾞｼｯｸE" panose="020B0900000000000000" pitchFamily="50" charset="-128"/>
                        <a:ea typeface="HGPｺﾞｼｯｸE" panose="020B0900000000000000" pitchFamily="50" charset="-128"/>
                      </a:endParaRPr>
                    </a:p>
                  </a:txBody>
                  <a:tcPr anchor="ctr">
                    <a:solidFill>
                      <a:srgbClr val="669900"/>
                    </a:solidFill>
                  </a:tcPr>
                </a:tc>
                <a:tc gridSpan="5">
                  <a:txBody>
                    <a:bodyPr/>
                    <a:lstStyle/>
                    <a:p>
                      <a:pPr algn="ctr"/>
                      <a:r>
                        <a:rPr kumimoji="1" lang="ja-JP" altLang="en-US" sz="2400" b="0" dirty="0" smtClean="0">
                          <a:latin typeface="HGPｺﾞｼｯｸE" panose="020B0900000000000000" pitchFamily="50" charset="-128"/>
                          <a:ea typeface="HGPｺﾞｼｯｸE" panose="020B0900000000000000" pitchFamily="50" charset="-128"/>
                        </a:rPr>
                        <a:t>対　　策</a:t>
                      </a:r>
                      <a:endParaRPr kumimoji="1" lang="ja-JP" altLang="en-US" sz="2400" b="0" dirty="0">
                        <a:latin typeface="HGPｺﾞｼｯｸE" panose="020B0900000000000000" pitchFamily="50" charset="-128"/>
                        <a:ea typeface="HGPｺﾞｼｯｸE" panose="020B0900000000000000" pitchFamily="50" charset="-128"/>
                      </a:endParaRPr>
                    </a:p>
                  </a:txBody>
                  <a:tcPr>
                    <a:solidFill>
                      <a:srgbClr val="669900"/>
                    </a:solidFill>
                  </a:tcPr>
                </a:tc>
                <a:tc hMerge="1">
                  <a:txBody>
                    <a:bodyPr/>
                    <a:lstStyle/>
                    <a:p>
                      <a:pPr algn="ctr"/>
                      <a:endParaRPr kumimoji="1" lang="ja-JP" altLang="en-US" sz="2400" b="0" dirty="0">
                        <a:latin typeface="HGPｺﾞｼｯｸE" panose="020B0900000000000000" pitchFamily="50" charset="-128"/>
                        <a:ea typeface="HGPｺﾞｼｯｸE" panose="020B0900000000000000" pitchFamily="50" charset="-128"/>
                      </a:endParaRPr>
                    </a:p>
                  </a:txBody>
                  <a:tcPr>
                    <a:solidFill>
                      <a:srgbClr val="669900"/>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c hMerge="1">
                  <a:txBody>
                    <a:bodyPr/>
                    <a:lstStyle/>
                    <a:p>
                      <a:endParaRPr kumimoji="1" lang="ja-JP" altLang="en-US" sz="2800" dirty="0">
                        <a:latin typeface="HGPｺﾞｼｯｸE" panose="020B0900000000000000" pitchFamily="50" charset="-128"/>
                        <a:ea typeface="HGPｺﾞｼｯｸE" panose="020B0900000000000000" pitchFamily="50" charset="-128"/>
                      </a:endParaRPr>
                    </a:p>
                  </a:txBody>
                  <a:tcPr>
                    <a:solidFill>
                      <a:srgbClr val="7BAA26"/>
                    </a:solidFill>
                  </a:tcPr>
                </a:tc>
              </a:tr>
              <a:tr h="382117">
                <a:tc vMerge="1">
                  <a:txBody>
                    <a:bodyPr/>
                    <a:lstStyle/>
                    <a:p>
                      <a:endParaRPr kumimoji="1" lang="ja-JP" altLang="en-US" dirty="0"/>
                    </a:p>
                  </a:txBody>
                  <a:tcPr/>
                </a:tc>
                <a:tc>
                  <a:txBody>
                    <a:bodyPr/>
                    <a:lstStyle/>
                    <a:p>
                      <a:pPr algn="ctr"/>
                      <a:r>
                        <a:rPr kumimoji="1" lang="ja-JP" altLang="en-US" sz="2000" b="0" dirty="0" smtClean="0">
                          <a:solidFill>
                            <a:schemeClr val="bg1"/>
                          </a:solidFill>
                          <a:latin typeface="HGPｺﾞｼｯｸE" panose="020B0900000000000000" pitchFamily="50" charset="-128"/>
                          <a:ea typeface="HGPｺﾞｼｯｸE" panose="020B0900000000000000" pitchFamily="50" charset="-128"/>
                        </a:rPr>
                        <a:t>方向性</a:t>
                      </a:r>
                      <a:endParaRPr kumimoji="1" lang="ja-JP" altLang="en-US" sz="20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c>
                  <a:txBody>
                    <a:bodyPr/>
                    <a:lstStyle/>
                    <a:p>
                      <a:pPr algn="ctr"/>
                      <a:r>
                        <a:rPr kumimoji="1" lang="ja-JP" altLang="en-US" sz="2000" b="0" dirty="0" smtClean="0">
                          <a:solidFill>
                            <a:schemeClr val="bg1"/>
                          </a:solidFill>
                          <a:latin typeface="HGPｺﾞｼｯｸE" panose="020B0900000000000000" pitchFamily="50" charset="-128"/>
                          <a:ea typeface="HGPｺﾞｼｯｸE" panose="020B0900000000000000" pitchFamily="50" charset="-128"/>
                        </a:rPr>
                        <a:t>国レベル</a:t>
                      </a:r>
                      <a:endParaRPr kumimoji="1" lang="ja-JP" altLang="en-US" sz="20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c>
                  <a:txBody>
                    <a:bodyPr/>
                    <a:lstStyle/>
                    <a:p>
                      <a:pPr algn="ctr"/>
                      <a:r>
                        <a:rPr kumimoji="1" lang="ja-JP" altLang="en-US" sz="2000" b="0" dirty="0" smtClean="0">
                          <a:solidFill>
                            <a:schemeClr val="bg1"/>
                          </a:solidFill>
                          <a:latin typeface="HGPｺﾞｼｯｸE" panose="020B0900000000000000" pitchFamily="50" charset="-128"/>
                          <a:ea typeface="HGPｺﾞｼｯｸE" panose="020B0900000000000000" pitchFamily="50" charset="-128"/>
                        </a:rPr>
                        <a:t>県レベル</a:t>
                      </a:r>
                      <a:endParaRPr kumimoji="1" lang="ja-JP" altLang="en-US" sz="20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c>
                  <a:txBody>
                    <a:bodyPr/>
                    <a:lstStyle/>
                    <a:p>
                      <a:pPr algn="ctr"/>
                      <a:r>
                        <a:rPr kumimoji="1" lang="ja-JP" altLang="en-US" sz="2000" b="0" dirty="0" smtClean="0">
                          <a:solidFill>
                            <a:schemeClr val="bg1"/>
                          </a:solidFill>
                          <a:latin typeface="HGPｺﾞｼｯｸE" panose="020B0900000000000000" pitchFamily="50" charset="-128"/>
                          <a:ea typeface="HGPｺﾞｼｯｸE" panose="020B0900000000000000" pitchFamily="50" charset="-128"/>
                        </a:rPr>
                        <a:t>町レベル</a:t>
                      </a:r>
                      <a:endParaRPr kumimoji="1" lang="ja-JP" altLang="en-US" sz="20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c>
                  <a:txBody>
                    <a:bodyPr/>
                    <a:lstStyle/>
                    <a:p>
                      <a:pPr algn="ctr"/>
                      <a:r>
                        <a:rPr kumimoji="1" lang="ja-JP" altLang="en-US" sz="2000" b="0" dirty="0" smtClean="0">
                          <a:solidFill>
                            <a:schemeClr val="bg1"/>
                          </a:solidFill>
                          <a:latin typeface="HGPｺﾞｼｯｸE" panose="020B0900000000000000" pitchFamily="50" charset="-128"/>
                          <a:ea typeface="HGPｺﾞｼｯｸE" panose="020B0900000000000000" pitchFamily="50" charset="-128"/>
                        </a:rPr>
                        <a:t>地域レベル</a:t>
                      </a:r>
                      <a:endParaRPr kumimoji="1" lang="ja-JP" altLang="en-US" sz="2000" b="0" dirty="0">
                        <a:solidFill>
                          <a:schemeClr val="bg1"/>
                        </a:solidFill>
                        <a:latin typeface="HGPｺﾞｼｯｸE" panose="020B0900000000000000" pitchFamily="50" charset="-128"/>
                        <a:ea typeface="HGPｺﾞｼｯｸE" panose="020B0900000000000000" pitchFamily="50" charset="-128"/>
                      </a:endParaRPr>
                    </a:p>
                  </a:txBody>
                  <a:tcPr anchor="ctr">
                    <a:solidFill>
                      <a:srgbClr val="669900"/>
                    </a:solidFill>
                  </a:tcPr>
                </a:tc>
              </a:tr>
              <a:tr h="501468">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HGPｺﾞｼｯｸE" panose="020B0900000000000000" pitchFamily="50" charset="-128"/>
                          <a:ea typeface="HGPｺﾞｼｯｸE" panose="020B0900000000000000" pitchFamily="50" charset="-128"/>
                        </a:rPr>
                        <a:t>夜間の重傷・死亡事故割合が多い</a:t>
                      </a:r>
                    </a:p>
                  </a:txBody>
                  <a:tcPr/>
                </a:tc>
                <a:tc>
                  <a:txBody>
                    <a:bodyPr/>
                    <a:lstStyle/>
                    <a:p>
                      <a:r>
                        <a:rPr kumimoji="1" lang="ja-JP" altLang="en-US" sz="1800" dirty="0" smtClean="0">
                          <a:solidFill>
                            <a:schemeClr val="tx1"/>
                          </a:solidFill>
                        </a:rPr>
                        <a:t>教育・啓発</a:t>
                      </a:r>
                      <a:endParaRPr kumimoji="1" lang="ja-JP" alt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交通安全基本計画</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長野県警察運営指針</a:t>
                      </a:r>
                      <a:endParaRPr kumimoji="1" lang="en-US" altLang="ja-JP" sz="1600" dirty="0" smtClean="0">
                        <a:solidFill>
                          <a:schemeClr val="tx1"/>
                        </a:solidFill>
                      </a:endParaRPr>
                    </a:p>
                  </a:txBody>
                  <a:tcPr/>
                </a:tc>
                <a:tc>
                  <a:txBody>
                    <a:bodyPr/>
                    <a:lstStyle/>
                    <a:p>
                      <a:endParaRPr kumimoji="1" lang="en-US" altLang="ja-JP" sz="1600" dirty="0" smtClean="0">
                        <a:solidFill>
                          <a:schemeClr val="tx1"/>
                        </a:solidFill>
                      </a:endParaRPr>
                    </a:p>
                  </a:txBody>
                  <a:tcPr/>
                </a:tc>
                <a:tc>
                  <a:txBody>
                    <a:bodyPr/>
                    <a:lstStyle/>
                    <a:p>
                      <a:r>
                        <a:rPr kumimoji="1" lang="ja-JP" altLang="en-US" sz="1600" dirty="0" smtClean="0">
                          <a:solidFill>
                            <a:schemeClr val="tx1"/>
                          </a:solidFill>
                        </a:rPr>
                        <a:t>外出を避ける</a:t>
                      </a:r>
                      <a:endParaRPr kumimoji="1" lang="en-US" altLang="ja-JP" sz="1600" dirty="0" smtClean="0">
                        <a:solidFill>
                          <a:schemeClr val="tx1"/>
                        </a:solidFill>
                      </a:endParaRPr>
                    </a:p>
                    <a:p>
                      <a:endParaRPr kumimoji="1" lang="ja-JP" altLang="en-US" sz="1600" dirty="0">
                        <a:solidFill>
                          <a:schemeClr val="tx1"/>
                        </a:solidFill>
                      </a:endParaRPr>
                    </a:p>
                  </a:txBody>
                  <a:tcPr/>
                </a:tc>
              </a:tr>
              <a:tr h="376005">
                <a:tc vMerge="1">
                  <a:txBody>
                    <a:bodyPr/>
                    <a:lstStyle/>
                    <a:p>
                      <a:endParaRPr kumimoji="1" lang="ja-JP" altLang="en-US"/>
                    </a:p>
                  </a:txBody>
                  <a:tcPr/>
                </a:tc>
                <a:tc>
                  <a:txBody>
                    <a:bodyPr/>
                    <a:lstStyle/>
                    <a:p>
                      <a:r>
                        <a:rPr kumimoji="1" lang="ja-JP" altLang="en-US" sz="1800" dirty="0" smtClean="0">
                          <a:solidFill>
                            <a:schemeClr val="tx1"/>
                          </a:solidFill>
                        </a:rPr>
                        <a:t>規制</a:t>
                      </a:r>
                      <a:endParaRPr kumimoji="1" lang="ja-JP" altLang="en-US" sz="18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交通安全条例</a:t>
                      </a:r>
                      <a:endParaRPr kumimoji="1" lang="en-US" altLang="ja-JP" sz="1600" dirty="0" smtClean="0">
                        <a:solidFill>
                          <a:schemeClr val="tx1"/>
                        </a:solidFill>
                      </a:endParaRPr>
                    </a:p>
                  </a:txBody>
                  <a:tcPr/>
                </a:tc>
                <a:tc>
                  <a:txBody>
                    <a:bodyPr/>
                    <a:lstStyle/>
                    <a:p>
                      <a:endParaRPr kumimoji="1" lang="ja-JP" altLang="en-US" sz="1600" dirty="0">
                        <a:solidFill>
                          <a:schemeClr val="tx1"/>
                        </a:solidFill>
                      </a:endParaRPr>
                    </a:p>
                  </a:txBody>
                  <a:tcPr/>
                </a:tc>
              </a:tr>
              <a:tr h="328842">
                <a:tc vMerge="1">
                  <a:txBody>
                    <a:bodyPr/>
                    <a:lstStyle/>
                    <a:p>
                      <a:endParaRPr kumimoji="1" lang="ja-JP" altLang="en-US"/>
                    </a:p>
                  </a:txBody>
                  <a:tcPr/>
                </a:tc>
                <a:tc>
                  <a:txBody>
                    <a:bodyPr/>
                    <a:lstStyle/>
                    <a:p>
                      <a:r>
                        <a:rPr kumimoji="1" lang="ja-JP" altLang="en-US" sz="1800" dirty="0" smtClean="0">
                          <a:solidFill>
                            <a:schemeClr val="tx1"/>
                          </a:solidFill>
                        </a:rPr>
                        <a:t>環境整備</a:t>
                      </a:r>
                      <a:endParaRPr kumimoji="1" lang="ja-JP" alt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tc>
                <a:tc>
                  <a:txBody>
                    <a:bodyPr/>
                    <a:lstStyle/>
                    <a:p>
                      <a:endParaRPr kumimoji="1" lang="en-US" altLang="ja-JP" sz="1600" dirty="0" smtClean="0">
                        <a:solidFill>
                          <a:schemeClr val="tx1"/>
                        </a:solidFill>
                      </a:endParaRPr>
                    </a:p>
                  </a:txBody>
                  <a:tcPr/>
                </a:tc>
                <a:tc>
                  <a:txBody>
                    <a:bodyPr/>
                    <a:lstStyle/>
                    <a:p>
                      <a:r>
                        <a:rPr kumimoji="1" lang="ja-JP" altLang="en-US" sz="1600" dirty="0" smtClean="0">
                          <a:solidFill>
                            <a:schemeClr val="tx1"/>
                          </a:solidFill>
                        </a:rPr>
                        <a:t>防犯外灯整備</a:t>
                      </a:r>
                      <a:endParaRPr kumimoji="1" lang="en-US" altLang="ja-JP" sz="1600" dirty="0" smtClean="0">
                        <a:solidFill>
                          <a:schemeClr val="tx1"/>
                        </a:solidFill>
                      </a:endParaRPr>
                    </a:p>
                  </a:txBody>
                  <a:tcPr/>
                </a:tc>
                <a:tc>
                  <a:txBody>
                    <a:bodyPr/>
                    <a:lstStyle/>
                    <a:p>
                      <a:endParaRPr kumimoji="1" lang="ja-JP" altLang="en-US" sz="1600" dirty="0">
                        <a:solidFill>
                          <a:schemeClr val="tx1"/>
                        </a:solidFill>
                      </a:endParaRPr>
                    </a:p>
                  </a:txBody>
                  <a:tcPr/>
                </a:tc>
              </a:tr>
              <a:tr h="816848">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HGPｺﾞｼｯｸE" panose="020B0900000000000000" pitchFamily="50" charset="-128"/>
                          <a:ea typeface="HGPｺﾞｼｯｸE" panose="020B0900000000000000" pitchFamily="50" charset="-128"/>
                        </a:rPr>
                        <a:t>高齢者の事故のうち運転中の事故が多い</a:t>
                      </a:r>
                    </a:p>
                    <a:p>
                      <a:endParaRPr kumimoji="1" lang="ja-JP" altLang="en-US" dirty="0">
                        <a:solidFill>
                          <a:schemeClr val="tx1"/>
                        </a:solidFill>
                      </a:endParaRPr>
                    </a:p>
                  </a:txBody>
                  <a:tcPr/>
                </a:tc>
                <a:tc>
                  <a:txBody>
                    <a:bodyPr/>
                    <a:lstStyle/>
                    <a:p>
                      <a:r>
                        <a:rPr kumimoji="1" lang="ja-JP" altLang="en-US" sz="1800" dirty="0" smtClean="0">
                          <a:solidFill>
                            <a:schemeClr val="tx1"/>
                          </a:solidFill>
                        </a:rPr>
                        <a:t>教育・啓発</a:t>
                      </a:r>
                      <a:endParaRPr kumimoji="1" lang="ja-JP" alt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交通安全基本計画</a:t>
                      </a:r>
                    </a:p>
                    <a:p>
                      <a:endParaRPr kumimoji="1" lang="ja-JP" altLang="en-US" sz="1600" dirty="0">
                        <a:solidFill>
                          <a:schemeClr val="tx1"/>
                        </a:solidFill>
                      </a:endParaRPr>
                    </a:p>
                  </a:txBody>
                  <a:tcPr/>
                </a:tc>
                <a:tc>
                  <a:txBody>
                    <a:bodyPr/>
                    <a:lstStyle/>
                    <a:p>
                      <a:r>
                        <a:rPr kumimoji="1" lang="ja-JP" altLang="en-US" sz="1600" dirty="0" smtClean="0">
                          <a:solidFill>
                            <a:schemeClr val="tx1"/>
                          </a:solidFill>
                        </a:rPr>
                        <a:t>高齢者講習</a:t>
                      </a:r>
                      <a:endParaRPr kumimoji="1" lang="en-US" altLang="ja-JP" sz="16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長野県警察運営指針</a:t>
                      </a:r>
                      <a:endParaRPr kumimoji="1" lang="en-US" altLang="ja-JP" sz="1600" dirty="0" smtClean="0">
                        <a:solidFill>
                          <a:schemeClr val="tx1"/>
                        </a:solidFill>
                      </a:endParaRPr>
                    </a:p>
                    <a:p>
                      <a:endParaRPr kumimoji="1" lang="en-US" altLang="ja-JP" sz="1600" dirty="0" smtClean="0">
                        <a:solidFill>
                          <a:schemeClr val="tx1"/>
                        </a:solidFill>
                      </a:endParaRPr>
                    </a:p>
                  </a:txBody>
                  <a:tcPr/>
                </a:tc>
                <a:tc>
                  <a:txBody>
                    <a:bodyPr/>
                    <a:lstStyle/>
                    <a:p>
                      <a:r>
                        <a:rPr kumimoji="1" lang="ja-JP" altLang="en-US" sz="1600" dirty="0" smtClean="0">
                          <a:solidFill>
                            <a:schemeClr val="tx1"/>
                          </a:solidFill>
                        </a:rPr>
                        <a:t>高齢者免許自主返納制度の啓発</a:t>
                      </a:r>
                      <a:endParaRPr kumimoji="1" lang="en-US" altLang="ja-JP" sz="1600" dirty="0" smtClean="0">
                        <a:solidFill>
                          <a:schemeClr val="tx1"/>
                        </a:solidFill>
                      </a:endParaRPr>
                    </a:p>
                    <a:p>
                      <a:endParaRPr kumimoji="1" lang="en-US" altLang="ja-JP" sz="1600" dirty="0" smtClean="0">
                        <a:solidFill>
                          <a:schemeClr val="tx1"/>
                        </a:solidFill>
                      </a:endParaRPr>
                    </a:p>
                  </a:txBody>
                  <a:tcPr/>
                </a:tc>
                <a:tc>
                  <a:txBody>
                    <a:bodyPr/>
                    <a:lstStyle/>
                    <a:p>
                      <a:r>
                        <a:rPr kumimoji="1" lang="ja-JP" altLang="en-US" sz="1600" dirty="0" smtClean="0">
                          <a:solidFill>
                            <a:schemeClr val="tx1"/>
                          </a:solidFill>
                        </a:rPr>
                        <a:t>老人クラブ等での注意喚起</a:t>
                      </a:r>
                      <a:endParaRPr kumimoji="1" lang="ja-JP" altLang="en-US" sz="1600" dirty="0">
                        <a:solidFill>
                          <a:schemeClr val="tx1"/>
                        </a:solidFill>
                      </a:endParaRPr>
                    </a:p>
                  </a:txBody>
                  <a:tcPr/>
                </a:tc>
              </a:tr>
              <a:tr h="259748">
                <a:tc vMerge="1">
                  <a:txBody>
                    <a:bodyPr/>
                    <a:lstStyle/>
                    <a:p>
                      <a:endParaRPr kumimoji="1" lang="ja-JP" altLang="en-US"/>
                    </a:p>
                  </a:txBody>
                  <a:tcPr/>
                </a:tc>
                <a:tc>
                  <a:txBody>
                    <a:bodyPr/>
                    <a:lstStyle/>
                    <a:p>
                      <a:r>
                        <a:rPr kumimoji="1" lang="ja-JP" altLang="en-US" sz="1800" dirty="0" smtClean="0">
                          <a:solidFill>
                            <a:schemeClr val="tx1"/>
                          </a:solidFill>
                        </a:rPr>
                        <a:t>規制</a:t>
                      </a:r>
                      <a:endParaRPr kumimoji="1" lang="ja-JP" altLang="en-US" sz="18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en-US" altLang="ja-JP" sz="1600" dirty="0" smtClean="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r>
              <a:tr h="330722">
                <a:tc vMerge="1">
                  <a:txBody>
                    <a:bodyPr/>
                    <a:lstStyle/>
                    <a:p>
                      <a:endParaRPr kumimoji="1" lang="ja-JP" altLang="en-US"/>
                    </a:p>
                  </a:txBody>
                  <a:tcPr/>
                </a:tc>
                <a:tc>
                  <a:txBody>
                    <a:bodyPr/>
                    <a:lstStyle/>
                    <a:p>
                      <a:r>
                        <a:rPr kumimoji="1" lang="ja-JP" altLang="en-US" sz="1800" dirty="0" smtClean="0">
                          <a:solidFill>
                            <a:schemeClr val="tx1"/>
                          </a:solidFill>
                        </a:rPr>
                        <a:t>環境整備</a:t>
                      </a:r>
                      <a:endParaRPr kumimoji="1" lang="ja-JP" alt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r>
              <a:tr h="437754">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HGPｺﾞｼｯｸE" panose="020B0900000000000000" pitchFamily="50" charset="-128"/>
                          <a:ea typeface="HGPｺﾞｼｯｸE" panose="020B0900000000000000" pitchFamily="50" charset="-128"/>
                        </a:rPr>
                        <a:t>交差点の事故が多い</a:t>
                      </a:r>
                    </a:p>
                    <a:p>
                      <a:endParaRPr kumimoji="1" lang="ja-JP" altLang="en-US" dirty="0">
                        <a:solidFill>
                          <a:schemeClr val="tx1"/>
                        </a:solidFill>
                      </a:endParaRPr>
                    </a:p>
                  </a:txBody>
                  <a:tcPr/>
                </a:tc>
                <a:tc>
                  <a:txBody>
                    <a:bodyPr/>
                    <a:lstStyle/>
                    <a:p>
                      <a:r>
                        <a:rPr kumimoji="1" lang="ja-JP" altLang="en-US" sz="1800" dirty="0" smtClean="0">
                          <a:solidFill>
                            <a:schemeClr val="tx1"/>
                          </a:solidFill>
                        </a:rPr>
                        <a:t>教育・啓発</a:t>
                      </a:r>
                      <a:endParaRPr kumimoji="1" lang="ja-JP" altLang="en-US" sz="1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交通安全基本計画</a:t>
                      </a: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r>
              <a:tr h="278856">
                <a:tc vMerge="1">
                  <a:txBody>
                    <a:bodyPr/>
                    <a:lstStyle/>
                    <a:p>
                      <a:endParaRPr kumimoji="1" lang="ja-JP" altLang="en-US"/>
                    </a:p>
                  </a:txBody>
                  <a:tcPr/>
                </a:tc>
                <a:tc>
                  <a:txBody>
                    <a:bodyPr/>
                    <a:lstStyle/>
                    <a:p>
                      <a:r>
                        <a:rPr kumimoji="1" lang="ja-JP" altLang="en-US" sz="1800" dirty="0" smtClean="0">
                          <a:solidFill>
                            <a:schemeClr val="tx1"/>
                          </a:solidFill>
                        </a:rPr>
                        <a:t>規制</a:t>
                      </a:r>
                      <a:endParaRPr kumimoji="1" lang="ja-JP" altLang="en-US" sz="18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endParaRPr kumimoji="1" lang="ja-JP" altLang="en-US" sz="1600" dirty="0">
                        <a:solidFill>
                          <a:schemeClr val="tx1"/>
                        </a:solidFill>
                      </a:endParaRPr>
                    </a:p>
                  </a:txBody>
                  <a:tcPr/>
                </a:tc>
              </a:tr>
              <a:tr h="437754">
                <a:tc vMerge="1">
                  <a:txBody>
                    <a:bodyPr/>
                    <a:lstStyle/>
                    <a:p>
                      <a:endParaRPr kumimoji="1" lang="ja-JP" altLang="en-US"/>
                    </a:p>
                  </a:txBody>
                  <a:tcPr/>
                </a:tc>
                <a:tc>
                  <a:txBody>
                    <a:bodyPr/>
                    <a:lstStyle/>
                    <a:p>
                      <a:r>
                        <a:rPr kumimoji="1" lang="ja-JP" altLang="en-US" sz="1800" dirty="0" smtClean="0">
                          <a:solidFill>
                            <a:schemeClr val="tx1"/>
                          </a:solidFill>
                        </a:rPr>
                        <a:t>環境整備</a:t>
                      </a:r>
                      <a:endParaRPr kumimoji="1" lang="ja-JP" altLang="en-US" sz="1800" dirty="0">
                        <a:solidFill>
                          <a:schemeClr val="tx1"/>
                        </a:solidFill>
                      </a:endParaRPr>
                    </a:p>
                  </a:txBody>
                  <a:tcPr/>
                </a:tc>
                <a:tc>
                  <a:txBody>
                    <a:bodyPr/>
                    <a:lstStyle/>
                    <a:p>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信号機、規制標識等の整備</a:t>
                      </a:r>
                    </a:p>
                    <a:p>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交通安全施設整備</a:t>
                      </a:r>
                    </a:p>
                    <a:p>
                      <a:endParaRPr kumimoji="1" lang="ja-JP" altLang="en-US"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要望の集約</a:t>
                      </a:r>
                    </a:p>
                    <a:p>
                      <a:endParaRPr kumimoji="1" lang="ja-JP" altLang="en-US" sz="1600" dirty="0">
                        <a:solidFill>
                          <a:schemeClr val="tx1"/>
                        </a:solidFill>
                      </a:endParaRPr>
                    </a:p>
                  </a:txBody>
                  <a:tcPr/>
                </a:tc>
              </a:tr>
            </a:tbl>
          </a:graphicData>
        </a:graphic>
      </p:graphicFrame>
      <p:sp>
        <p:nvSpPr>
          <p:cNvPr id="7" name="テキスト ボックス 6"/>
          <p:cNvSpPr txBox="1"/>
          <p:nvPr/>
        </p:nvSpPr>
        <p:spPr>
          <a:xfrm>
            <a:off x="5930527" y="1861289"/>
            <a:ext cx="2808312" cy="276999"/>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反射材等利用推進</a:t>
            </a:r>
            <a:r>
              <a:rPr lang="ja-JP" altLang="en-US" dirty="0" smtClean="0">
                <a:latin typeface="HGPｺﾞｼｯｸE" panose="020B0900000000000000" pitchFamily="50" charset="-128"/>
                <a:ea typeface="HGPｺﾞｼｯｸE" panose="020B0900000000000000" pitchFamily="50" charset="-128"/>
              </a:rPr>
              <a:t>　</a:t>
            </a:r>
            <a:endParaRPr kumimoji="1" lang="ja-JP" altLang="en-US"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5692623" y="3667207"/>
            <a:ext cx="3384376"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高齢運転者安全対策</a:t>
            </a:r>
            <a:r>
              <a:rPr lang="ja-JP" altLang="en-US" sz="1600" dirty="0">
                <a:latin typeface="HGPｺﾞｼｯｸE" panose="020B0900000000000000" pitchFamily="50" charset="-128"/>
                <a:ea typeface="HGPｺﾞｼｯｸE" panose="020B0900000000000000" pitchFamily="50" charset="-128"/>
              </a:rPr>
              <a:t>推進</a:t>
            </a:r>
            <a:endParaRPr kumimoji="1" lang="ja-JP" altLang="en-US" dirty="0">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a:off x="5940152" y="6149170"/>
            <a:ext cx="2952328" cy="246221"/>
          </a:xfrm>
          <a:prstGeom prst="rect">
            <a:avLst/>
          </a:prstGeom>
          <a:solidFill>
            <a:schemeClr val="tx2">
              <a:lumMod val="20000"/>
              <a:lumOff val="80000"/>
            </a:schemeClr>
          </a:solidFill>
        </p:spPr>
        <p:txBody>
          <a:bodyPr wrap="square" lIns="0" tIns="0" rIns="0" bIns="0" rtlCol="0">
            <a:spAutoFit/>
          </a:bodyPr>
          <a:lstStyle/>
          <a:p>
            <a:r>
              <a:rPr lang="ja-JP" altLang="en-US" sz="1600" dirty="0" smtClean="0">
                <a:latin typeface="HGPｺﾞｼｯｸE" panose="020B0900000000000000" pitchFamily="50" charset="-128"/>
                <a:ea typeface="HGPｺﾞｼｯｸE" panose="020B0900000000000000" pitchFamily="50" charset="-128"/>
              </a:rPr>
              <a:t>対策委員会</a:t>
            </a:r>
            <a:r>
              <a:rPr lang="ja-JP" altLang="en-US" sz="1600" dirty="0">
                <a:latin typeface="HGPｺﾞｼｯｸE" panose="020B0900000000000000" pitchFamily="50" charset="-128"/>
                <a:ea typeface="HGPｺﾞｼｯｸE" panose="020B0900000000000000" pitchFamily="50" charset="-128"/>
              </a:rPr>
              <a:t>：</a:t>
            </a:r>
            <a:r>
              <a:rPr lang="ja-JP" altLang="en-US" sz="1600" dirty="0" smtClean="0">
                <a:latin typeface="HGPｺﾞｼｯｸE" panose="020B0900000000000000" pitchFamily="50" charset="-128"/>
                <a:ea typeface="HGPｺﾞｼｯｸE" panose="020B0900000000000000" pitchFamily="50" charset="-128"/>
              </a:rPr>
              <a:t>交差点</a:t>
            </a:r>
            <a:r>
              <a:rPr lang="ja-JP" altLang="en-US" sz="1600" dirty="0">
                <a:latin typeface="HGPｺﾞｼｯｸE" panose="020B0900000000000000" pitchFamily="50" charset="-128"/>
                <a:ea typeface="HGPｺﾞｼｯｸE" panose="020B0900000000000000" pitchFamily="50" charset="-128"/>
              </a:rPr>
              <a:t>事故</a:t>
            </a:r>
            <a:r>
              <a:rPr lang="ja-JP" altLang="en-US" sz="1600" dirty="0" smtClean="0">
                <a:latin typeface="HGPｺﾞｼｯｸE" panose="020B0900000000000000" pitchFamily="50" charset="-128"/>
                <a:ea typeface="HGPｺﾞｼｯｸE" panose="020B0900000000000000" pitchFamily="50" charset="-128"/>
              </a:rPr>
              <a:t>対策</a:t>
            </a:r>
            <a:r>
              <a:rPr lang="ja-JP" altLang="en-US" sz="1600" dirty="0">
                <a:latin typeface="HGPｺﾞｼｯｸE" panose="020B0900000000000000" pitchFamily="50" charset="-128"/>
                <a:ea typeface="HGPｺﾞｼｯｸE" panose="020B0900000000000000" pitchFamily="50" charset="-128"/>
              </a:rPr>
              <a:t>推進</a:t>
            </a:r>
            <a:endParaRPr kumimoji="1" lang="ja-JP" altLang="en-US" dirty="0">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a:xfrm>
            <a:off x="755576" y="6356350"/>
            <a:ext cx="561975" cy="365125"/>
          </a:xfrm>
        </p:spPr>
        <p:txBody>
          <a:bodyPr/>
          <a:lstStyle/>
          <a:p>
            <a:fld id="{D2D8002D-B5B0-4BAC-B1F6-782DDCCE6D9C}" type="slidenum">
              <a:rPr kumimoji="1" lang="ja-JP" altLang="en-US" sz="1600" smtClean="0"/>
              <a:t>8</a:t>
            </a:fld>
            <a:endParaRPr kumimoji="1" lang="ja-JP" altLang="en-US" sz="1600" dirty="0"/>
          </a:p>
        </p:txBody>
      </p:sp>
    </p:spTree>
    <p:extLst>
      <p:ext uri="{BB962C8B-B14F-4D97-AF65-F5344CB8AC3E}">
        <p14:creationId xmlns:p14="http://schemas.microsoft.com/office/powerpoint/2010/main" val="1638064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733707"/>
            <a:ext cx="1331640" cy="1119861"/>
          </a:xfrm>
          <a:prstGeom prst="rect">
            <a:avLst/>
          </a:prstGeom>
        </p:spPr>
      </p:pic>
      <p:sp>
        <p:nvSpPr>
          <p:cNvPr id="2" name="タイトル 1"/>
          <p:cNvSpPr>
            <a:spLocks noGrp="1"/>
          </p:cNvSpPr>
          <p:nvPr>
            <p:ph type="title"/>
          </p:nvPr>
        </p:nvSpPr>
        <p:spPr>
          <a:xfrm>
            <a:off x="457200" y="0"/>
            <a:ext cx="8229600" cy="836712"/>
          </a:xfrm>
        </p:spPr>
        <p:txBody>
          <a:bodyPr/>
          <a:lstStyle/>
          <a:p>
            <a:r>
              <a:rPr lang="ja-JP" altLang="en-US" sz="4200" dirty="0" smtClean="0">
                <a:solidFill>
                  <a:schemeClr val="tx1"/>
                </a:solidFill>
                <a:effectLst/>
              </a:rPr>
              <a:t>①反射材等の利用推進プログラム</a:t>
            </a:r>
            <a:endParaRPr kumimoji="1" lang="ja-JP" altLang="en-US" sz="4200" dirty="0">
              <a:solidFill>
                <a:schemeClr val="tx1"/>
              </a:solidFill>
              <a:effectLst/>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614659467"/>
              </p:ext>
            </p:extLst>
          </p:nvPr>
        </p:nvGraphicFramePr>
        <p:xfrm>
          <a:off x="457200" y="1052513"/>
          <a:ext cx="8229600" cy="5032007"/>
        </p:xfrm>
        <a:graphic>
          <a:graphicData uri="http://schemas.openxmlformats.org/drawingml/2006/table">
            <a:tbl>
              <a:tblPr firstRow="1" bandRow="1">
                <a:tableStyleId>{7DF18680-E054-41AD-8BC1-D1AEF772440D}</a:tableStyleId>
              </a:tblPr>
              <a:tblGrid>
                <a:gridCol w="2057400"/>
                <a:gridCol w="905272"/>
                <a:gridCol w="2520280"/>
                <a:gridCol w="2746648"/>
              </a:tblGrid>
              <a:tr h="504279">
                <a:tc>
                  <a:txBody>
                    <a:bodyPr/>
                    <a:lstStyle/>
                    <a:p>
                      <a:pPr algn="ctr"/>
                      <a:r>
                        <a:rPr kumimoji="1" lang="ja-JP" altLang="en-US" b="0" dirty="0" smtClean="0">
                          <a:latin typeface="ＭＳ ゴシック" panose="020B0609070205080204" pitchFamily="49" charset="-128"/>
                          <a:ea typeface="ＭＳ ゴシック" panose="020B0609070205080204" pitchFamily="49" charset="-128"/>
                        </a:rPr>
                        <a:t>課　題</a:t>
                      </a:r>
                      <a:endParaRPr kumimoji="1" lang="ja-JP" altLang="en-US" b="0" dirty="0">
                        <a:latin typeface="ＭＳ ゴシック" panose="020B0609070205080204" pitchFamily="49" charset="-128"/>
                        <a:ea typeface="ＭＳ ゴシック" panose="020B0609070205080204" pitchFamily="49" charset="-128"/>
                      </a:endParaRPr>
                    </a:p>
                  </a:txBody>
                  <a:tcPr anchor="ctr">
                    <a:solidFill>
                      <a:srgbClr val="669900"/>
                    </a:solidFill>
                  </a:tcPr>
                </a:tc>
                <a:tc gridSpan="3">
                  <a:txBody>
                    <a:bodyPr/>
                    <a:lstStyle/>
                    <a:p>
                      <a:r>
                        <a:rPr kumimoji="1" lang="ja-JP" altLang="en-US" sz="2000" b="0" dirty="0" smtClean="0">
                          <a:solidFill>
                            <a:schemeClr val="bg1"/>
                          </a:solidFill>
                          <a:latin typeface="ＭＳ ゴシック" panose="020B0609070205080204" pitchFamily="49" charset="-128"/>
                          <a:ea typeface="ＭＳ ゴシック" panose="020B0609070205080204" pitchFamily="49" charset="-128"/>
                        </a:rPr>
                        <a:t>夜間の重傷・死亡事故割合が多い</a:t>
                      </a:r>
                      <a:endParaRPr kumimoji="1" lang="ja-JP" altLang="en-US" sz="2000" b="0" dirty="0">
                        <a:solidFill>
                          <a:schemeClr val="bg1"/>
                        </a:solidFill>
                        <a:latin typeface="ＭＳ ゴシック" panose="020B0609070205080204" pitchFamily="49" charset="-128"/>
                        <a:ea typeface="ＭＳ ゴシック" panose="020B0609070205080204" pitchFamily="49" charset="-128"/>
                      </a:endParaRPr>
                    </a:p>
                  </a:txBody>
                  <a:tcPr anchor="ctr">
                    <a:solidFill>
                      <a:srgbClr val="669900"/>
                    </a:solidFill>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r>
              <a:tr h="432048">
                <a:tc>
                  <a:txBody>
                    <a:bodyPr/>
                    <a:lstStyle/>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目　標</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夜間の交通事故の割合を減らす</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rowSpan="5">
                  <a:txBody>
                    <a:bodyPr/>
                    <a:lstStyle/>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dirty="0" smtClean="0">
                          <a:solidFill>
                            <a:schemeClr val="bg1"/>
                          </a:solidFill>
                          <a:latin typeface="ＭＳ ゴシック" panose="020B0609070205080204" pitchFamily="49" charset="-128"/>
                          <a:ea typeface="ＭＳ ゴシック" panose="020B0609070205080204" pitchFamily="49" charset="-128"/>
                        </a:rPr>
                        <a:t>内容等</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3">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交通事故の注意喚起や反射材等の普及啓発・着用指導</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財源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交通安全協会、警察署、町交通安全推進協議会</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対象</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運転者、歩行者、町民</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活動</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街頭啓発活動や人波作戦を活用</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432048">
                <a:tc vMerge="1">
                  <a:txBody>
                    <a:bodyPr/>
                    <a:lstStyle/>
                    <a:p>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339933"/>
                    </a:solidFill>
                  </a:tcPr>
                </a:tc>
                <a:tc>
                  <a:txBody>
                    <a:bodyPr/>
                    <a:lstStyle/>
                    <a:p>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人材</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交通安全協会、交通安全緑十字会、警察署、町等</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r>
              <a:tr h="655280">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短期</a:t>
                      </a:r>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認識や知識の変化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反射材等の所持率</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町民アンケート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76064">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中期）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態度や行動の変化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反射材等の活用率</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p>
                    <a:p>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町民アンケート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r h="504056">
                <a:tc>
                  <a:txBody>
                    <a:bodyPr/>
                    <a:lstStyle/>
                    <a:p>
                      <a:r>
                        <a:rPr kumimoji="1" lang="en-US" altLang="ja-JP"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dirty="0" smtClean="0">
                          <a:solidFill>
                            <a:schemeClr val="bg1"/>
                          </a:solidFill>
                          <a:latin typeface="ＭＳ ゴシック" panose="020B0609070205080204" pitchFamily="49" charset="-128"/>
                          <a:ea typeface="ＭＳ ゴシック" panose="020B0609070205080204" pitchFamily="49" charset="-128"/>
                        </a:rPr>
                        <a:t>長期）</a:t>
                      </a:r>
                      <a:endParaRPr kumimoji="1" lang="en-US" altLang="ja-JP" dirty="0" smtClean="0">
                        <a:solidFill>
                          <a:schemeClr val="bg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bg1"/>
                          </a:solidFill>
                          <a:latin typeface="ＭＳ ゴシック" panose="020B0609070205080204" pitchFamily="49" charset="-128"/>
                          <a:ea typeface="ＭＳ ゴシック" panose="020B0609070205080204" pitchFamily="49" charset="-128"/>
                        </a:rPr>
                        <a:t>状態や状況の変化</a:t>
                      </a:r>
                      <a:endParaRPr kumimoji="1" lang="ja-JP" altLang="en-US" dirty="0">
                        <a:solidFill>
                          <a:schemeClr val="bg1"/>
                        </a:solidFill>
                        <a:latin typeface="ＭＳ ゴシック" panose="020B0609070205080204" pitchFamily="49" charset="-128"/>
                        <a:ea typeface="ＭＳ ゴシック" panose="020B0609070205080204" pitchFamily="49" charset="-128"/>
                      </a:endParaRPr>
                    </a:p>
                  </a:txBody>
                  <a:tcPr>
                    <a:solidFill>
                      <a:srgbClr val="669900"/>
                    </a:solidFill>
                  </a:tcPr>
                </a:tc>
                <a:tc gridSpan="2">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指標</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夜間の重傷・死亡交通事故件数と割合</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測定</a:t>
                      </a:r>
                      <a:r>
                        <a:rPr kumimoji="1" lang="en-US" altLang="ja-JP" sz="18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800" dirty="0" smtClean="0">
                          <a:solidFill>
                            <a:schemeClr val="tx1"/>
                          </a:solidFill>
                          <a:latin typeface="ＭＳ ゴシック" panose="020B0609070205080204" pitchFamily="49" charset="-128"/>
                          <a:ea typeface="ＭＳ ゴシック" panose="020B0609070205080204" pitchFamily="49" charset="-128"/>
                        </a:rPr>
                        <a:t>警察署「交通事故のあらまし」</a:t>
                      </a:r>
                      <a:endParaRPr kumimoji="1" lang="ja-JP" altLang="en-US" sz="1800" dirty="0">
                        <a:solidFill>
                          <a:schemeClr val="tx1"/>
                        </a:solidFill>
                        <a:latin typeface="ＭＳ ゴシック" panose="020B0609070205080204" pitchFamily="49" charset="-128"/>
                        <a:ea typeface="ＭＳ ゴシック" panose="020B0609070205080204" pitchFamily="49" charset="-128"/>
                      </a:endParaRPr>
                    </a:p>
                  </a:txBody>
                  <a:tcPr/>
                </a:tc>
              </a:tr>
            </a:tbl>
          </a:graphicData>
        </a:graphic>
      </p:graphicFrame>
      <p:sp>
        <p:nvSpPr>
          <p:cNvPr id="3" name="スライド番号プレースホルダー 2"/>
          <p:cNvSpPr>
            <a:spLocks noGrp="1"/>
          </p:cNvSpPr>
          <p:nvPr>
            <p:ph type="sldNum" sz="quarter" idx="12"/>
          </p:nvPr>
        </p:nvSpPr>
        <p:spPr>
          <a:xfrm>
            <a:off x="683568" y="6356350"/>
            <a:ext cx="561975" cy="365125"/>
          </a:xfrm>
        </p:spPr>
        <p:txBody>
          <a:bodyPr/>
          <a:lstStyle/>
          <a:p>
            <a:fld id="{D2D8002D-B5B0-4BAC-B1F6-782DDCCE6D9C}" type="slidenum">
              <a:rPr kumimoji="1" lang="ja-JP" altLang="en-US" sz="1600" smtClean="0"/>
              <a:t>9</a:t>
            </a:fld>
            <a:endParaRPr kumimoji="1" lang="ja-JP" altLang="en-US" sz="1600" dirty="0"/>
          </a:p>
        </p:txBody>
      </p:sp>
    </p:spTree>
    <p:extLst>
      <p:ext uri="{BB962C8B-B14F-4D97-AF65-F5344CB8AC3E}">
        <p14:creationId xmlns:p14="http://schemas.microsoft.com/office/powerpoint/2010/main" val="36641542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3069</TotalTime>
  <Words>5294</Words>
  <Application>Microsoft Office PowerPoint</Application>
  <PresentationFormat>画面に合わせる (4:3)</PresentationFormat>
  <Paragraphs>820</Paragraphs>
  <Slides>24</Slides>
  <Notes>24</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エグゼクティブ</vt:lpstr>
      <vt:lpstr>交通安全対策委員会</vt:lpstr>
      <vt:lpstr>交通安全対策委員会名簿</vt:lpstr>
      <vt:lpstr>PowerPoint プレゼンテーション</vt:lpstr>
      <vt:lpstr>表② 昼夜重傷,死亡交通事故割合と総件数</vt:lpstr>
      <vt:lpstr>表③ 高齢者事故発生時の状況</vt:lpstr>
      <vt:lpstr>表④ 交通事故における交差点事故割合(県比較)の状況</vt:lpstr>
      <vt:lpstr>データから見える現状等</vt:lpstr>
      <vt:lpstr>課題と対策（レベル別）</vt:lpstr>
      <vt:lpstr>①反射材等の利用推進プログラム</vt:lpstr>
      <vt:lpstr>街頭啓発活動、反射材配布活動の様子</vt:lpstr>
      <vt:lpstr>実績と計画</vt:lpstr>
      <vt:lpstr>プログラム評価結果（短期・中期・長期）</vt:lpstr>
      <vt:lpstr>②高齢運転者安全対策プログラム</vt:lpstr>
      <vt:lpstr>チャレンジ号による運転能力測定の状況</vt:lpstr>
      <vt:lpstr>実績と計画</vt:lpstr>
      <vt:lpstr>プログラム評価結果（短期・中期・長期）</vt:lpstr>
      <vt:lpstr>③交差点事故対策プログラム</vt:lpstr>
      <vt:lpstr>交通環境の安全整備状況</vt:lpstr>
      <vt:lpstr>実績と計画</vt:lpstr>
      <vt:lpstr>プログラム評価結果（短期・中期・長期）</vt:lpstr>
      <vt:lpstr>その他</vt:lpstr>
      <vt:lpstr>気付きや変化</vt:lpstr>
      <vt:lpstr>現在の課題</vt:lpstr>
      <vt:lpstr>今後の計画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交通安全対策委員会</dc:title>
  <dc:creator>小田切正憲</dc:creator>
  <cp:lastModifiedBy>小田切正憲</cp:lastModifiedBy>
  <cp:revision>453</cp:revision>
  <cp:lastPrinted>2016-07-29T01:03:55Z</cp:lastPrinted>
  <dcterms:created xsi:type="dcterms:W3CDTF">2016-01-26T04:06:41Z</dcterms:created>
  <dcterms:modified xsi:type="dcterms:W3CDTF">2016-08-04T05:23:09Z</dcterms:modified>
</cp:coreProperties>
</file>